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322" r:id="rId4"/>
    <p:sldId id="299" r:id="rId5"/>
    <p:sldId id="324" r:id="rId6"/>
    <p:sldId id="325" r:id="rId7"/>
    <p:sldId id="326" r:id="rId8"/>
    <p:sldId id="323" r:id="rId9"/>
    <p:sldId id="311" r:id="rId10"/>
    <p:sldId id="318" r:id="rId11"/>
    <p:sldId id="327" r:id="rId12"/>
    <p:sldId id="330" r:id="rId13"/>
    <p:sldId id="329" r:id="rId14"/>
    <p:sldId id="314" r:id="rId15"/>
  </p:sldIdLst>
  <p:sldSz cx="12192000" cy="6858000"/>
  <p:notesSz cx="6742113" cy="98726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9512ABA-E547-4C5E-B987-AEB94ADF568D}">
          <p14:sldIdLst>
            <p14:sldId id="256"/>
            <p14:sldId id="273"/>
            <p14:sldId id="322"/>
            <p14:sldId id="299"/>
            <p14:sldId id="324"/>
            <p14:sldId id="325"/>
            <p14:sldId id="326"/>
            <p14:sldId id="323"/>
            <p14:sldId id="311"/>
            <p14:sldId id="318"/>
            <p14:sldId id="327"/>
            <p14:sldId id="330"/>
            <p14:sldId id="329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FBFBF"/>
    <a:srgbClr val="000000"/>
    <a:srgbClr val="CE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89588" autoAdjust="0"/>
  </p:normalViewPr>
  <p:slideViewPr>
    <p:cSldViewPr>
      <p:cViewPr>
        <p:scale>
          <a:sx n="66" d="100"/>
          <a:sy n="66" d="100"/>
        </p:scale>
        <p:origin x="-2190" y="-8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FBD6DF-B260-466E-8384-65C313077CE8}" type="datetimeFigureOut">
              <a:rPr lang="ru-RU"/>
              <a:pPr>
                <a:defRPr/>
              </a:pPr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92A4C2-D64E-450D-B85D-79F7A1EAB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2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#sub_4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#sub_4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Критерии оценки бизнес-проекта </a:t>
            </a:r>
          </a:p>
          <a:p>
            <a:pPr marL="285750" indent="-285750" algn="l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Подготовка и оформление документов для участия в конкурсе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грантовых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программ. 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+mn-lt"/>
              </a:rPr>
              <a:t>-    Структура бизнес-плана.  </a:t>
            </a:r>
          </a:p>
          <a:p>
            <a:endParaRPr lang="ru-RU" altLang="ru-RU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5DACE8-2DA9-47F8-9ADB-44474691B28F}" type="slidenum">
              <a:rPr lang="ru-RU" altLang="ru-RU" smtClean="0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Структура бизнес проекта приведена в  Приложение N 1 к </a:t>
            </a:r>
            <a:r>
              <a:rPr lang="ru-RU" dirty="0" smtClean="0">
                <a:hlinkClick r:id="rId3" action="ppaction://hlinkfile"/>
              </a:rPr>
              <a:t>порядку</a:t>
            </a:r>
            <a:r>
              <a:rPr lang="ru-RU" b="1" dirty="0" smtClean="0"/>
              <a:t> предоставления грантов «</a:t>
            </a:r>
            <a:r>
              <a:rPr lang="ru-RU" b="1" dirty="0" err="1" smtClean="0"/>
              <a:t>Агростартап</a:t>
            </a:r>
            <a:r>
              <a:rPr lang="ru-RU" b="1" dirty="0" smtClean="0"/>
              <a:t>»/ «Семейная ферма»</a:t>
            </a:r>
            <a:endParaRPr lang="ru-RU" dirty="0" smtClean="0"/>
          </a:p>
          <a:p>
            <a:pPr algn="l"/>
            <a:r>
              <a:rPr lang="ru-RU" b="1" dirty="0" smtClean="0"/>
              <a:t>Форма проекта создания и (или) развития хозяйства содержит описательную и табличную часть.</a:t>
            </a:r>
          </a:p>
          <a:p>
            <a:pPr algn="l"/>
            <a:r>
              <a:rPr lang="ru-RU" b="1" dirty="0" smtClean="0"/>
              <a:t>Все таблицы указанные в приложении должны быть представлены в проекте и содержать ту информацию, которая в ней заложена.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7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dirty="0" smtClean="0"/>
              <a:t>Структура бизнес проекта приведена в  Приложение N 1 к </a:t>
            </a:r>
            <a:r>
              <a:rPr lang="ru-RU" dirty="0" smtClean="0">
                <a:hlinkClick r:id="rId3" action="ppaction://hlinkfile"/>
              </a:rPr>
              <a:t>порядку</a:t>
            </a:r>
            <a:r>
              <a:rPr lang="ru-RU" b="1" dirty="0" smtClean="0"/>
              <a:t> предоставления грантов «</a:t>
            </a:r>
            <a:r>
              <a:rPr lang="ru-RU" b="1" dirty="0" err="1" smtClean="0"/>
              <a:t>Агростартап</a:t>
            </a:r>
            <a:r>
              <a:rPr lang="ru-RU" b="1" dirty="0" smtClean="0"/>
              <a:t>»/ «Семейная ферма»</a:t>
            </a:r>
            <a:endParaRPr lang="ru-RU" dirty="0" smtClean="0"/>
          </a:p>
          <a:p>
            <a:pPr algn="l"/>
            <a:r>
              <a:rPr lang="ru-RU" b="1" dirty="0" smtClean="0"/>
              <a:t>Форма проекта создания и (или) развития хозяйства содержит описательную и табличную часть.</a:t>
            </a:r>
          </a:p>
          <a:p>
            <a:pPr algn="l"/>
            <a:r>
              <a:rPr lang="ru-RU" b="1" dirty="0" smtClean="0"/>
              <a:t>Все таблицы указанные в приложении должны быть представлены в проекте и содержать ту информацию, которая в ней заложена.</a:t>
            </a:r>
          </a:p>
          <a:p>
            <a:pPr algn="l"/>
            <a:r>
              <a:rPr lang="ru-RU" b="1" dirty="0" smtClean="0"/>
              <a:t>Все показатели рассчитанные в бизнес-проекте</a:t>
            </a:r>
            <a:r>
              <a:rPr lang="ru-RU" b="1" baseline="0" dirty="0" smtClean="0"/>
              <a:t> будут отражаться в Соглашении с Министерством и влиять на дальнейшее получение гос. поддержке, поэтому необходимо подходить  обдуманно к планированию и расчетам.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 компетенций всегда ждет на консультации</a:t>
            </a:r>
            <a:r>
              <a:rPr lang="ru-RU" baseline="0" dirty="0" smtClean="0"/>
              <a:t>  и поможет качественно подготовиться к участию в </a:t>
            </a:r>
            <a:r>
              <a:rPr lang="ru-RU" baseline="0" dirty="0" err="1" smtClean="0"/>
              <a:t>грантовых</a:t>
            </a:r>
            <a:r>
              <a:rPr lang="ru-RU" baseline="0" dirty="0" smtClean="0"/>
              <a:t> программах. Если у вас есть вопросы по  другим видам грантов с удовольствием на </a:t>
            </a:r>
            <a:r>
              <a:rPr lang="ru-RU" baseline="0" smtClean="0"/>
              <a:t>них отвечу.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9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83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Хочу обратить ваше внимание, что мы обращаемся к постановлениям, действующим на сегодняшний день. Каждый год региональное постановление пересматривается в соответствии с изменениями принятыми на федеральном уровне. И какие еще изменения будут, кроме озвученных Оксаной Владимировной, и</a:t>
            </a:r>
            <a:r>
              <a:rPr lang="ru-RU" baseline="0" dirty="0" smtClean="0"/>
              <a:t> как это отразится на условиях участия в грантах, будет известно ближе к концу года. Но принципы останутся те же.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8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Напомню, с критериями оценки и приоритетными направлениями вы можете ознакомиться в  </a:t>
            </a:r>
          </a:p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200" b="1" dirty="0" smtClean="0"/>
              <a:t>ПОСТАНОВЛЕНИЕ ПРАВИТЕЛЬСТВА ОРЕНБУРГСКОЙ ОБЛАСТИ</a:t>
            </a:r>
            <a:br>
              <a:rPr lang="ru-RU" sz="1200" b="1" dirty="0" smtClean="0"/>
            </a:br>
            <a:r>
              <a:rPr lang="ru-RU" sz="1200" b="1" dirty="0" smtClean="0"/>
              <a:t>от 18 декабря 2019 года N 907-пп- Об утверждении порядка предоставления грантов на развитие семейных ферм в Приложении №2 таблица 1,2,3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89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68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следующем слайде показаны подробнее таблицы с ресурсами и показателями. Хочу обратить ваше внимание, что если возникает ситуация равенства балов, то комиссия смотрит на дату и время подачи заявки.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7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что обратить внимание, по сравнению с предыдущими годами – на количество рабочих мест, теперь не нужно огульно обещать максимальное количество рабочих мест.</a:t>
            </a:r>
            <a:r>
              <a:rPr lang="ru-RU" baseline="0" dirty="0" smtClean="0"/>
              <a:t> И еще, на </a:t>
            </a:r>
            <a:r>
              <a:rPr lang="ru-RU" sz="1200" b="1" dirty="0" smtClean="0">
                <a:effectLst/>
              </a:rPr>
              <a:t>Размер запрашиваемого гранта на проект,</a:t>
            </a:r>
            <a:r>
              <a:rPr lang="ru-RU" sz="1200" b="1" baseline="0" dirty="0" smtClean="0">
                <a:effectLst/>
              </a:rPr>
              <a:t> к началу конкурса этот критерий может скорректироваться в зависимости от принятого бюджета Оренбургской области и показателей области, достигнутых по итогам 2022 года. Но при планировании затрат , вы должны помнить, что чем меньшую сумму гранта вы запросите, тем выше будет итоговый бал.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8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сравнению с предыдущими годами – на количество рабочих мест, теперь не нужно огульно обещать максимальное количество рабочих мест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37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2A4C2-D64E-450D-B85D-79F7A1EABE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8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0F588-E294-46D0-9B59-962F4A5C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7F3C-46D8-44F2-8C99-A61E3A47E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1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A732-2559-4CA7-9C3A-3E54A284B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0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E33C-F72C-4CD7-803D-8886292C6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04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2B44-7C7C-4609-8F24-5256CDCE5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3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5E12-3E66-439C-84B3-772743AF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2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80FB-75A3-4412-A318-FF6A2FE0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F9EE-F140-4138-BAD0-32E58F318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15106-C561-4605-B39A-B5E225595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7D67-1EEE-43D5-8237-05466146C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5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1059-B616-4260-A448-36483AA8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4DEFA-A916-4038-9756-18847DA8B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3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D1407-0F4F-4400-8CCB-F77456156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FA30-6AF8-4A11-8519-2E714A60D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A81FD3-6907-4508-A381-D01ADF0B5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#sub_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#sub_4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ww.agrocomp56.ru/" TargetMode="External"/><Relationship Id="rId4" Type="http://schemas.openxmlformats.org/officeDocument/2006/relationships/hyperlink" Target="mailto:ckch56@mail.ru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grocomp56.ru/" TargetMode="External"/><Relationship Id="rId2" Type="http://schemas.openxmlformats.org/officeDocument/2006/relationships/hyperlink" Target="https://mcx.orb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9247081-90C7-4BD6-A0F5-44E4E377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71942"/>
            <a:ext cx="12192000" cy="8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703388" y="1372516"/>
            <a:ext cx="9144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4000">
              <a:solidFill>
                <a:schemeClr val="tx2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639616" y="502233"/>
            <a:ext cx="7596336" cy="1340512"/>
          </a:xfrm>
        </p:spPr>
        <p:txBody>
          <a:bodyPr/>
          <a:lstStyle/>
          <a:p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</a:t>
            </a:r>
            <a:b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области</a:t>
            </a:r>
          </a:p>
        </p:txBody>
      </p:sp>
      <p:pic>
        <p:nvPicPr>
          <p:cNvPr id="12" name="Picture 8" descr="E:\Documents\Архив\Презентации\Картинки для презентаций\Газзаво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436" y="2469378"/>
            <a:ext cx="2014540" cy="1340512"/>
          </a:xfrm>
          <a:prstGeom prst="rect">
            <a:avLst/>
          </a:prstGeom>
          <a:noFill/>
          <a:effectLst>
            <a:softEdge rad="635000"/>
          </a:effectLst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>
            <a:off x="3304280" y="1988840"/>
            <a:ext cx="56166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Прямоугольник 8"/>
          <p:cNvSpPr/>
          <p:nvPr/>
        </p:nvSpPr>
        <p:spPr>
          <a:xfrm>
            <a:off x="1557184" y="2810359"/>
            <a:ext cx="9110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ГРАНТЫ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требования к подготовке бизнес-проектов и оформления документов для участия в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грантовых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программах и субсидиях для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246044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rgbClr val="C00000"/>
                </a:solidFill>
              </a:rPr>
              <a:t>СЕМЕЙНАЯ ФЕРМА Критерии оценки (907-пп, Приложение №</a:t>
            </a:r>
            <a:r>
              <a:rPr lang="ru-RU" sz="2000" b="1" dirty="0" smtClean="0">
                <a:solidFill>
                  <a:srgbClr val="C00000"/>
                </a:solidFill>
              </a:rPr>
              <a:t>2, табл. 1)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098063"/>
              </p:ext>
            </p:extLst>
          </p:nvPr>
        </p:nvGraphicFramePr>
        <p:xfrm>
          <a:off x="261122" y="678975"/>
          <a:ext cx="11809309" cy="5781737"/>
        </p:xfrm>
        <a:graphic>
          <a:graphicData uri="http://schemas.openxmlformats.org/drawingml/2006/table">
            <a:tbl>
              <a:tblPr/>
              <a:tblGrid>
                <a:gridCol w="360589">
                  <a:extLst>
                    <a:ext uri="{9D8B030D-6E8A-4147-A177-3AD203B41FA5}">
                      <a16:colId xmlns="" xmlns:a16="http://schemas.microsoft.com/office/drawing/2014/main" val="2153163728"/>
                    </a:ext>
                  </a:extLst>
                </a:gridCol>
                <a:gridCol w="2343832">
                  <a:extLst>
                    <a:ext uri="{9D8B030D-6E8A-4147-A177-3AD203B41FA5}">
                      <a16:colId xmlns="" xmlns:a16="http://schemas.microsoft.com/office/drawing/2014/main" val="1350575036"/>
                    </a:ext>
                  </a:extLst>
                </a:gridCol>
                <a:gridCol w="838371">
                  <a:extLst>
                    <a:ext uri="{9D8B030D-6E8A-4147-A177-3AD203B41FA5}">
                      <a16:colId xmlns="" xmlns:a16="http://schemas.microsoft.com/office/drawing/2014/main" val="3223019334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427908014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2221094195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3772900634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1562849702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1153355854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1261301522"/>
                    </a:ext>
                  </a:extLst>
                </a:gridCol>
                <a:gridCol w="1180931">
                  <a:extLst>
                    <a:ext uri="{9D8B030D-6E8A-4147-A177-3AD203B41FA5}">
                      <a16:colId xmlns="" xmlns:a16="http://schemas.microsoft.com/office/drawing/2014/main" val="2503092777"/>
                    </a:ext>
                  </a:extLst>
                </a:gridCol>
              </a:tblGrid>
              <a:tr h="123436"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8507328"/>
                  </a:ext>
                </a:extLst>
              </a:tr>
              <a:tr h="241475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dirty="0">
                          <a:effectLst/>
                        </a:rPr>
                        <a:t>N </a:t>
                      </a:r>
                      <a:r>
                        <a:rPr lang="ru-RU" sz="800" dirty="0">
                          <a:effectLst/>
                        </a:rPr>
                        <a:t>п/п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Наименование критерия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Единица измерения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Удельный вес балла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Баллы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437536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7943028"/>
                  </a:ext>
                </a:extLst>
              </a:tr>
              <a:tr h="12343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8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8923592"/>
                  </a:ext>
                </a:extLst>
              </a:tr>
              <a:tr h="3595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Доля собственных средств в проекте (включая заемные средства) в общей стоимости проекта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процентов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менее 40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40 до 45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45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55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55 до 60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60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5524561"/>
                  </a:ext>
                </a:extLst>
              </a:tr>
              <a:tr h="41829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2.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сметы в случае реконструкции, ремонта или </a:t>
                      </a:r>
                      <a:r>
                        <a:rPr lang="ru-RU" sz="800" dirty="0" smtClean="0">
                          <a:effectLst/>
                        </a:rPr>
                        <a:t>строительства</a:t>
                      </a:r>
                      <a:endParaRPr lang="ru-RU" sz="800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Наличие</a:t>
                      </a:r>
                    </a:p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ru-RU" sz="800" dirty="0">
                          <a:effectLst/>
                        </a:rPr>
                        <a:t>отсутствие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наличие, имеется государственная экспертиза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0921"/>
                  </a:ext>
                </a:extLst>
              </a:tr>
              <a:tr h="27886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3.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</a:rPr>
                        <a:t>Количество создаваемых новых постоянных рабочих мест &lt;*&gt;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мест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0,2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менее 1 на 10 млн. рублей гранта</a:t>
                      </a:r>
                      <a:endParaRPr lang="ru-RU" sz="800" b="1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1 на 10 млн. рублей гранта</a:t>
                      </a:r>
                      <a:endParaRPr lang="ru-RU" sz="800" b="1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545606"/>
                  </a:ext>
                </a:extLst>
              </a:tr>
              <a:tr h="31203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Рентабельность производства после выхода на проектную мощность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процентов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 до 10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15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 до 20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3241727"/>
                  </a:ext>
                </a:extLst>
              </a:tr>
              <a:tr h="4775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Ежегодный объем выручки от реализации сельскохозяйственной продукции до выхода на проектную мощность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тыс. рублей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200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200 до 400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400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0342706"/>
                  </a:ext>
                </a:extLst>
              </a:tr>
              <a:tr h="57864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Ежегодный объем выручки от реализации сельскохозяйственной продукции после выхода на проектную мощность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тыс. рублей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30 до 250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250 до 500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 до 750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750 до 1000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1000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695102"/>
                  </a:ext>
                </a:extLst>
              </a:tr>
              <a:tr h="54078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земельного участка для крестьянского (фермерского) хозяйства на праве собственности или долгосрочной (не менее 3 лет) аренды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гектаров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0,4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менее 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0,5 до 10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500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463074"/>
                  </a:ext>
                </a:extLst>
              </a:tr>
              <a:tr h="24147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8.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в собственности скота и птицы &lt;**&gt;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условных голов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20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80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80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32003"/>
                  </a:ext>
                </a:extLst>
              </a:tr>
              <a:tr h="3595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в собственности племенного высокопродуктивного скота и птицы &lt;***&gt;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условных голов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3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 до 7,5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7,5 до 12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12 до 15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711977"/>
                  </a:ext>
                </a:extLst>
              </a:tr>
              <a:tr h="35872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хозяйственных построек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кв. метров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20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20 до 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130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130 до 150 включительно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150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7276121"/>
                  </a:ext>
                </a:extLst>
              </a:tr>
              <a:tr h="47765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11.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техники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Наличие</a:t>
                      </a:r>
                    </a:p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/</a:t>
                      </a:r>
                      <a:r>
                        <a:rPr lang="ru-RU" sz="800" dirty="0">
                          <a:effectLst/>
                        </a:rPr>
                        <a:t>отсутствие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мотоблоки или доильная установка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легковой автомобиль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грузовой автомобиль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трактор или самоходный зерноуборочный комбайн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2 и более с/х</a:t>
                      </a: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r>
                        <a:rPr lang="ru-RU" sz="800" baseline="0" dirty="0" err="1" smtClean="0">
                          <a:effectLst/>
                        </a:rPr>
                        <a:t>технки</a:t>
                      </a:r>
                      <a:endParaRPr lang="ru-RU" sz="800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303780"/>
                  </a:ext>
                </a:extLst>
              </a:tr>
              <a:tr h="36453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12.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Участие в сельскохозяйственном потребительском кооперативе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участие</a:t>
                      </a:r>
                      <a:r>
                        <a:rPr lang="ru-RU" sz="800" dirty="0" smtClean="0">
                          <a:effectLst/>
                        </a:rPr>
                        <a:t>/</a:t>
                      </a:r>
                    </a:p>
                    <a:p>
                      <a:pPr algn="ctr" fontAlgn="base"/>
                      <a:r>
                        <a:rPr lang="ru-RU" sz="800" dirty="0" smtClean="0">
                          <a:effectLst/>
                        </a:rPr>
                        <a:t>неучастие</a:t>
                      </a:r>
                      <a:endParaRPr lang="ru-RU" sz="800" dirty="0">
                        <a:effectLst/>
                      </a:endParaRP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участвует как член кооператива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959396"/>
                  </a:ext>
                </a:extLst>
              </a:tr>
              <a:tr h="35872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13.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Период окупаемости проекта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лет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8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8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7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5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 и менее</a:t>
                      </a:r>
                    </a:p>
                  </a:txBody>
                  <a:tcPr marL="5574" marR="5574" marT="2787" marB="2787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559989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45176" y="1310501"/>
            <a:ext cx="32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3175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7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22713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ПОДТВЕРЖДАЮЩИЕ ДОКУМЕНТЫ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4199"/>
            <a:ext cx="4824536" cy="6787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7" y="344173"/>
            <a:ext cx="5730033" cy="645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700" y="764704"/>
            <a:ext cx="11089232" cy="5909310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 проекта по гранту </a:t>
            </a:r>
            <a:r>
              <a:rPr lang="ru-RU" sz="1400" b="1" dirty="0"/>
              <a:t>«</a:t>
            </a:r>
            <a:r>
              <a:rPr lang="ru-RU" sz="1400" b="1" dirty="0" err="1"/>
              <a:t>Агростартап</a:t>
            </a:r>
            <a:r>
              <a:rPr lang="ru-RU" sz="1400" b="1" dirty="0" smtClean="0"/>
              <a:t>»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u="sng" dirty="0"/>
              <a:t>1. Содержание проекта</a:t>
            </a:r>
            <a:r>
              <a:rPr lang="ru-RU" sz="1400" u="sng" dirty="0" smtClean="0"/>
              <a:t>: </a:t>
            </a:r>
            <a:r>
              <a:rPr lang="ru-RU" sz="1400" dirty="0" smtClean="0"/>
              <a:t>Резюме заявителя</a:t>
            </a:r>
            <a:endParaRPr lang="ru-RU" sz="1400" dirty="0"/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основная информация об участнике конкурса: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полное наименование крестьянского (фермерского) хозяйства или индивидуального предпринимателя, фамилия, имя, отчество участника конкурса;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фактический адрес участника конкурса;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основной вид предпринимательской деятельности</a:t>
            </a:r>
            <a:r>
              <a:rPr lang="ru-RU" sz="1400" dirty="0" smtClean="0"/>
              <a:t>.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 smtClean="0"/>
              <a:t>участие в </a:t>
            </a:r>
            <a:r>
              <a:rPr lang="ru-RU" sz="1400" dirty="0" err="1" smtClean="0"/>
              <a:t>СПоК</a:t>
            </a:r>
            <a:endParaRPr lang="ru-RU" sz="1400" dirty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400" u="sng" dirty="0"/>
              <a:t>2. Описание проекта</a:t>
            </a:r>
            <a:r>
              <a:rPr lang="ru-RU" sz="1400" u="sng" dirty="0" smtClean="0"/>
              <a:t>: </a:t>
            </a:r>
            <a:r>
              <a:rPr lang="ru-RU" sz="1400" dirty="0" smtClean="0"/>
              <a:t>Активы заявителя</a:t>
            </a:r>
            <a:endParaRPr lang="ru-RU" sz="1400" dirty="0"/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цель проекта;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место ведения деятельности;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социально-экономическая значимость проекта;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площадь помещения, земельного участка и другое;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аренда, стоимость аренды 1 кв. метра в месяц;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сроки выхода проекта на проектную мощность;</a:t>
            </a:r>
          </a:p>
          <a:p>
            <a:pPr marL="722313" indent="-28575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00" dirty="0"/>
              <a:t>ассортимент производимой продукции, работ, услуг по форме согласно таблице </a:t>
            </a:r>
            <a:r>
              <a:rPr lang="ru-RU" sz="1400" dirty="0" smtClean="0"/>
              <a:t>1 «Ассортимент продукции»:</a:t>
            </a:r>
            <a:endParaRPr lang="ru-RU" sz="1400" dirty="0"/>
          </a:p>
          <a:p>
            <a:pPr marL="722313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потребители;</a:t>
            </a:r>
          </a:p>
          <a:p>
            <a:pPr marL="722313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 системы налогообложения;</a:t>
            </a:r>
          </a:p>
          <a:p>
            <a:pPr marL="722313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по охране труда и пожарной безопасности.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Финансовая структура проекта представляется по форме согласно таблицам 2 - 7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– Плановые показатели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2 - Перечень затрат (план расходов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3 - Расходы (по годам в течение срока реализации проекта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4 – План производства и реализации (на каждый год проекта) Растениеводство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5 –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производства и реализации (на каждый год проекта)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Животноводство</a:t>
            </a: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6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Выручка от реализации по направлениям деятельности (по годам реализации проекта)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7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Динамика основных финансово-экономических показателей предпринимательской деятельности в период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проекта (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годам реализации проекта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5680" y="6745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СТРУКТУРА БИЗНЕС-ПРОЕКТА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53" y="385683"/>
            <a:ext cx="11411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/>
              <a:t>Структура бизнес проекта приведена в  Приложение N 1 к </a:t>
            </a:r>
            <a:r>
              <a:rPr lang="ru-RU" sz="1400" dirty="0">
                <a:hlinkClick r:id="rId4" action="ppaction://hlinkfile"/>
              </a:rPr>
              <a:t>порядку</a:t>
            </a:r>
            <a:r>
              <a:rPr lang="ru-RU" sz="1400" b="1" dirty="0"/>
              <a:t> предоставления грантов «</a:t>
            </a:r>
            <a:r>
              <a:rPr lang="ru-RU" sz="1400" b="1" dirty="0" err="1"/>
              <a:t>Агростартап</a:t>
            </a:r>
            <a:r>
              <a:rPr lang="ru-RU" sz="1400" b="1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771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700" y="857037"/>
            <a:ext cx="11089232" cy="5616922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 бизнес проекта по гранту </a:t>
            </a:r>
            <a:r>
              <a:rPr lang="ru-RU" sz="1400" b="1" dirty="0"/>
              <a:t>«Семейная ферма</a:t>
            </a:r>
            <a:r>
              <a:rPr lang="ru-RU" sz="1400" b="1" dirty="0" smtClean="0"/>
              <a:t>»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1. Краткое резюме проекта по развитию семейной фермы по направлению деятельности крестьянского (фермерского) хозяйства с указанием отрасли растениеводства, животноводства, переработки сельскохозяйственной продукции (далее - проект).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2</a:t>
            </a:r>
            <a:r>
              <a:rPr lang="ru-RU" sz="1400" dirty="0"/>
              <a:t>. Характеристика проекта и бизнес-идеи (описание крестьянского (фермерского) хозяйства (далее - хозяйство), дата и место </a:t>
            </a:r>
            <a:r>
              <a:rPr lang="ru-RU" sz="1400" dirty="0" smtClean="0"/>
              <a:t>регистрации его </a:t>
            </a:r>
            <a:r>
              <a:rPr lang="ru-RU" sz="1400" dirty="0"/>
              <a:t>члены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3</a:t>
            </a:r>
            <a:r>
              <a:rPr lang="ru-RU" sz="1400" dirty="0"/>
              <a:t>. Описание товара или услуги (физические свойства продукции, преимущества и недостатки, потенциальные потребители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4</a:t>
            </a:r>
            <a:r>
              <a:rPr lang="ru-RU" sz="1400" dirty="0"/>
              <a:t>. План маркетинга. Анализ рынка (анализ отрасли, к которой относится хозяйство, предполагаемый объем продаж по периодам). Схема продвижения товаров/услуг (логистика, каналы сбыта продукции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5</a:t>
            </a:r>
            <a:r>
              <a:rPr lang="ru-RU" sz="1400" dirty="0"/>
              <a:t>. Производственный (организационный) план. Технология производства (описание производственного процесса, в том числе мероприятий по охране труда и пожарной безопасности). Ресурсы (рассматриваются материальные и человеческие ресурсы хозяйства</a:t>
            </a:r>
            <a:r>
              <a:rPr lang="ru-RU" sz="1400" dirty="0" smtClean="0"/>
              <a:t>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6</a:t>
            </a:r>
            <a:r>
              <a:rPr lang="ru-RU" sz="1400" dirty="0"/>
              <a:t>. Инвестиционный план (представляется систематизированная информация о затратах инвестиционной стадии, об источниках средств). В рамках разработки инвестиционного плана готовится план </a:t>
            </a:r>
            <a:r>
              <a:rPr lang="ru-RU" sz="1400" dirty="0" smtClean="0"/>
              <a:t>расходов.</a:t>
            </a: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/>
              <a:t>7</a:t>
            </a:r>
            <a:r>
              <a:rPr lang="ru-RU" sz="1400" dirty="0"/>
              <a:t>. Финансовый план (все изложенное в предыдущих разделах представляется в цифровом выражении, а также бюджет доходов и расходов, бюджет движения денежных средств, расчет показателей эффективности инвестиционного проекта).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Краткое резюме проекта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2 - Перечень затрат (план расходов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3 – Движение поголовья и план-отчет о движении денежных средств (по годам реализации проекта)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Структура себестоимости (по годам реализации проекта)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5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Производство продукции растениеводства в хозяйстве (по годам реализации проекта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5680" y="6745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C00000"/>
                </a:solidFill>
              </a:rPr>
              <a:t>СТРУКТУРА БИЗНЕС-ПРОЕКТА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5" y="549260"/>
            <a:ext cx="11147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Структура бизнес проекта приведена в  Приложение N 1 к </a:t>
            </a:r>
            <a:r>
              <a:rPr lang="ru-RU" sz="1400" dirty="0">
                <a:hlinkClick r:id="rId4" action="ppaction://hlinkfile"/>
              </a:rPr>
              <a:t>порядку</a:t>
            </a:r>
            <a:r>
              <a:rPr lang="ru-RU" sz="1400" b="1" dirty="0"/>
              <a:t> предоставления грантов </a:t>
            </a:r>
            <a:r>
              <a:rPr lang="ru-RU" sz="1400" b="1" dirty="0" smtClean="0"/>
              <a:t>«</a:t>
            </a:r>
            <a:r>
              <a:rPr lang="ru-RU" sz="1400" b="1" dirty="0"/>
              <a:t>Семейная ферма»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190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aliforniadairymagazine.com/wp-content/uploads/sites/10/2019/01/cows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84" y="-51560"/>
            <a:ext cx="10286998" cy="6858000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952596" y="1357298"/>
            <a:ext cx="8358246" cy="3583870"/>
          </a:xfrm>
          <a:solidFill>
            <a:schemeClr val="accent3">
              <a:alpha val="65882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400" b="1" dirty="0">
                <a:solidFill>
                  <a:srgbClr val="C00000"/>
                </a:solidFill>
                <a:ea typeface="Times New Roman"/>
              </a:rPr>
              <a:t>Наши контакты:</a:t>
            </a: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endParaRPr lang="ru-RU" sz="15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+7(909)601-11-68 </a:t>
            </a: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+7(3532) 68-01-18, </a:t>
            </a: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эл.почта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 </a:t>
            </a:r>
            <a:r>
              <a:rPr lang="en-US" sz="2000" b="1" dirty="0">
                <a:solidFill>
                  <a:srgbClr val="0070C0"/>
                </a:solidFill>
                <a:cs typeface="Times New Roman" pitchFamily="18" charset="0"/>
                <a:hlinkClick r:id="rId4"/>
              </a:rPr>
              <a:t>ckch56@mail.ru</a:t>
            </a:r>
            <a:endParaRPr lang="ru-RU" sz="2000" b="1" dirty="0">
              <a:solidFill>
                <a:srgbClr val="0070C0"/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сайт: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hlinkClick r:id="rId5"/>
              </a:rPr>
              <a:t>www.agrocomp56.ru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endParaRPr lang="ru-RU" sz="1000" b="1" dirty="0">
              <a:solidFill>
                <a:srgbClr val="C00000"/>
              </a:solidFill>
              <a:cs typeface="Times New Roman" pitchFamily="18" charset="0"/>
            </a:endParaRP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г.Оренбург, ул.Донецкая, 4. ,</a:t>
            </a: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Оренбургский областной фонд поддержки </a:t>
            </a: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малого предпринимательства,</a:t>
            </a:r>
          </a:p>
          <a:p>
            <a:pPr marL="388620" marR="160020" indent="0" algn="ctr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0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388620" marR="160020" indent="0" algn="ctr">
              <a:spcAft>
                <a:spcPts val="0"/>
              </a:spcAft>
              <a:buNone/>
              <a:tabLst>
                <a:tab pos="3131820" algn="l"/>
              </a:tabLst>
            </a:pPr>
            <a:endParaRPr lang="ru-RU" sz="2200" b="1" dirty="0">
              <a:solidFill>
                <a:srgbClr val="C00000"/>
              </a:solidFill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14290"/>
            <a:ext cx="1322488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8282" y="1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marR="160020">
              <a:spcAft>
                <a:spcPts val="0"/>
              </a:spcAft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компетенций </a:t>
            </a:r>
          </a:p>
          <a:p>
            <a:pPr marL="388620" marR="160020">
              <a:spcAft>
                <a:spcPts val="0"/>
              </a:spcAft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сельскохозяйственной кооперации </a:t>
            </a:r>
          </a:p>
          <a:p>
            <a:pPr marL="388620" marR="160020">
              <a:spcAft>
                <a:spcPts val="0"/>
              </a:spcAft>
              <a:tabLst>
                <a:tab pos="3131820" algn="l"/>
              </a:tabLs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поддержки фермеров Оренбургской области </a:t>
            </a:r>
            <a:endParaRPr lang="ru-RU" sz="2400" dirty="0"/>
          </a:p>
        </p:txBody>
      </p:sp>
      <p:pic>
        <p:nvPicPr>
          <p:cNvPr id="2052" name="Picture 4" descr="https://img11.postila.ru/data/f3/12/e7/60/f312e7609c2b9f42b80a17fd718050a90c1a56b398cd5254d6fa64ceb47b4c0e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7607" y="1789724"/>
            <a:ext cx="1635094" cy="750326"/>
          </a:xfrm>
          <a:prstGeom prst="rect">
            <a:avLst/>
          </a:prstGeom>
          <a:noFill/>
        </p:spPr>
      </p:pic>
      <p:pic>
        <p:nvPicPr>
          <p:cNvPr id="2054" name="Picture 6" descr="http://mmcntikdd.nov.muzkult.ru/media/2020/08/10/1256692816/0_928bd_88a03154_ori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32" y="2714621"/>
            <a:ext cx="642942" cy="576237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73C15F-540B-4932-81CC-5FBBB10F747C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59" y="1855975"/>
            <a:ext cx="593725" cy="59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8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1271464" y="882823"/>
            <a:ext cx="10225136" cy="5750067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27 мая 2019 года N 319-п - Об утверждении порядка предоставления грантов «</a:t>
            </a:r>
            <a:r>
              <a:rPr lang="ru-RU" sz="1600" b="1" dirty="0" err="1"/>
              <a:t>Агростартап</a:t>
            </a:r>
            <a:r>
              <a:rPr lang="ru-RU" sz="1600" b="1" dirty="0"/>
              <a:t>» </a:t>
            </a:r>
          </a:p>
          <a:p>
            <a:endParaRPr lang="ru-RU" sz="1600" dirty="0"/>
          </a:p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18 декабря 2019 года N 907-пп- Об утверждении порядка предоставления грантов на развитие семейных ферм</a:t>
            </a:r>
          </a:p>
          <a:p>
            <a:endParaRPr lang="ru-RU" sz="1600" dirty="0"/>
          </a:p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15 марта 2022 года N 176-пп- Об утверждении Порядка предоставления грантов на поддержку сельскохозяйственных потребительских кооперативов для развития материально-технической базы</a:t>
            </a:r>
          </a:p>
          <a:p>
            <a:endParaRPr lang="ru-RU" sz="1600" b="1" dirty="0"/>
          </a:p>
          <a:p>
            <a:r>
              <a:rPr lang="ru-RU" sz="1600" b="1" dirty="0"/>
              <a:t>ПОСТАНОВЛЕНИЕ ПРАВИТЕЛЬСТВА ОРЕНБУРГСКОЙ ОБЛАСТИ</a:t>
            </a:r>
            <a:br>
              <a:rPr lang="ru-RU" sz="1600" b="1" dirty="0"/>
            </a:br>
            <a:r>
              <a:rPr lang="ru-RU" sz="1600" b="1" dirty="0"/>
              <a:t>от 1 марта 2021 года N 116-пп - Об утверждении порядка предоставления грантов «</a:t>
            </a:r>
            <a:r>
              <a:rPr lang="ru-RU" sz="1600" b="1" dirty="0" err="1"/>
              <a:t>Агропрогресс</a:t>
            </a:r>
            <a:r>
              <a:rPr lang="ru-RU" sz="1600" b="1" dirty="0"/>
              <a:t>»</a:t>
            </a:r>
          </a:p>
          <a:p>
            <a:endParaRPr lang="ru-RU" sz="1600" dirty="0"/>
          </a:p>
          <a:p>
            <a:r>
              <a:rPr lang="ru-RU" sz="1600" b="1" dirty="0"/>
              <a:t>Приказ Министерства сельского хозяйства РФ от 10 февраля 2022 г. N 68 «Об утверждении порядка проведения конкурсного отбора проектов развития сельского туризма» и Правила предоставления и распределения субсидий из федерального бюджета бюджетам субъектов Российской Федерации на развитие сельского туризма</a:t>
            </a: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2279576" y="116632"/>
            <a:ext cx="7961312" cy="6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НОРМАТИВНЫМИ АКТАМИ РУКОВОДСТВУЕМСЯ ПРИ ПОДГОТВКЕ К УЧАСТИЮ В КОНКУРСЕ ГРАНТОВ</a:t>
            </a:r>
            <a:endParaRPr lang="ru-RU" sz="18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idx="1"/>
          </p:nvPr>
        </p:nvSpPr>
        <p:spPr>
          <a:xfrm>
            <a:off x="1271464" y="692696"/>
            <a:ext cx="9649072" cy="597666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702900" marR="16002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131820" algn="l"/>
              </a:tabLst>
            </a:pPr>
            <a:r>
              <a:rPr lang="ru-RU" sz="1600" b="1" dirty="0">
                <a:latin typeface="Times New Roman"/>
                <a:ea typeface="Times New Roman"/>
              </a:rPr>
              <a:t>На сайте Министерства сельского хозяйства Оренбургской области </a:t>
            </a:r>
            <a:r>
              <a:rPr lang="en-GB" sz="1600" b="1" dirty="0">
                <a:latin typeface="Times New Roman"/>
                <a:ea typeface="Times New Roman"/>
                <a:hlinkClick r:id="rId2"/>
              </a:rPr>
              <a:t>https://mcx.orb.ru/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</a:p>
          <a:p>
            <a:pPr marL="702900" marR="16002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702900" marR="16002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3131820" algn="l"/>
              </a:tabLst>
            </a:pPr>
            <a:r>
              <a:rPr lang="ru-RU" sz="1600" b="1" dirty="0">
                <a:latin typeface="Times New Roman"/>
                <a:ea typeface="Times New Roman"/>
              </a:rPr>
              <a:t>На сайте Центра компетенций, в разделе Меры поддержки </a:t>
            </a:r>
            <a:r>
              <a:rPr lang="en-GB" sz="1600" b="1" dirty="0">
                <a:latin typeface="Times New Roman"/>
                <a:ea typeface="Times New Roman"/>
                <a:hlinkClick r:id="rId3"/>
              </a:rPr>
              <a:t>http://agrocomp56.ru/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  <a:ea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>
              <a:latin typeface="Times New Roman"/>
            </a:endParaRPr>
          </a:p>
          <a:p>
            <a:pPr marL="360000" marR="160020" indent="0">
              <a:spcBef>
                <a:spcPts val="0"/>
              </a:spcBef>
              <a:spcAft>
                <a:spcPts val="0"/>
              </a:spcAft>
              <a:buNone/>
              <a:tabLst>
                <a:tab pos="3131820" algn="l"/>
              </a:tabLst>
            </a:pPr>
            <a:endParaRPr lang="ru-RU" sz="1600" b="1" dirty="0"/>
          </a:p>
        </p:txBody>
      </p:sp>
      <p:sp>
        <p:nvSpPr>
          <p:cNvPr id="6" name="Заголовок 7"/>
          <p:cNvSpPr txBox="1">
            <a:spLocks/>
          </p:cNvSpPr>
          <p:nvPr/>
        </p:nvSpPr>
        <p:spPr bwMode="auto">
          <a:xfrm>
            <a:off x="3215680" y="90375"/>
            <a:ext cx="7457256" cy="65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НАЙТИ ИНФОРМАЦИЮ О ГРАНТАХ</a:t>
            </a:r>
            <a:endParaRPr lang="ru-RU" sz="18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988840"/>
            <a:ext cx="6528726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976" y="3252505"/>
            <a:ext cx="6048672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2" y="1810164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113584" y="190417"/>
            <a:ext cx="7107560" cy="936104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– ЭТО КОНКУРС</a:t>
            </a:r>
            <a:endParaRPr lang="ru-RU" sz="2000" dirty="0"/>
          </a:p>
        </p:txBody>
      </p:sp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767408" y="1126522"/>
            <a:ext cx="10729192" cy="5470831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Напомню, </a:t>
            </a: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грант это прежде всего конкурс проектов. Участники подают заявку по форме Министерства, к которой прилагается бизнес-проект и подтверждающие документы.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Затем экспертная комиссия в ходе оценки заявок осуществляется расчет совокупного балла каждого участника конкурса. 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Совокупный балл участника конкурса определяется путем </a:t>
            </a:r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умножения количества баллов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рассчитанных по результатам оценки заявки в соответствии с таблицами 1 - 3 приложения N 2 к Порядку, </a:t>
            </a:r>
            <a:r>
              <a:rPr lang="ru-RU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удельный вес соответствующего критерия и сложения полученных значений.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752" y="1810164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24501" y="160493"/>
            <a:ext cx="7107560" cy="574287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ЧТО СТАВЯТСЯ ОЦЕНКИ</a:t>
            </a:r>
            <a:endParaRPr lang="ru-RU" sz="2000" dirty="0"/>
          </a:p>
        </p:txBody>
      </p:sp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623392" y="734780"/>
            <a:ext cx="11089231" cy="6006588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Разберем на примерах двух грантов «</a:t>
            </a:r>
            <a:r>
              <a:rPr lang="ru-RU" sz="1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и «Семейная ферма»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r>
              <a:rPr lang="ru-RU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что же ставит экспертная </a:t>
            </a:r>
            <a:r>
              <a:rPr lang="ru-R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 </a:t>
            </a:r>
            <a:r>
              <a:rPr lang="ru-RU" sz="19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балы:</a:t>
            </a: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392" y="1621812"/>
            <a:ext cx="1036915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выбранное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направление развития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71543"/>
              </p:ext>
            </p:extLst>
          </p:nvPr>
        </p:nvGraphicFramePr>
        <p:xfrm>
          <a:off x="1237721" y="2790894"/>
          <a:ext cx="10081119" cy="374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204">
                  <a:extLst>
                    <a:ext uri="{9D8B030D-6E8A-4147-A177-3AD203B41FA5}">
                      <a16:colId xmlns="" xmlns:a16="http://schemas.microsoft.com/office/drawing/2014/main" val="861772332"/>
                    </a:ext>
                  </a:extLst>
                </a:gridCol>
                <a:gridCol w="5781887">
                  <a:extLst>
                    <a:ext uri="{9D8B030D-6E8A-4147-A177-3AD203B41FA5}">
                      <a16:colId xmlns="" xmlns:a16="http://schemas.microsoft.com/office/drawing/2014/main" val="1550504371"/>
                    </a:ext>
                  </a:extLst>
                </a:gridCol>
                <a:gridCol w="1664014">
                  <a:extLst>
                    <a:ext uri="{9D8B030D-6E8A-4147-A177-3AD203B41FA5}">
                      <a16:colId xmlns="" xmlns:a16="http://schemas.microsoft.com/office/drawing/2014/main" val="2205343500"/>
                    </a:ext>
                  </a:extLst>
                </a:gridCol>
                <a:gridCol w="1664014">
                  <a:extLst>
                    <a:ext uri="{9D8B030D-6E8A-4147-A177-3AD203B41FA5}">
                      <a16:colId xmlns="" xmlns:a16="http://schemas.microsoft.com/office/drawing/2014/main" val="3893427874"/>
                    </a:ext>
                  </a:extLst>
                </a:gridCol>
              </a:tblGrid>
              <a:tr h="62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N</a:t>
                      </a:r>
                      <a:br>
                        <a:rPr lang="ru-RU" sz="1200" b="1" dirty="0">
                          <a:effectLst/>
                          <a:latin typeface="+mn-lt"/>
                        </a:rPr>
                      </a:br>
                      <a:r>
                        <a:rPr lang="ru-RU" sz="1200" b="1" dirty="0">
                          <a:effectLst/>
                          <a:latin typeface="+mn-lt"/>
                        </a:rPr>
                        <a:t>п/п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Направление деятельности участника конкурса согласно представленному проекту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</a:rPr>
                        <a:t>Баллы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  <a:endParaRPr lang="ru-RU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6771031"/>
                  </a:ext>
                </a:extLst>
              </a:tr>
              <a:tr h="62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1.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Молочное и/или мясное скотоводство, козоводство, овощеводство, картофелеводство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9358433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2.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Растениеводство (кроме цветоводства)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2812107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3.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Разведение овец и/или лошадей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04817437"/>
                  </a:ext>
                </a:extLst>
              </a:tr>
              <a:tr h="956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4.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Разведение кроликов, и/или сельскохозяйственной птицы, и/или </a:t>
                      </a:r>
                      <a:r>
                        <a:rPr lang="ru-RU" sz="1600" dirty="0" err="1">
                          <a:effectLst/>
                          <a:latin typeface="+mn-lt"/>
                        </a:rPr>
                        <a:t>аквакультуры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 (рыбоводство) и/или пчеловодство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9444652"/>
                  </a:ext>
                </a:extLst>
              </a:tr>
              <a:tr h="300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5.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Переработка сельскохозяйственной продукции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44924588"/>
                  </a:ext>
                </a:extLst>
              </a:tr>
              <a:tr h="628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6.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Направления деятельности, не вошедшие в настоящую таблицу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0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8755071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608376" y="2228913"/>
            <a:ext cx="59277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АГРОСТАРТАП. Приоритетные направления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37310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875" y="1299511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1671203" y="390972"/>
            <a:ext cx="8964487" cy="6334170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219" y="407198"/>
            <a:ext cx="921702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выбранное направление развития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проекта в гранте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9219" y="1299511"/>
            <a:ext cx="103691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1075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238" algn="l"/>
                <a:tab pos="1347788" algn="l"/>
              </a:tabLs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Семейная ферма.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выбора направления проекта сначала нужно определиться к какой хоне отнесен ваш МО. Выделяют две зоны: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муниципальных образований, вошедших в I зону: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Абдулинский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Александровский,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Асекеевский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Бугурусланский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Бузулукский,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Грачевский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Красногвардейский районы,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Кувандыкский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Матвеевский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Новосергиевский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Октябрьский, Переволоцкий,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Пономаревский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Сакмарский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Саракташский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Северный районы,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Сорочинский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Ташлинский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Тоцкий,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Тюльганский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Шарлыкский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районы, город Бугуруслан.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Перечень муниципальных образований, вошедших во II зону: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Адамовский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Акбулакский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Беляевский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районы, Гайский городской округ, Домбаровский,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Илекский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Кваркенский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Курманаевский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Новоорский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Оренбургский, Первомайский районы, Соль-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Илецкий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городской округ,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Светлинский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Ясненский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города Орск, Новотроицк,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Медногорск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9"/>
          <p:cNvSpPr>
            <a:spLocks noGrp="1"/>
          </p:cNvSpPr>
          <p:nvPr>
            <p:ph type="body" sz="half" idx="1"/>
          </p:nvPr>
        </p:nvSpPr>
        <p:spPr>
          <a:xfrm>
            <a:off x="1703513" y="734780"/>
            <a:ext cx="8964487" cy="1470085"/>
          </a:xfrm>
          <a:solidFill>
            <a:schemeClr val="bg1">
              <a:alpha val="69804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300"/>
              </a:spcAft>
              <a:buNone/>
            </a:pPr>
            <a:endParaRPr lang="ru-RU" sz="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None/>
              <a:tabLst>
                <a:tab pos="630555" algn="l"/>
              </a:tabLst>
            </a:pPr>
            <a:endParaRPr lang="ru-RU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ru-RU" sz="1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392" y="0"/>
            <a:ext cx="10873208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Семейная ферма.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Приоритетные направления развития проектов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91863"/>
              </p:ext>
            </p:extLst>
          </p:nvPr>
        </p:nvGraphicFramePr>
        <p:xfrm>
          <a:off x="281100" y="807570"/>
          <a:ext cx="11809312" cy="60391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3184">
                  <a:extLst>
                    <a:ext uri="{9D8B030D-6E8A-4147-A177-3AD203B41FA5}">
                      <a16:colId xmlns="" xmlns:a16="http://schemas.microsoft.com/office/drawing/2014/main" val="2174171700"/>
                    </a:ext>
                  </a:extLst>
                </a:gridCol>
                <a:gridCol w="4356279">
                  <a:extLst>
                    <a:ext uri="{9D8B030D-6E8A-4147-A177-3AD203B41FA5}">
                      <a16:colId xmlns="" xmlns:a16="http://schemas.microsoft.com/office/drawing/2014/main" val="1127625001"/>
                    </a:ext>
                  </a:extLst>
                </a:gridCol>
                <a:gridCol w="841887">
                  <a:extLst>
                    <a:ext uri="{9D8B030D-6E8A-4147-A177-3AD203B41FA5}">
                      <a16:colId xmlns="" xmlns:a16="http://schemas.microsoft.com/office/drawing/2014/main" val="1203994719"/>
                    </a:ext>
                  </a:extLst>
                </a:gridCol>
                <a:gridCol w="5927962">
                  <a:extLst>
                    <a:ext uri="{9D8B030D-6E8A-4147-A177-3AD203B41FA5}">
                      <a16:colId xmlns="" xmlns:a16="http://schemas.microsoft.com/office/drawing/2014/main" val="2255692897"/>
                    </a:ext>
                  </a:extLst>
                </a:gridCol>
              </a:tblGrid>
              <a:tr h="349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N</a:t>
                      </a:r>
                      <a:br>
                        <a:rPr lang="ru-RU" sz="1200" b="1" kern="100" dirty="0">
                          <a:effectLst/>
                        </a:rPr>
                      </a:br>
                      <a:r>
                        <a:rPr lang="ru-RU" sz="1200" b="1" kern="100" dirty="0">
                          <a:effectLst/>
                        </a:rPr>
                        <a:t>п/п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effectLst/>
                        </a:rPr>
                        <a:t>1 зона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Баллы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b="1" kern="100" dirty="0" smtClean="0">
                          <a:effectLst/>
                        </a:rPr>
                        <a:t>2 зона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4543852"/>
                  </a:ext>
                </a:extLst>
              </a:tr>
              <a:tr h="1297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молочное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</a:t>
                      </a:r>
                      <a:r>
                        <a:rPr lang="ru-RU" sz="1200" b="1" kern="100" dirty="0">
                          <a:effectLst/>
                        </a:rPr>
                        <a:t>племенных телок и/или нетелей с продуктивностью матерей не менее 5000 кг молока за 305 дней лактации)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5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молочное скотоводство (</a:t>
                      </a:r>
                      <a:r>
                        <a:rPr lang="ru-RU" sz="1200" kern="100" dirty="0">
                          <a:effectLst/>
                        </a:rPr>
                        <a:t>приобретение племенных телок и/или нетелей с продуктивностью матерей не менее 5000 кг молока за 305 дней лактации)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мясное животноводство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племенного молодняка крупного рогатого скота специализированных мясных пород)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приобретение  племенного поголовья лошадей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приобретение  племенного поголовья овец,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приобретение племенного поголовья коз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76190569"/>
                  </a:ext>
                </a:extLst>
              </a:tr>
              <a:tr h="1481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молочное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телок и/или нетелей с продуктивностью не менее 4000 кг молока)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мясное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молодняка крупного рогатого скота специализированных мясных, комбинированных пород и помесей для откорма)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4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молочное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телок и/или нетелей с продуктивностью не менее 4000 кг молока)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мясное скотоводство </a:t>
                      </a:r>
                      <a:r>
                        <a:rPr lang="ru-RU" sz="1200" kern="100" dirty="0">
                          <a:effectLst/>
                        </a:rPr>
                        <a:t>(приобретение молодняка крупного рогатого скота специализированных мясных, комбинированных пород и помесей для откорма)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</a:t>
                      </a:r>
                      <a:r>
                        <a:rPr lang="ru-RU" sz="1200" b="1" kern="100" dirty="0">
                          <a:effectLst/>
                        </a:rPr>
                        <a:t>разведение лошадей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разведение маралов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разведение овец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effectLst/>
                        </a:rPr>
                        <a:t>- разведение коз</a:t>
                      </a:r>
                      <a:endParaRPr lang="ru-RU" sz="12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6405031"/>
                  </a:ext>
                </a:extLst>
              </a:tr>
              <a:tr h="66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3.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лошадей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маралов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овец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- разведение коз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3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кроликов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сельскохозяйственной птицы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37053199"/>
                  </a:ext>
                </a:extLst>
              </a:tr>
              <a:tr h="1457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4.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кроликов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сельскохозяйственной птицы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</a:t>
                      </a:r>
                      <a:r>
                        <a:rPr lang="ru-RU" sz="1200" kern="100" dirty="0" err="1">
                          <a:effectLst/>
                        </a:rPr>
                        <a:t>аквакультуры</a:t>
                      </a:r>
                      <a:r>
                        <a:rPr lang="ru-RU" sz="1200" kern="100" dirty="0">
                          <a:effectLst/>
                        </a:rPr>
                        <a:t> (рыбоводство),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пчеловодство,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растениеводство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переработка сельскохозяйственной продукции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овощеводство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картофелеводство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2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разведение </a:t>
                      </a:r>
                      <a:r>
                        <a:rPr lang="ru-RU" sz="1200" kern="100" dirty="0" err="1">
                          <a:effectLst/>
                        </a:rPr>
                        <a:t>аквакультуры</a:t>
                      </a:r>
                      <a:r>
                        <a:rPr lang="ru-RU" sz="1200" kern="100" dirty="0">
                          <a:effectLst/>
                        </a:rPr>
                        <a:t> (рыбоводство)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пчеловодство,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растениеводство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переработка сельскохозяйственной продукции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овощеводство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- картофелеводство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48595464"/>
                  </a:ext>
                </a:extLst>
              </a:tr>
              <a:tr h="363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5.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Иные направления</a:t>
                      </a:r>
                      <a:endParaRPr lang="ru-RU" sz="1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1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Иные направления</a:t>
                      </a:r>
                      <a:endParaRPr lang="ru-RU" sz="1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3046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E918F1DB-9F7B-498C-8808-6DFE0F4C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836712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3392" y="260648"/>
            <a:ext cx="11089232" cy="6338658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первоначальные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активы,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подтвержденные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документально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собственные денежные средства, вкладываемые в проект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земля,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поголовье,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с/х техники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производственных помещений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в сельскохозяйственной потребительской кооперации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проектно-сметной документации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630555" algn="l"/>
              </a:tabLst>
            </a:pP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планируемые  показатели в бизнес-проекте, 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поголовье/ урожайность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выручка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рентабельность проекта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выход на проектную мощность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окупаемости проекта</a:t>
            </a:r>
          </a:p>
          <a:p>
            <a:pPr marL="1077913" indent="-28575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v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рабочих мест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защиту проекта перед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комиссией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"/>
              <a:tabLst>
                <a:tab pos="630555" algn="l"/>
              </a:tabLs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7547"/>
              </p:ext>
            </p:extLst>
          </p:nvPr>
        </p:nvGraphicFramePr>
        <p:xfrm>
          <a:off x="119336" y="576300"/>
          <a:ext cx="11953327" cy="6099768"/>
        </p:xfrm>
        <a:graphic>
          <a:graphicData uri="http://schemas.openxmlformats.org/drawingml/2006/table">
            <a:tbl>
              <a:tblPr/>
              <a:tblGrid>
                <a:gridCol w="234664">
                  <a:extLst>
                    <a:ext uri="{9D8B030D-6E8A-4147-A177-3AD203B41FA5}">
                      <a16:colId xmlns="" xmlns:a16="http://schemas.microsoft.com/office/drawing/2014/main" val="584461382"/>
                    </a:ext>
                  </a:extLst>
                </a:gridCol>
                <a:gridCol w="2353278">
                  <a:extLst>
                    <a:ext uri="{9D8B030D-6E8A-4147-A177-3AD203B41FA5}">
                      <a16:colId xmlns="" xmlns:a16="http://schemas.microsoft.com/office/drawing/2014/main" val="140891642"/>
                    </a:ext>
                  </a:extLst>
                </a:gridCol>
                <a:gridCol w="998056">
                  <a:extLst>
                    <a:ext uri="{9D8B030D-6E8A-4147-A177-3AD203B41FA5}">
                      <a16:colId xmlns="" xmlns:a16="http://schemas.microsoft.com/office/drawing/2014/main" val="2231339807"/>
                    </a:ext>
                  </a:extLst>
                </a:gridCol>
                <a:gridCol w="978699">
                  <a:extLst>
                    <a:ext uri="{9D8B030D-6E8A-4147-A177-3AD203B41FA5}">
                      <a16:colId xmlns="" xmlns:a16="http://schemas.microsoft.com/office/drawing/2014/main" val="3123992317"/>
                    </a:ext>
                  </a:extLst>
                </a:gridCol>
                <a:gridCol w="1129574">
                  <a:extLst>
                    <a:ext uri="{9D8B030D-6E8A-4147-A177-3AD203B41FA5}">
                      <a16:colId xmlns="" xmlns:a16="http://schemas.microsoft.com/office/drawing/2014/main" val="116328213"/>
                    </a:ext>
                  </a:extLst>
                </a:gridCol>
                <a:gridCol w="282394">
                  <a:extLst>
                    <a:ext uri="{9D8B030D-6E8A-4147-A177-3AD203B41FA5}">
                      <a16:colId xmlns="" xmlns:a16="http://schemas.microsoft.com/office/drawing/2014/main" val="1574998369"/>
                    </a:ext>
                  </a:extLst>
                </a:gridCol>
                <a:gridCol w="941311">
                  <a:extLst>
                    <a:ext uri="{9D8B030D-6E8A-4147-A177-3AD203B41FA5}">
                      <a16:colId xmlns="" xmlns:a16="http://schemas.microsoft.com/office/drawing/2014/main" val="4094243510"/>
                    </a:ext>
                  </a:extLst>
                </a:gridCol>
                <a:gridCol w="254022">
                  <a:extLst>
                    <a:ext uri="{9D8B030D-6E8A-4147-A177-3AD203B41FA5}">
                      <a16:colId xmlns="" xmlns:a16="http://schemas.microsoft.com/office/drawing/2014/main" val="3065491937"/>
                    </a:ext>
                  </a:extLst>
                </a:gridCol>
                <a:gridCol w="875552">
                  <a:extLst>
                    <a:ext uri="{9D8B030D-6E8A-4147-A177-3AD203B41FA5}">
                      <a16:colId xmlns="" xmlns:a16="http://schemas.microsoft.com/office/drawing/2014/main" val="1410524294"/>
                    </a:ext>
                  </a:extLst>
                </a:gridCol>
                <a:gridCol w="319780">
                  <a:extLst>
                    <a:ext uri="{9D8B030D-6E8A-4147-A177-3AD203B41FA5}">
                      <a16:colId xmlns="" xmlns:a16="http://schemas.microsoft.com/office/drawing/2014/main" val="461091680"/>
                    </a:ext>
                  </a:extLst>
                </a:gridCol>
                <a:gridCol w="903924">
                  <a:extLst>
                    <a:ext uri="{9D8B030D-6E8A-4147-A177-3AD203B41FA5}">
                      <a16:colId xmlns="" xmlns:a16="http://schemas.microsoft.com/office/drawing/2014/main" val="2074022476"/>
                    </a:ext>
                  </a:extLst>
                </a:gridCol>
                <a:gridCol w="291408">
                  <a:extLst>
                    <a:ext uri="{9D8B030D-6E8A-4147-A177-3AD203B41FA5}">
                      <a16:colId xmlns="" xmlns:a16="http://schemas.microsoft.com/office/drawing/2014/main" val="3714379580"/>
                    </a:ext>
                  </a:extLst>
                </a:gridCol>
                <a:gridCol w="1026428">
                  <a:extLst>
                    <a:ext uri="{9D8B030D-6E8A-4147-A177-3AD203B41FA5}">
                      <a16:colId xmlns="" xmlns:a16="http://schemas.microsoft.com/office/drawing/2014/main" val="1071461334"/>
                    </a:ext>
                  </a:extLst>
                </a:gridCol>
                <a:gridCol w="168904">
                  <a:extLst>
                    <a:ext uri="{9D8B030D-6E8A-4147-A177-3AD203B41FA5}">
                      <a16:colId xmlns="" xmlns:a16="http://schemas.microsoft.com/office/drawing/2014/main" val="1057337275"/>
                    </a:ext>
                  </a:extLst>
                </a:gridCol>
                <a:gridCol w="1195333">
                  <a:extLst>
                    <a:ext uri="{9D8B030D-6E8A-4147-A177-3AD203B41FA5}">
                      <a16:colId xmlns="" xmlns:a16="http://schemas.microsoft.com/office/drawing/2014/main" val="1143572392"/>
                    </a:ext>
                  </a:extLst>
                </a:gridCol>
              </a:tblGrid>
              <a:tr h="129407"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017579"/>
                  </a:ext>
                </a:extLst>
              </a:tr>
              <a:tr h="251732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>
                          <a:effectLst/>
                        </a:rPr>
                        <a:t>N </a:t>
                      </a:r>
                      <a:r>
                        <a:rPr lang="ru-RU" sz="800">
                          <a:effectLst/>
                        </a:rPr>
                        <a:t>п/п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Наименование критерия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Единица измерения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Удельный вес критерия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Баллы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3100880"/>
                  </a:ext>
                </a:extLst>
              </a:tr>
              <a:tr h="129407"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3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8837690"/>
                  </a:ext>
                </a:extLst>
              </a:tr>
              <a:tr h="12940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8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7217061"/>
                  </a:ext>
                </a:extLst>
              </a:tr>
              <a:tr h="37405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1.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сметы в случае реконструкции, ремонта или </a:t>
                      </a:r>
                      <a:r>
                        <a:rPr lang="ru-RU" sz="800" dirty="0" smtClean="0">
                          <a:effectLst/>
                        </a:rPr>
                        <a:t>строительства</a:t>
                      </a:r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наличие/отсутствие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наличие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 и государственная экспертиза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1921955"/>
                  </a:ext>
                </a:extLst>
              </a:tr>
              <a:tr h="54254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2.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>
                          <a:effectLst/>
                        </a:rPr>
                        <a:t>Количество создаваемых рабочих мест в течение срока использования гранта (18 месяцев со дня его получения)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>
                          <a:effectLst/>
                        </a:rPr>
                        <a:t>рабочих мест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0,1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не создает или 1 -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1 - при сумме гранта менее 2 млн. рублей или 2 -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2 - при сумме гранта менее 2 млн. рублей или 3 -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3 - при сумме гранта менее 2 млн. рублей или 4 -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4 - при сумме гранта менее 2 млн. рублей или 5 -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4 - при сумме гранта менее 2 млн. рублей или свыше 5 - при сумме гранта более 2 млн.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88077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Рентабельность производства после выхода на проектную мощность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процентов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 и менее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0 до 5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 до 10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15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15 до 20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свыше 20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6937336"/>
                  </a:ext>
                </a:extLst>
              </a:tr>
              <a:tr h="43460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4.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Ежегодный объем выручки от реализации сельскохозяйственной продукции после выхода на проектную мощность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тыс. рублей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30 и менее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30 до 250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250 до 500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 до 750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750 до 1000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6436142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5.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Год выхода на проектную мощность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не отражено в проекте создания и (или) развития хозяйства (бизнес-плане)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 5 год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 4 год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на 3 год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7662743"/>
                  </a:ext>
                </a:extLst>
              </a:tr>
              <a:tr h="292682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6.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земельного участка на праве собственности или аренды (не менее 3 лет)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гектаров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0,4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менее 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0,5 до 10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 до 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500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9326030"/>
                  </a:ext>
                </a:extLst>
              </a:tr>
              <a:tr h="30319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7.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в собственности скота и птицы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условных голов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0,5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1 до 3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4 до 6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7 до 9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от 10 до 12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0976918"/>
                  </a:ext>
                </a:extLst>
              </a:tr>
              <a:tr h="23791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8.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>
                          <a:effectLst/>
                        </a:rPr>
                        <a:t>Наличие хозяйственных построек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кв. метров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от 20 до 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50 до 100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100 до 130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130 до 150 включительно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свыше 150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145473"/>
                  </a:ext>
                </a:extLst>
              </a:tr>
              <a:tr h="58393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9.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Наличие техники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наличие/отсутствие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0,2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легковой автомобиль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легковой автомобиль с прицепом к легковому автомобилю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грузовой автомобиль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трактор или самоходный зерноуборочный комбайн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трактор и грузовой автомобиль, или 2 и более тракторов, или самоходный зерноуборочный комбайн и грузовой автомобиль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2804364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10.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dirty="0">
                          <a:effectLst/>
                        </a:rPr>
                        <a:t>Участие в сельскохозяйственном потребительском кооперативе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участие/неучастие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1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>
                          <a:effectLst/>
                        </a:rPr>
                        <a:t>-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dirty="0">
                          <a:effectLst/>
                        </a:rPr>
                        <a:t>участвует как член кооператива</a:t>
                      </a: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ase"/>
                      <a:endParaRPr lang="ru-RU" sz="800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8378632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11.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smtClean="0">
                          <a:effectLst/>
                        </a:rPr>
                        <a:t>Размер запрашиваемого гранта на проект по разведению крупного рогатого скота мясного или молочного направлений продуктивности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не отражено в проекте создания и (или) развития хозяйства (бизнес-плане)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5000,0 до 6000,0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4500,0 до 5000,0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4000,0 до 4500,0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3500,0 до 4000,0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3500,0 и менее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5090662"/>
                  </a:ext>
                </a:extLst>
              </a:tr>
              <a:tr h="482954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12.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800" b="1" dirty="0" smtClean="0">
                          <a:effectLst/>
                        </a:rPr>
                        <a:t>Размер запрашиваемого гранта на проект по иным направлениям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не отражено в проекте создания и (или) развития хозяйства (бизнес-плане)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2750,0 до 3000,0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2500,0 до 2750,0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2250,0 до 2500,0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от 2000,0 до 2250,0 включительно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ru-RU" sz="800" b="1" dirty="0" smtClean="0">
                          <a:effectLst/>
                        </a:rPr>
                        <a:t>2000,0 и менее</a:t>
                      </a:r>
                      <a:endParaRPr lang="ru-RU" sz="800" b="1" dirty="0">
                        <a:effectLst/>
                      </a:endParaRPr>
                    </a:p>
                  </a:txBody>
                  <a:tcPr marL="7061" marR="7061" marT="3530" marB="353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751029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78500" y="1270686"/>
            <a:ext cx="132018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ru-RU" altLang="ru-RU">
                <a:latin typeface="Arial" panose="020B0604020202020204" pitchFamily="34" charset="0"/>
              </a:rPr>
              <a:t/>
            </a:r>
            <a:br>
              <a:rPr lang="ru-RU" altLang="ru-RU">
                <a:latin typeface="Arial" panose="020B0604020202020204" pitchFamily="34" charset="0"/>
              </a:rPr>
            </a:b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6672" y="233778"/>
            <a:ext cx="7781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АГРОСТАРТАП. Критерии оценки (319-пп, Приложение №2, табл.1)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4458</TotalTime>
  <Words>2489</Words>
  <Application>Microsoft Office PowerPoint</Application>
  <PresentationFormat>Произвольный</PresentationFormat>
  <Paragraphs>543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Центр компетенций в сфере сельскохозяйственной кооперации и поддержки фермеров  Оренбургской области</vt:lpstr>
      <vt:lpstr>Презентация PowerPoint</vt:lpstr>
      <vt:lpstr>Презентация PowerPoint</vt:lpstr>
      <vt:lpstr>ГРАНТ – ЭТО КОНКУРС</vt:lpstr>
      <vt:lpstr>ЗА ЧТО СТАВЯТСЯ 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работы</dc:title>
  <dc:creator>Leonid</dc:creator>
  <cp:lastModifiedBy>User</cp:lastModifiedBy>
  <cp:revision>338</cp:revision>
  <cp:lastPrinted>2020-10-05T06:47:08Z</cp:lastPrinted>
  <dcterms:created xsi:type="dcterms:W3CDTF">2009-01-28T19:24:51Z</dcterms:created>
  <dcterms:modified xsi:type="dcterms:W3CDTF">2023-11-15T10:14:41Z</dcterms:modified>
</cp:coreProperties>
</file>