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20"/>
  </p:notesMasterIdLst>
  <p:sldIdLst>
    <p:sldId id="256" r:id="rId2"/>
    <p:sldId id="320" r:id="rId3"/>
    <p:sldId id="273" r:id="rId4"/>
    <p:sldId id="311" r:id="rId5"/>
    <p:sldId id="299" r:id="rId6"/>
    <p:sldId id="325" r:id="rId7"/>
    <p:sldId id="322" r:id="rId8"/>
    <p:sldId id="319" r:id="rId9"/>
    <p:sldId id="326" r:id="rId10"/>
    <p:sldId id="327" r:id="rId11"/>
    <p:sldId id="332" r:id="rId12"/>
    <p:sldId id="328" r:id="rId13"/>
    <p:sldId id="329" r:id="rId14"/>
    <p:sldId id="330" r:id="rId15"/>
    <p:sldId id="331" r:id="rId16"/>
    <p:sldId id="333" r:id="rId17"/>
    <p:sldId id="334" r:id="rId18"/>
    <p:sldId id="314" r:id="rId19"/>
  </p:sldIdLst>
  <p:sldSz cx="12192000" cy="6858000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512ABA-E547-4C5E-B987-AEB94ADF568D}">
          <p14:sldIdLst>
            <p14:sldId id="256"/>
            <p14:sldId id="320"/>
            <p14:sldId id="273"/>
            <p14:sldId id="311"/>
            <p14:sldId id="299"/>
            <p14:sldId id="325"/>
            <p14:sldId id="322"/>
            <p14:sldId id="319"/>
            <p14:sldId id="326"/>
            <p14:sldId id="327"/>
            <p14:sldId id="332"/>
            <p14:sldId id="328"/>
            <p14:sldId id="329"/>
            <p14:sldId id="330"/>
            <p14:sldId id="331"/>
            <p14:sldId id="333"/>
            <p14:sldId id="334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E8E8EF"/>
    <a:srgbClr val="BFBFBF"/>
    <a:srgbClr val="000000"/>
    <a:srgbClr val="CE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9588" autoAdjust="0"/>
  </p:normalViewPr>
  <p:slideViewPr>
    <p:cSldViewPr>
      <p:cViewPr>
        <p:scale>
          <a:sx n="107" d="100"/>
          <a:sy n="107" d="100"/>
        </p:scale>
        <p:origin x="-594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&#1062;&#1045;&#1053;&#1058;&#1056;%20%20&#1050;&#1054;&#1052;&#1055;&#1045;&#1058;&#1045;&#1053;&#1062;&#1048;&#1049;\&#1057;&#1077;&#1084;&#1080;&#1085;&#1072;&#1088;&#1099;\&#1042;&#1099;&#1089;&#1090;&#1091;&#1087;&#1083;&#1077;&#1085;&#1080;&#1103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&#1062;&#1045;&#1053;&#1058;&#1056;%20%20&#1050;&#1054;&#1052;&#1055;&#1045;&#1058;&#1045;&#1053;&#1062;&#1048;&#1049;\&#1057;&#1077;&#1084;&#1080;&#1085;&#1072;&#1088;&#1099;\&#1042;&#1099;&#1089;&#1090;&#1091;&#1087;&#1083;&#1077;&#1085;&#1080;&#1103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09690637082593"/>
          <c:y val="0.11737381721064089"/>
          <c:w val="0.39765700711449309"/>
          <c:h val="0.739531909152428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85-46C5-9B4E-BFDDADF6D6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85-46C5-9B4E-BFDDADF6D6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85-46C5-9B4E-BFDDADF6D6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85-46C5-9B4E-BFDDADF6D69C}"/>
              </c:ext>
            </c:extLst>
          </c:dPt>
          <c:dLbls>
            <c:dLbl>
              <c:idx val="0"/>
              <c:layout>
                <c:manualLayout>
                  <c:x val="0.30977748474132094"/>
                  <c:y val="7.41309028511359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354E41-0F99-43A5-9751-9D218936A488}" type="CATEGORYNAME">
                      <a:rPr lang="ru-RU"/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1391442891395748"/>
                      <c:h val="0.224461900007471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85-46C5-9B4E-BFDDADF6D69C}"/>
                </c:ext>
              </c:extLst>
            </c:dLbl>
            <c:dLbl>
              <c:idx val="1"/>
              <c:layout>
                <c:manualLayout>
                  <c:x val="-0.3003327308285636"/>
                  <c:y val="8.84187917780966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7CEC20-47C9-43C3-B3F0-2BE757F4C865}" type="CATEGORYNAME">
                      <a:rPr lang="ru-RU"/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9548227839819391"/>
                      <c:h val="0.46413208166206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85-46C5-9B4E-BFDDADF6D69C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грант 90%</c:v>
                </c:pt>
                <c:pt idx="1">
                  <c:v>собственные средства 10%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85-46C5-9B4E-BFDDADF6D6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E-460F-9329-55751735FE0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E-460F-9329-55751735FE08}"/>
              </c:ext>
            </c:extLst>
          </c:dPt>
          <c:dLbls>
            <c:dLbl>
              <c:idx val="0"/>
              <c:layout>
                <c:manualLayout>
                  <c:x val="0.26468932111253202"/>
                  <c:y val="0.1224489795918366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277E57-25C5-44ED-BE43-2D72B578E27A}" type="CATEGORYNAME">
                      <a:rPr lang="ru-RU" sz="1300" smtClean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fld id="{7BEA9396-28A4-4E02-8548-FB01ED686CDE}" type="PERCENTAGE">
                      <a:rPr lang="ru-RU" sz="1300" baseline="0" smtClean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891012414981974"/>
                      <c:h val="0.202838250530302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AE-460F-9329-55751735FE08}"/>
                </c:ext>
              </c:extLst>
            </c:dLbl>
            <c:dLbl>
              <c:idx val="1"/>
              <c:layout>
                <c:manualLayout>
                  <c:x val="-0.2548050521691379"/>
                  <c:y val="-0.131519274376417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D9BB0E-1E18-4437-AB7F-B57AEF2DFCB1}" type="CATEGORYNAME">
                      <a:rPr lang="ru-RU" sz="1300" smtClean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300" baseline="0" dirty="0" smtClean="0"/>
                      <a:t>; </a:t>
                    </a:r>
                    <a:fld id="{D561538C-5D1F-48BE-B10D-0F2AC6372719}" type="PERCENTAGE">
                      <a:rPr lang="ru-RU" sz="1300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300" baseline="0" dirty="0" smtClean="0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AE-460F-9329-55751735FE0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Лист2!$C$22:$C$23</c:f>
              <c:strCache>
                <c:ptCount val="2"/>
                <c:pt idx="0">
                  <c:v>Грантовые средства не более  60 %</c:v>
                </c:pt>
                <c:pt idx="1">
                  <c:v>Собственные средства не менее 40%, из которых возможно чтобы: собственные средства составляли 10%, заемные средства - 30%</c:v>
                </c:pt>
              </c:strCache>
            </c:strRef>
          </c:cat>
          <c:val>
            <c:numRef>
              <c:f>Лист2!$D$22:$D$23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E-460F-9329-55751735FE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12-42A1-92BC-A4C5D0E4334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12-42A1-92BC-A4C5D0E43345}"/>
              </c:ext>
            </c:extLst>
          </c:dPt>
          <c:dLbls>
            <c:dLbl>
              <c:idx val="0"/>
              <c:layout>
                <c:manualLayout>
                  <c:x val="-0.24093799212598424"/>
                  <c:y val="-0.22272510207057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492942-AF4F-43D0-AC64-77993B787670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/>
                      <a:t> </a:t>
                    </a:r>
                    <a:fld id="{9AF2FB27-BD16-4A64-B946-441054FC75C4}" type="VALUE">
                      <a:rPr lang="ru-RU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baseline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316666666666664"/>
                      <c:h val="0.149097404491105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12-42A1-92BC-A4C5D0E43345}"/>
                </c:ext>
              </c:extLst>
            </c:dLbl>
            <c:dLbl>
              <c:idx val="1"/>
              <c:layout>
                <c:manualLayout>
                  <c:x val="0.23881496062992125"/>
                  <c:y val="0.127378244386118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44FA10-B03C-459D-851C-BE24B4173B9D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fld id="{4C210B86-22F4-4407-B3A1-2E440A965DBB}" type="PERCENTAGE">
                      <a:rPr lang="ru-RU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70844269466317"/>
                      <c:h val="0.14078703703703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12-42A1-92BC-A4C5D0E4334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Лист2!$C$61:$C$62</c:f>
              <c:strCache>
                <c:ptCount val="2"/>
                <c:pt idx="0">
                  <c:v>Субсидии</c:v>
                </c:pt>
                <c:pt idx="1">
                  <c:v>Собственные средства </c:v>
                </c:pt>
              </c:strCache>
            </c:strRef>
          </c:cat>
          <c:val>
            <c:numRef>
              <c:f>Лист2!$D$61:$D$62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12-42A1-92BC-A4C5D0E433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F-4FFE-A59D-11692C3DC98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F-4FFE-A59D-11692C3DC98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2F-4FFE-A59D-11692C3DC98E}"/>
              </c:ext>
            </c:extLst>
          </c:dPt>
          <c:dLbls>
            <c:dLbl>
              <c:idx val="0"/>
              <c:layout>
                <c:manualLayout>
                  <c:x val="0.25155108811544785"/>
                  <c:y val="-8.535178777393311E-2"/>
                </c:manualLayout>
              </c:layout>
              <c:tx>
                <c:rich>
                  <a:bodyPr/>
                  <a:lstStyle/>
                  <a:p>
                    <a:fld id="{AAC89291-1802-42DA-9AEA-E0809F58FE23}" type="CATEGORYNAME">
                      <a:rPr lang="ru-RU" sz="1300"/>
                      <a:pPr/>
                      <a:t>[ИМЯ КАТЕГОРИИ]</a:t>
                    </a:fld>
                    <a:r>
                      <a:rPr lang="ru-RU" sz="130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9840547821975"/>
                      <c:h val="0.25646731874778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2F-4FFE-A59D-11692C3DC98E}"/>
                </c:ext>
              </c:extLst>
            </c:dLbl>
            <c:dLbl>
              <c:idx val="1"/>
              <c:layout>
                <c:manualLayout>
                  <c:x val="0.24252683383327922"/>
                  <c:y val="0.19146482122260669"/>
                </c:manualLayout>
              </c:layout>
              <c:tx>
                <c:rich>
                  <a:bodyPr/>
                  <a:lstStyle/>
                  <a:p>
                    <a:fld id="{DB57504B-042E-4A89-9969-D1FE8A7A0732}" type="CATEGORYNAME">
                      <a:rPr lang="ru-RU" sz="1300"/>
                      <a:pPr/>
                      <a:t>[ИМЯ КАТЕГОРИИ]</a:t>
                    </a:fld>
                    <a:r>
                      <a:rPr lang="ru-RU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48186107125004"/>
                      <c:h val="0.25646731874778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2F-4FFE-A59D-11692C3DC98E}"/>
                </c:ext>
              </c:extLst>
            </c:dLbl>
            <c:dLbl>
              <c:idx val="2"/>
              <c:layout>
                <c:manualLayout>
                  <c:x val="-0.21206997563096067"/>
                  <c:y val="0.11534025374855833"/>
                </c:manualLayout>
              </c:layout>
              <c:tx>
                <c:rich>
                  <a:bodyPr/>
                  <a:lstStyle/>
                  <a:p>
                    <a:fld id="{A3E13042-D0E2-47C8-84BA-BAFE9F00EB1E}" type="CATEGORYNAME">
                      <a:rPr lang="ru-RU" sz="1300" baseline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066314412835468"/>
                      <c:h val="0.205875632327965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2F-4FFE-A59D-11692C3DC98E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Лист2!$C$5:$C$7</c:f>
              <c:strCache>
                <c:ptCount val="3"/>
                <c:pt idx="0">
                  <c:v>Грантовые средства не более 25%</c:v>
                </c:pt>
                <c:pt idx="1">
                  <c:v>Собственные средства не менее 5%</c:v>
                </c:pt>
                <c:pt idx="2">
                  <c:v>Инвестиционный кредит 70%</c:v>
                </c:pt>
              </c:strCache>
            </c:strRef>
          </c:cat>
          <c:val>
            <c:numRef>
              <c:f>Лист2!$D$5:$D$7</c:f>
              <c:numCache>
                <c:formatCode>0%</c:formatCode>
                <c:ptCount val="3"/>
                <c:pt idx="0">
                  <c:v>0.25</c:v>
                </c:pt>
                <c:pt idx="1">
                  <c:v>0.05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2F-4FFE-A59D-11692C3DC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Лист2!$B$40:$C$47</c:f>
              <c:multiLvlStrCache>
                <c:ptCount val="8"/>
                <c:lvl>
                  <c:pt idx="0">
                    <c:v>Грантовы средства до 3 млн.</c:v>
                  </c:pt>
                  <c:pt idx="1">
                    <c:v>Собственные средства</c:v>
                  </c:pt>
                  <c:pt idx="2">
                    <c:v>Грантовы средства до 5млн.</c:v>
                  </c:pt>
                  <c:pt idx="3">
                    <c:v>Собственные средства</c:v>
                  </c:pt>
                  <c:pt idx="4">
                    <c:v>Грантовы средства до 8 млн.</c:v>
                  </c:pt>
                  <c:pt idx="5">
                    <c:v>Собственные средства</c:v>
                  </c:pt>
                  <c:pt idx="6">
                    <c:v>Грантовы средства до 10 млн.</c:v>
                  </c:pt>
                  <c:pt idx="7">
                    <c:v>Собственные средства</c:v>
                  </c:pt>
                </c:lvl>
                <c:lvl>
                  <c:pt idx="0">
                    <c:v>1</c:v>
                  </c:pt>
                  <c:pt idx="2">
                    <c:v>2</c:v>
                  </c:pt>
                  <c:pt idx="4">
                    <c:v>3</c:v>
                  </c:pt>
                  <c:pt idx="6">
                    <c:v>4</c:v>
                  </c:pt>
                </c:lvl>
              </c:multiLvlStrCache>
            </c:multiLvlStrRef>
          </c:cat>
          <c:val>
            <c:numRef>
              <c:f>Лист2!$D$40:$D$47</c:f>
              <c:numCache>
                <c:formatCode>0%</c:formatCode>
                <c:ptCount val="8"/>
                <c:pt idx="0">
                  <c:v>0.9</c:v>
                </c:pt>
                <c:pt idx="1">
                  <c:v>0.1</c:v>
                </c:pt>
                <c:pt idx="2">
                  <c:v>0.85</c:v>
                </c:pt>
                <c:pt idx="3">
                  <c:v>0.15</c:v>
                </c:pt>
                <c:pt idx="4">
                  <c:v>0.8</c:v>
                </c:pt>
                <c:pt idx="5">
                  <c:v>0.2</c:v>
                </c:pt>
                <c:pt idx="6">
                  <c:v>0.75</c:v>
                </c:pt>
                <c:pt idx="7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DC-49FA-8FF1-3C2EBEBB02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36224128"/>
        <c:axId val="136263936"/>
        <c:axId val="0"/>
      </c:bar3DChart>
      <c:catAx>
        <c:axId val="13622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3936"/>
        <c:crosses val="autoZero"/>
        <c:auto val="1"/>
        <c:lblAlgn val="ctr"/>
        <c:lblOffset val="100"/>
        <c:noMultiLvlLbl val="0"/>
      </c:catAx>
      <c:valAx>
        <c:axId val="136263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2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20390408391747"/>
          <c:y val="0.1184218013716633"/>
          <c:w val="0.35159219183216517"/>
          <c:h val="0.780363157481147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E-460F-9329-55751735FE0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E-460F-9329-55751735FE08}"/>
              </c:ext>
            </c:extLst>
          </c:dPt>
          <c:dLbls>
            <c:dLbl>
              <c:idx val="0"/>
              <c:layout>
                <c:manualLayout>
                  <c:x val="0.25389425594958298"/>
                  <c:y val="0.23229126303039499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891012414981974"/>
                      <c:h val="0.20283825053030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AE-460F-9329-55751735FE08}"/>
                </c:ext>
              </c:extLst>
            </c:dLbl>
            <c:dLbl>
              <c:idx val="1"/>
              <c:layout>
                <c:manualLayout>
                  <c:x val="-0.23838926321983761"/>
                  <c:y val="-0.1548606726623871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D9BB0E-1E18-4437-AB7F-B57AEF2DFCB1}" type="CATEGORYNAME">
                      <a:rPr lang="ru-RU" sz="1300" smtClean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300" baseline="0" dirty="0" smtClean="0"/>
                      <a:t>; 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736302803961953"/>
                      <c:h val="0.25487750683528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AE-460F-9329-55751735FE08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Лист2!$C$22:$C$23</c:f>
              <c:strCache>
                <c:ptCount val="2"/>
                <c:pt idx="0">
                  <c:v>Грантовые средства не более  60 %</c:v>
                </c:pt>
                <c:pt idx="1">
                  <c:v>Собственные средства не менее 40%, из которых возможно чтобы: собственные средства составляли 10%, заемные средства - 30%</c:v>
                </c:pt>
              </c:strCache>
            </c:strRef>
          </c:cat>
          <c:val>
            <c:numRef>
              <c:f>Лист2!$D$22:$D$23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E-460F-9329-55751735FE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20390408391747"/>
          <c:y val="0.1184218013716633"/>
          <c:w val="0.35159219183216517"/>
          <c:h val="0.780363157481147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E-460F-9329-55751735FE0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E-460F-9329-55751735FE08}"/>
              </c:ext>
            </c:extLst>
          </c:dPt>
          <c:dLbls>
            <c:dLbl>
              <c:idx val="0"/>
              <c:layout>
                <c:manualLayout>
                  <c:x val="0.26552300049689215"/>
                  <c:y val="0.1132419193410033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32B160-8871-49CD-A3A3-B6D717FA0593}" type="CATEGORYNAME">
                      <a:rPr lang="ru-RU" sz="1300" dirty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300" baseline="0" dirty="0"/>
                      <a:t>
</a:t>
                    </a:r>
                    <a:r>
                      <a:rPr lang="ru-RU" sz="1300" baseline="0" dirty="0" smtClean="0"/>
                      <a:t>Субсидии не более </a:t>
                    </a:r>
                    <a:fld id="{0052754A-B826-4AA9-A507-E13D9110D11A}" type="PERCENTAGE">
                      <a:rPr lang="ru-RU" sz="1300" baseline="0" smtClean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300" baseline="0" dirty="0" smtClean="0"/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2398747514012485"/>
                      <c:h val="0.37920751860904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AE-460F-9329-55751735FE08}"/>
                </c:ext>
              </c:extLst>
            </c:dLbl>
            <c:dLbl>
              <c:idx val="1"/>
              <c:layout>
                <c:manualLayout>
                  <c:x val="-0.23838926321983761"/>
                  <c:y val="-0.1548606726623871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D9BB0E-1E18-4437-AB7F-B57AEF2DFCB1}" type="CATEGORYNAME">
                      <a:rPr lang="ru-RU" sz="1300" smtClean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300" baseline="0" dirty="0" smtClean="0"/>
                      <a:t>; 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736302803961953"/>
                      <c:h val="0.25487750683528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AE-460F-9329-55751735FE08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Лист2!$C$22:$C$23</c:f>
              <c:strCache>
                <c:ptCount val="2"/>
                <c:pt idx="0">
                  <c:v>Грантовые средства не более  60 %</c:v>
                </c:pt>
                <c:pt idx="1">
                  <c:v>Собственные средства не менее 40%, из которых возможно чтобы: собственные средства составляли 10%, заемные средства - 30%</c:v>
                </c:pt>
              </c:strCache>
            </c:strRef>
          </c:cat>
          <c:val>
            <c:numRef>
              <c:f>Лист2!$D$22:$D$23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E-460F-9329-55751735FE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20ECE-E08A-431A-8D38-7C2233ACA973}" type="doc">
      <dgm:prSet loTypeId="urn:microsoft.com/office/officeart/2005/8/layout/targe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18C4886-2375-4532-B61E-51DEB468F6DA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dirty="0"/>
            <a:t>Возмещение 50% затрат</a:t>
          </a:r>
        </a:p>
        <a:p>
          <a:r>
            <a:rPr lang="ru-RU" b="1" dirty="0">
              <a:solidFill>
                <a:srgbClr val="C00000"/>
              </a:solidFill>
            </a:rPr>
            <a:t>до 10 млн рублей</a:t>
          </a:r>
        </a:p>
      </dgm:t>
    </dgm:pt>
    <dgm:pt modelId="{2EDFD203-1111-463D-9954-3F22BB9164B8}" type="parTrans" cxnId="{3BA1E98C-C31D-41C1-A005-F3A8E15BF244}">
      <dgm:prSet/>
      <dgm:spPr/>
      <dgm:t>
        <a:bodyPr/>
        <a:lstStyle/>
        <a:p>
          <a:endParaRPr lang="ru-RU"/>
        </a:p>
      </dgm:t>
    </dgm:pt>
    <dgm:pt modelId="{4C4CF1FE-6EBA-43C4-8AAD-3683D00254B0}" type="sibTrans" cxnId="{3BA1E98C-C31D-41C1-A005-F3A8E15BF244}">
      <dgm:prSet/>
      <dgm:spPr/>
      <dgm:t>
        <a:bodyPr/>
        <a:lstStyle/>
        <a:p>
          <a:endParaRPr lang="ru-RU"/>
        </a:p>
      </dgm:t>
    </dgm:pt>
    <dgm:pt modelId="{E8D19F6A-4A9C-46E8-9429-4A545E7813D0}">
      <dgm:prSet phldrT="[Текст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dirty="0"/>
            <a:t>Возмещение 50% затрат</a:t>
          </a:r>
        </a:p>
        <a:p>
          <a:r>
            <a:rPr lang="ru-RU" b="1" dirty="0">
              <a:solidFill>
                <a:srgbClr val="C00000"/>
              </a:solidFill>
            </a:rPr>
            <a:t>до 3 млн рублей</a:t>
          </a:r>
        </a:p>
      </dgm:t>
    </dgm:pt>
    <dgm:pt modelId="{82E25894-E3F7-4AF6-879A-991E7AEB8D94}" type="parTrans" cxnId="{F4DC617D-438A-4400-9C65-CE8CFD09F92C}">
      <dgm:prSet/>
      <dgm:spPr/>
      <dgm:t>
        <a:bodyPr/>
        <a:lstStyle/>
        <a:p>
          <a:endParaRPr lang="ru-RU"/>
        </a:p>
      </dgm:t>
    </dgm:pt>
    <dgm:pt modelId="{31462428-4478-4FB8-AC02-8C5A15897AC9}" type="sibTrans" cxnId="{F4DC617D-438A-4400-9C65-CE8CFD09F92C}">
      <dgm:prSet/>
      <dgm:spPr/>
      <dgm:t>
        <a:bodyPr/>
        <a:lstStyle/>
        <a:p>
          <a:endParaRPr lang="ru-RU"/>
        </a:p>
      </dgm:t>
    </dgm:pt>
    <dgm:pt modelId="{2EDB0FF6-B0B0-4F06-B304-6A84C93D1C52}">
      <dgm:prSet phldrT="[Текст]"/>
      <dgm:spPr/>
      <dgm:t>
        <a:bodyPr/>
        <a:lstStyle/>
        <a:p>
          <a:r>
            <a:rPr lang="ru-RU" dirty="0"/>
            <a:t>На приобретение имущества с целью передачи в собственность членов </a:t>
          </a:r>
          <a:r>
            <a:rPr lang="ru-RU" dirty="0" err="1"/>
            <a:t>СПоК</a:t>
          </a:r>
          <a:r>
            <a:rPr lang="ru-RU" dirty="0"/>
            <a:t>. Перечень определен приказом МСХ</a:t>
          </a:r>
        </a:p>
      </dgm:t>
    </dgm:pt>
    <dgm:pt modelId="{1F90DD38-D049-49D4-ACA4-3C1EBB7817CD}" type="parTrans" cxnId="{B1C4DA62-B744-4C97-B366-7834C95B308D}">
      <dgm:prSet/>
      <dgm:spPr/>
      <dgm:t>
        <a:bodyPr/>
        <a:lstStyle/>
        <a:p>
          <a:endParaRPr lang="ru-RU"/>
        </a:p>
      </dgm:t>
    </dgm:pt>
    <dgm:pt modelId="{47CB1DFB-DA50-4C42-BEFB-DD1DB38FDCCF}" type="sibTrans" cxnId="{B1C4DA62-B744-4C97-B366-7834C95B308D}">
      <dgm:prSet/>
      <dgm:spPr/>
      <dgm:t>
        <a:bodyPr/>
        <a:lstStyle/>
        <a:p>
          <a:endParaRPr lang="ru-RU"/>
        </a:p>
      </dgm:t>
    </dgm:pt>
    <dgm:pt modelId="{0BC610D6-6CD9-41CA-9BE5-4D7213516AEE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dirty="0"/>
            <a:t>Возмещение до 15% затрат</a:t>
          </a:r>
        </a:p>
        <a:p>
          <a:r>
            <a:rPr lang="ru-RU" b="1" dirty="0">
              <a:solidFill>
                <a:srgbClr val="C00000"/>
              </a:solidFill>
            </a:rPr>
            <a:t>без ограничения суммы возмещения</a:t>
          </a:r>
        </a:p>
      </dgm:t>
    </dgm:pt>
    <dgm:pt modelId="{34A4D9F7-3A46-4D4F-9F2C-7C870C8FFCAA}" type="parTrans" cxnId="{594808D1-0C38-475D-9442-199B70933325}">
      <dgm:prSet/>
      <dgm:spPr/>
      <dgm:t>
        <a:bodyPr/>
        <a:lstStyle/>
        <a:p>
          <a:endParaRPr lang="ru-RU"/>
        </a:p>
      </dgm:t>
    </dgm:pt>
    <dgm:pt modelId="{A91E6C74-14FC-4E9E-B08E-4A6A0DC2F476}" type="sibTrans" cxnId="{594808D1-0C38-475D-9442-199B70933325}">
      <dgm:prSet/>
      <dgm:spPr/>
      <dgm:t>
        <a:bodyPr/>
        <a:lstStyle/>
        <a:p>
          <a:endParaRPr lang="ru-RU"/>
        </a:p>
      </dgm:t>
    </dgm:pt>
    <dgm:pt modelId="{CD02EB3C-E9D3-4378-9910-3E8B106C9AAF}">
      <dgm:prSet phldrT="[Текст]"/>
      <dgm:spPr/>
      <dgm:t>
        <a:bodyPr/>
        <a:lstStyle/>
        <a:p>
          <a:r>
            <a:rPr lang="ru-RU" dirty="0"/>
            <a:t>На реализацию с/х продукции, принятой от членов кооператива</a:t>
          </a:r>
        </a:p>
      </dgm:t>
    </dgm:pt>
    <dgm:pt modelId="{8E396F5E-82EE-4E0A-8692-1B7719D94542}" type="parTrans" cxnId="{5ED30A5E-A096-431F-B1A8-875FB6182C65}">
      <dgm:prSet/>
      <dgm:spPr/>
      <dgm:t>
        <a:bodyPr/>
        <a:lstStyle/>
        <a:p>
          <a:endParaRPr lang="ru-RU"/>
        </a:p>
      </dgm:t>
    </dgm:pt>
    <dgm:pt modelId="{6E32236A-42E2-4F30-BBA8-CD2628FA16EC}" type="sibTrans" cxnId="{5ED30A5E-A096-431F-B1A8-875FB6182C65}">
      <dgm:prSet/>
      <dgm:spPr/>
      <dgm:t>
        <a:bodyPr/>
        <a:lstStyle/>
        <a:p>
          <a:endParaRPr lang="ru-RU"/>
        </a:p>
      </dgm:t>
    </dgm:pt>
    <dgm:pt modelId="{69E2FDEE-147A-4C4A-A4AF-A748C82EA3A4}">
      <dgm:prSet phldrT="[Текст]"/>
      <dgm:spPr/>
      <dgm:t>
        <a:bodyPr/>
        <a:lstStyle/>
        <a:p>
          <a:r>
            <a:rPr lang="ru-RU" dirty="0"/>
            <a:t>На приобретение техники и оборудования для внесения в неделимый фонд </a:t>
          </a:r>
          <a:r>
            <a:rPr lang="ru-RU" dirty="0" err="1"/>
            <a:t>СПоК</a:t>
          </a:r>
          <a:r>
            <a:rPr lang="ru-RU" dirty="0"/>
            <a:t>. Перечень определяет РОУАПК</a:t>
          </a:r>
        </a:p>
      </dgm:t>
    </dgm:pt>
    <dgm:pt modelId="{814416E2-AEC0-45A0-BB46-B19B519F816F}" type="sibTrans" cxnId="{A41ED39A-D8A4-40B4-91F3-CA42D3372146}">
      <dgm:prSet/>
      <dgm:spPr/>
      <dgm:t>
        <a:bodyPr/>
        <a:lstStyle/>
        <a:p>
          <a:endParaRPr lang="ru-RU"/>
        </a:p>
      </dgm:t>
    </dgm:pt>
    <dgm:pt modelId="{B1377808-BC7E-404B-9392-2E1DBBA5557F}" type="parTrans" cxnId="{A41ED39A-D8A4-40B4-91F3-CA42D3372146}">
      <dgm:prSet/>
      <dgm:spPr/>
      <dgm:t>
        <a:bodyPr/>
        <a:lstStyle/>
        <a:p>
          <a:endParaRPr lang="ru-RU"/>
        </a:p>
      </dgm:t>
    </dgm:pt>
    <dgm:pt modelId="{9AA9CBA1-2068-43EE-AE8E-DC85C24DF715}" type="pres">
      <dgm:prSet presAssocID="{C6620ECE-E08A-431A-8D38-7C2233ACA9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43C3B-2DDA-416C-ACE9-1D88F596BBAE}" type="pres">
      <dgm:prSet presAssocID="{318C4886-2375-4532-B61E-51DEB468F6DA}" presName="circle1" presStyleLbl="node1" presStyleIdx="0" presStyleCnt="3" custFlipVert="1" custScaleX="34483" custScaleY="29012" custLinFactNeighborX="18648" custLinFactNeighborY="-38677"/>
      <dgm:spPr>
        <a:prstGeom prst="rightArrow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E023BF6-E53B-4A49-AC86-055C6F7A1DFF}" type="pres">
      <dgm:prSet presAssocID="{318C4886-2375-4532-B61E-51DEB468F6DA}" presName="space" presStyleCnt="0"/>
      <dgm:spPr/>
    </dgm:pt>
    <dgm:pt modelId="{CA08040E-9276-4184-B3FF-5253D16C4D18}" type="pres">
      <dgm:prSet presAssocID="{318C4886-2375-4532-B61E-51DEB468F6DA}" presName="rect1" presStyleLbl="alignAcc1" presStyleIdx="0" presStyleCnt="3" custScaleY="100000" custLinFactNeighborX="-1721" custLinFactNeighborY="-8509"/>
      <dgm:spPr/>
      <dgm:t>
        <a:bodyPr/>
        <a:lstStyle/>
        <a:p>
          <a:endParaRPr lang="ru-RU"/>
        </a:p>
      </dgm:t>
    </dgm:pt>
    <dgm:pt modelId="{DDA81A64-C93B-4CE1-817D-1AFD2CC6063C}" type="pres">
      <dgm:prSet presAssocID="{E8D19F6A-4A9C-46E8-9429-4A545E7813D0}" presName="vertSpace2" presStyleLbl="node1" presStyleIdx="0" presStyleCnt="3"/>
      <dgm:spPr/>
    </dgm:pt>
    <dgm:pt modelId="{04B2AF9C-972F-47B2-A353-EB0562D82D48}" type="pres">
      <dgm:prSet presAssocID="{E8D19F6A-4A9C-46E8-9429-4A545E7813D0}" presName="circle2" presStyleLbl="node1" presStyleIdx="1" presStyleCnt="3" custFlipVert="1" custScaleX="1512" custScaleY="17586" custLinFactNeighborX="-77321" custLinFactNeighborY="-3714"/>
      <dgm:spPr>
        <a:solidFill>
          <a:schemeClr val="accent6">
            <a:lumMod val="40000"/>
            <a:lumOff val="60000"/>
          </a:schemeClr>
        </a:solidFill>
      </dgm:spPr>
    </dgm:pt>
    <dgm:pt modelId="{F0C93692-3F8A-4A80-9257-32F630511347}" type="pres">
      <dgm:prSet presAssocID="{E8D19F6A-4A9C-46E8-9429-4A545E7813D0}" presName="rect2" presStyleLbl="alignAcc1" presStyleIdx="1" presStyleCnt="3" custScaleY="110734" custLinFactNeighborX="-1721" custLinFactNeighborY="-1479"/>
      <dgm:spPr/>
      <dgm:t>
        <a:bodyPr/>
        <a:lstStyle/>
        <a:p>
          <a:endParaRPr lang="ru-RU"/>
        </a:p>
      </dgm:t>
    </dgm:pt>
    <dgm:pt modelId="{A49B316E-CDDE-4778-BD37-03D53CA353BE}" type="pres">
      <dgm:prSet presAssocID="{0BC610D6-6CD9-41CA-9BE5-4D7213516AEE}" presName="vertSpace3" presStyleLbl="node1" presStyleIdx="1" presStyleCnt="3"/>
      <dgm:spPr/>
    </dgm:pt>
    <dgm:pt modelId="{B5D6E92E-1307-4D0A-83F2-AEE1C6F6BD62}" type="pres">
      <dgm:prSet presAssocID="{0BC610D6-6CD9-41CA-9BE5-4D7213516AEE}" presName="circle3" presStyleLbl="node1" presStyleIdx="2" presStyleCnt="3" custScaleX="93282" custScaleY="67895" custLinFactNeighborX="-52940" custLinFactNeighborY="-89602"/>
      <dgm:spPr>
        <a:prstGeom prst="rightArrow">
          <a:avLst/>
        </a:prstGeom>
        <a:solidFill>
          <a:schemeClr val="accent6"/>
        </a:solidFill>
      </dgm:spPr>
      <dgm:t>
        <a:bodyPr/>
        <a:lstStyle/>
        <a:p>
          <a:endParaRPr lang="ru-RU"/>
        </a:p>
      </dgm:t>
    </dgm:pt>
    <dgm:pt modelId="{17180EEC-258E-4BBF-BC30-4B040E1842AC}" type="pres">
      <dgm:prSet presAssocID="{0BC610D6-6CD9-41CA-9BE5-4D7213516AEE}" presName="rect3" presStyleLbl="alignAcc1" presStyleIdx="2" presStyleCnt="3" custScaleY="123558" custLinFactNeighborX="-1721" custLinFactNeighborY="15635"/>
      <dgm:spPr/>
      <dgm:t>
        <a:bodyPr/>
        <a:lstStyle/>
        <a:p>
          <a:endParaRPr lang="ru-RU"/>
        </a:p>
      </dgm:t>
    </dgm:pt>
    <dgm:pt modelId="{A95818CA-E433-4B00-AAFE-1CA53205BC49}" type="pres">
      <dgm:prSet presAssocID="{318C4886-2375-4532-B61E-51DEB468F6D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198E4-FAAC-4ADE-96E9-E34A58EDC02E}" type="pres">
      <dgm:prSet presAssocID="{318C4886-2375-4532-B61E-51DEB468F6DA}" presName="rect1ChTx" presStyleLbl="alignAcc1" presStyleIdx="2" presStyleCnt="3" custLinFactNeighborX="915" custLinFactNeighborY="-18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FC191-2C63-4F04-A671-98AFABF0C742}" type="pres">
      <dgm:prSet presAssocID="{E8D19F6A-4A9C-46E8-9429-4A545E7813D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7B94D-CBF6-4D07-8A05-BDA913F60959}" type="pres">
      <dgm:prSet presAssocID="{E8D19F6A-4A9C-46E8-9429-4A545E7813D0}" presName="rect2ChTx" presStyleLbl="alignAcc1" presStyleIdx="2" presStyleCnt="3" custLinFactNeighborX="-628" custLinFactNeighborY="-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6416D-38B2-4133-A166-1D95752DAC05}" type="pres">
      <dgm:prSet presAssocID="{0BC610D6-6CD9-41CA-9BE5-4D7213516AE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3BEC5-314A-4E2C-8714-11F0D9BFF661}" type="pres">
      <dgm:prSet presAssocID="{0BC610D6-6CD9-41CA-9BE5-4D7213516AEE}" presName="rect3ChTx" presStyleLbl="alignAcc1" presStyleIdx="2" presStyleCnt="3" custLinFactNeighborX="0" custLinFactNeighborY="1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ED39A-D8A4-40B4-91F3-CA42D3372146}" srcId="{318C4886-2375-4532-B61E-51DEB468F6DA}" destId="{69E2FDEE-147A-4C4A-A4AF-A748C82EA3A4}" srcOrd="0" destOrd="0" parTransId="{B1377808-BC7E-404B-9392-2E1DBBA5557F}" sibTransId="{814416E2-AEC0-45A0-BB46-B19B519F816F}"/>
    <dgm:cxn modelId="{D9268D4A-C221-4790-A81B-E168BAE0198C}" type="presOf" srcId="{2EDB0FF6-B0B0-4F06-B304-6A84C93D1C52}" destId="{DB77B94D-CBF6-4D07-8A05-BDA913F60959}" srcOrd="0" destOrd="0" presId="urn:microsoft.com/office/officeart/2005/8/layout/target3"/>
    <dgm:cxn modelId="{C8235995-5B7A-4C00-8CB7-9B03D5F13946}" type="presOf" srcId="{0BC610D6-6CD9-41CA-9BE5-4D7213516AEE}" destId="{9676416D-38B2-4133-A166-1D95752DAC05}" srcOrd="1" destOrd="0" presId="urn:microsoft.com/office/officeart/2005/8/layout/target3"/>
    <dgm:cxn modelId="{3BA1E98C-C31D-41C1-A005-F3A8E15BF244}" srcId="{C6620ECE-E08A-431A-8D38-7C2233ACA973}" destId="{318C4886-2375-4532-B61E-51DEB468F6DA}" srcOrd="0" destOrd="0" parTransId="{2EDFD203-1111-463D-9954-3F22BB9164B8}" sibTransId="{4C4CF1FE-6EBA-43C4-8AAD-3683D00254B0}"/>
    <dgm:cxn modelId="{4616ED94-9B32-4CD4-A785-7277A8E2B624}" type="presOf" srcId="{318C4886-2375-4532-B61E-51DEB468F6DA}" destId="{A95818CA-E433-4B00-AAFE-1CA53205BC49}" srcOrd="1" destOrd="0" presId="urn:microsoft.com/office/officeart/2005/8/layout/target3"/>
    <dgm:cxn modelId="{B1C4DA62-B744-4C97-B366-7834C95B308D}" srcId="{E8D19F6A-4A9C-46E8-9429-4A545E7813D0}" destId="{2EDB0FF6-B0B0-4F06-B304-6A84C93D1C52}" srcOrd="0" destOrd="0" parTransId="{1F90DD38-D049-49D4-ACA4-3C1EBB7817CD}" sibTransId="{47CB1DFB-DA50-4C42-BEFB-DD1DB38FDCCF}"/>
    <dgm:cxn modelId="{F4DC617D-438A-4400-9C65-CE8CFD09F92C}" srcId="{C6620ECE-E08A-431A-8D38-7C2233ACA973}" destId="{E8D19F6A-4A9C-46E8-9429-4A545E7813D0}" srcOrd="1" destOrd="0" parTransId="{82E25894-E3F7-4AF6-879A-991E7AEB8D94}" sibTransId="{31462428-4478-4FB8-AC02-8C5A15897AC9}"/>
    <dgm:cxn modelId="{E90FC9D0-0F02-4861-B0E8-270D17CE8348}" type="presOf" srcId="{69E2FDEE-147A-4C4A-A4AF-A748C82EA3A4}" destId="{337198E4-FAAC-4ADE-96E9-E34A58EDC02E}" srcOrd="0" destOrd="0" presId="urn:microsoft.com/office/officeart/2005/8/layout/target3"/>
    <dgm:cxn modelId="{52B43875-E84B-4DFC-97FB-C0ED39B8DE98}" type="presOf" srcId="{0BC610D6-6CD9-41CA-9BE5-4D7213516AEE}" destId="{17180EEC-258E-4BBF-BC30-4B040E1842AC}" srcOrd="0" destOrd="0" presId="urn:microsoft.com/office/officeart/2005/8/layout/target3"/>
    <dgm:cxn modelId="{594808D1-0C38-475D-9442-199B70933325}" srcId="{C6620ECE-E08A-431A-8D38-7C2233ACA973}" destId="{0BC610D6-6CD9-41CA-9BE5-4D7213516AEE}" srcOrd="2" destOrd="0" parTransId="{34A4D9F7-3A46-4D4F-9F2C-7C870C8FFCAA}" sibTransId="{A91E6C74-14FC-4E9E-B08E-4A6A0DC2F476}"/>
    <dgm:cxn modelId="{8BE53575-CDD6-441D-BD84-9BD31034EDE2}" type="presOf" srcId="{C6620ECE-E08A-431A-8D38-7C2233ACA973}" destId="{9AA9CBA1-2068-43EE-AE8E-DC85C24DF715}" srcOrd="0" destOrd="0" presId="urn:microsoft.com/office/officeart/2005/8/layout/target3"/>
    <dgm:cxn modelId="{2290C5FF-265A-4218-8A04-E26FE646055F}" type="presOf" srcId="{E8D19F6A-4A9C-46E8-9429-4A545E7813D0}" destId="{21EFC191-2C63-4F04-A671-98AFABF0C742}" srcOrd="1" destOrd="0" presId="urn:microsoft.com/office/officeart/2005/8/layout/target3"/>
    <dgm:cxn modelId="{4B9AF44F-170A-4851-9AE9-229A3F20AD3A}" type="presOf" srcId="{318C4886-2375-4532-B61E-51DEB468F6DA}" destId="{CA08040E-9276-4184-B3FF-5253D16C4D18}" srcOrd="0" destOrd="0" presId="urn:microsoft.com/office/officeart/2005/8/layout/target3"/>
    <dgm:cxn modelId="{5ED30A5E-A096-431F-B1A8-875FB6182C65}" srcId="{0BC610D6-6CD9-41CA-9BE5-4D7213516AEE}" destId="{CD02EB3C-E9D3-4378-9910-3E8B106C9AAF}" srcOrd="0" destOrd="0" parTransId="{8E396F5E-82EE-4E0A-8692-1B7719D94542}" sibTransId="{6E32236A-42E2-4F30-BBA8-CD2628FA16EC}"/>
    <dgm:cxn modelId="{62C15488-4292-48AA-8DC5-88CB541C1F22}" type="presOf" srcId="{CD02EB3C-E9D3-4378-9910-3E8B106C9AAF}" destId="{5043BEC5-314A-4E2C-8714-11F0D9BFF661}" srcOrd="0" destOrd="0" presId="urn:microsoft.com/office/officeart/2005/8/layout/target3"/>
    <dgm:cxn modelId="{5AF16FEB-60FB-4C00-BED2-4309E3477138}" type="presOf" srcId="{E8D19F6A-4A9C-46E8-9429-4A545E7813D0}" destId="{F0C93692-3F8A-4A80-9257-32F630511347}" srcOrd="0" destOrd="0" presId="urn:microsoft.com/office/officeart/2005/8/layout/target3"/>
    <dgm:cxn modelId="{24EF8D4D-1AE9-4E3E-ACB7-6BCE451474D5}" type="presParOf" srcId="{9AA9CBA1-2068-43EE-AE8E-DC85C24DF715}" destId="{93343C3B-2DDA-416C-ACE9-1D88F596BBAE}" srcOrd="0" destOrd="0" presId="urn:microsoft.com/office/officeart/2005/8/layout/target3"/>
    <dgm:cxn modelId="{76AD4301-CCE3-4F66-A7F0-8B21CDE35434}" type="presParOf" srcId="{9AA9CBA1-2068-43EE-AE8E-DC85C24DF715}" destId="{0E023BF6-E53B-4A49-AC86-055C6F7A1DFF}" srcOrd="1" destOrd="0" presId="urn:microsoft.com/office/officeart/2005/8/layout/target3"/>
    <dgm:cxn modelId="{3A7182EF-475F-4603-8635-9709291F3BF6}" type="presParOf" srcId="{9AA9CBA1-2068-43EE-AE8E-DC85C24DF715}" destId="{CA08040E-9276-4184-B3FF-5253D16C4D18}" srcOrd="2" destOrd="0" presId="urn:microsoft.com/office/officeart/2005/8/layout/target3"/>
    <dgm:cxn modelId="{E671784E-F60B-41ED-9DF2-2A34AB663D9B}" type="presParOf" srcId="{9AA9CBA1-2068-43EE-AE8E-DC85C24DF715}" destId="{DDA81A64-C93B-4CE1-817D-1AFD2CC6063C}" srcOrd="3" destOrd="0" presId="urn:microsoft.com/office/officeart/2005/8/layout/target3"/>
    <dgm:cxn modelId="{B86FBC37-BE12-48A0-ACC9-A01C575F50AE}" type="presParOf" srcId="{9AA9CBA1-2068-43EE-AE8E-DC85C24DF715}" destId="{04B2AF9C-972F-47B2-A353-EB0562D82D48}" srcOrd="4" destOrd="0" presId="urn:microsoft.com/office/officeart/2005/8/layout/target3"/>
    <dgm:cxn modelId="{44C016CC-1A9D-4554-8DDF-6D322182483E}" type="presParOf" srcId="{9AA9CBA1-2068-43EE-AE8E-DC85C24DF715}" destId="{F0C93692-3F8A-4A80-9257-32F630511347}" srcOrd="5" destOrd="0" presId="urn:microsoft.com/office/officeart/2005/8/layout/target3"/>
    <dgm:cxn modelId="{FD87861E-A862-4636-A966-D14AE9527F68}" type="presParOf" srcId="{9AA9CBA1-2068-43EE-AE8E-DC85C24DF715}" destId="{A49B316E-CDDE-4778-BD37-03D53CA353BE}" srcOrd="6" destOrd="0" presId="urn:microsoft.com/office/officeart/2005/8/layout/target3"/>
    <dgm:cxn modelId="{806DCD81-2982-45FB-BA61-EA9471FF029E}" type="presParOf" srcId="{9AA9CBA1-2068-43EE-AE8E-DC85C24DF715}" destId="{B5D6E92E-1307-4D0A-83F2-AEE1C6F6BD62}" srcOrd="7" destOrd="0" presId="urn:microsoft.com/office/officeart/2005/8/layout/target3"/>
    <dgm:cxn modelId="{B9827A2D-3A71-44F5-BEA6-F924F68A88F7}" type="presParOf" srcId="{9AA9CBA1-2068-43EE-AE8E-DC85C24DF715}" destId="{17180EEC-258E-4BBF-BC30-4B040E1842AC}" srcOrd="8" destOrd="0" presId="urn:microsoft.com/office/officeart/2005/8/layout/target3"/>
    <dgm:cxn modelId="{1D8A23B7-489F-4F02-B0FA-D5F739C59293}" type="presParOf" srcId="{9AA9CBA1-2068-43EE-AE8E-DC85C24DF715}" destId="{A95818CA-E433-4B00-AAFE-1CA53205BC49}" srcOrd="9" destOrd="0" presId="urn:microsoft.com/office/officeart/2005/8/layout/target3"/>
    <dgm:cxn modelId="{C296780D-EE60-4A16-81AA-073B01FA487D}" type="presParOf" srcId="{9AA9CBA1-2068-43EE-AE8E-DC85C24DF715}" destId="{337198E4-FAAC-4ADE-96E9-E34A58EDC02E}" srcOrd="10" destOrd="0" presId="urn:microsoft.com/office/officeart/2005/8/layout/target3"/>
    <dgm:cxn modelId="{C9E9975C-F509-4A29-813C-96AFA2450D27}" type="presParOf" srcId="{9AA9CBA1-2068-43EE-AE8E-DC85C24DF715}" destId="{21EFC191-2C63-4F04-A671-98AFABF0C742}" srcOrd="11" destOrd="0" presId="urn:microsoft.com/office/officeart/2005/8/layout/target3"/>
    <dgm:cxn modelId="{F9A324BD-7D16-4AC2-97FF-45B8FAEBCED5}" type="presParOf" srcId="{9AA9CBA1-2068-43EE-AE8E-DC85C24DF715}" destId="{DB77B94D-CBF6-4D07-8A05-BDA913F60959}" srcOrd="12" destOrd="0" presId="urn:microsoft.com/office/officeart/2005/8/layout/target3"/>
    <dgm:cxn modelId="{B881A3A9-E8A7-459C-AACE-01735C9A5CDB}" type="presParOf" srcId="{9AA9CBA1-2068-43EE-AE8E-DC85C24DF715}" destId="{9676416D-38B2-4133-A166-1D95752DAC05}" srcOrd="13" destOrd="0" presId="urn:microsoft.com/office/officeart/2005/8/layout/target3"/>
    <dgm:cxn modelId="{006F3318-736D-42D4-B281-C9591D37E8FF}" type="presParOf" srcId="{9AA9CBA1-2068-43EE-AE8E-DC85C24DF715}" destId="{5043BEC5-314A-4E2C-8714-11F0D9BFF66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pPr>
              <a:defRPr/>
            </a:pPr>
            <a:fld id="{63FBD6DF-B260-466E-8384-65C313077CE8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pPr>
              <a:defRPr/>
            </a:pPr>
            <a:fld id="{7592A4C2-D64E-450D-B85D-79F7A1EAB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2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7779" indent="-2876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0430" indent="-2300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0601" indent="-2300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0773" indent="-2300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0945" indent="-2300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1117" indent="-2300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1289" indent="-2300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1460" indent="-2300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DACE8-2DA9-47F8-9ADB-44474691B28F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7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3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3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1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9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2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3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8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0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7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2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52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8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8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4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9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E33C-F72C-4CD7-803D-8886292C6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0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1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1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2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8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7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A81FD3-6907-4508-A381-D01ADF0B5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51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9247081-90C7-4BD6-A0F5-44E4E377A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2" r="-202"/>
          <a:stretch/>
        </p:blipFill>
        <p:spPr bwMode="auto">
          <a:xfrm>
            <a:off x="-96688" y="-27384"/>
            <a:ext cx="123133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03388" y="1372516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67608" y="2040262"/>
            <a:ext cx="6774436" cy="749891"/>
          </a:xfrm>
        </p:spPr>
        <p:txBody>
          <a:bodyPr>
            <a:normAutofit fontScale="90000"/>
          </a:bodyPr>
          <a:lstStyle/>
          <a:p>
            <a:pPr algn="ctr">
              <a:lnSpc>
                <a:spcPct val="75000"/>
              </a:lnSpc>
            </a:pPr>
            <a:r>
              <a:rPr lang="ru-RU" sz="2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Оренбургский областной фонд поддержки малого предпринимательства»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logo_micr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204" y="384708"/>
            <a:ext cx="1371632" cy="7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24158" y="3437385"/>
            <a:ext cx="8858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</a:t>
            </a:r>
          </a:p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поддержки фермеров </a:t>
            </a:r>
          </a:p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688" y="314157"/>
            <a:ext cx="1224136" cy="913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62" y="257256"/>
            <a:ext cx="1138846" cy="89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21" y="404664"/>
            <a:ext cx="3932237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 </a:t>
            </a:r>
            <a:br>
              <a:rPr lang="ru-RU" dirty="0" smtClean="0"/>
            </a:br>
            <a:r>
              <a:rPr lang="ru-RU" dirty="0" smtClean="0"/>
              <a:t>«Семейная ферма»</a:t>
            </a:r>
            <a:endParaRPr lang="ru-RU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0"/>
            <a:ext cx="6922592" cy="6741368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Для фермерских хозяйств зарегистрированных не менее 12 месяцев и сдающих отчетность «1-КФХ»</a:t>
            </a:r>
          </a:p>
          <a:p>
            <a:r>
              <a:rPr lang="ru-RU" b="1" dirty="0" smtClean="0"/>
              <a:t>до 30 </a:t>
            </a:r>
            <a:r>
              <a:rPr lang="ru-RU" b="1" dirty="0"/>
              <a:t>млн рублей – на все виды </a:t>
            </a:r>
            <a:r>
              <a:rPr lang="ru-RU" b="1" dirty="0" smtClean="0"/>
              <a:t>деятельности</a:t>
            </a:r>
          </a:p>
          <a:p>
            <a:r>
              <a:rPr lang="ru-RU" b="1" dirty="0"/>
              <a:t>н</a:t>
            </a:r>
            <a:r>
              <a:rPr lang="ru-RU" b="1" dirty="0" smtClean="0"/>
              <a:t>е менее 1 работника на каждые 10 млн. рублей гранта.</a:t>
            </a:r>
          </a:p>
          <a:p>
            <a:r>
              <a:rPr lang="ru-RU" b="1" dirty="0" smtClean="0"/>
              <a:t>Повторное получение гранта через 36 месяцев с даты получения предыдущего гранта, при условии реализации средств гранта и показателей проекта.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8" y="1412776"/>
            <a:ext cx="5081631" cy="5328592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just"/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Грант предоставляется на следующие цели: </a:t>
            </a:r>
          </a:p>
          <a:p>
            <a:pPr algn="just"/>
            <a:r>
              <a:rPr lang="ru-RU" sz="1600" b="1" dirty="0"/>
              <a:t>а) </a:t>
            </a:r>
            <a:r>
              <a:rPr lang="ru-RU" b="1" dirty="0" smtClean="0"/>
              <a:t>приобретение, строительство, </a:t>
            </a:r>
            <a:r>
              <a:rPr lang="ru-RU" b="1" dirty="0" err="1" smtClean="0"/>
              <a:t>кап.ремонт</a:t>
            </a:r>
            <a:r>
              <a:rPr lang="ru-RU" b="1" dirty="0" smtClean="0"/>
              <a:t>, </a:t>
            </a:r>
            <a:r>
              <a:rPr lang="ru-RU" b="1" dirty="0"/>
              <a:t>реконструкция или модернизация объектов </a:t>
            </a:r>
            <a:r>
              <a:rPr lang="ru-RU" b="1" dirty="0" smtClean="0"/>
              <a:t>предназначенных для производства, хранения, переработки и реализации с/х продукции;</a:t>
            </a: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б) разработка проектной документации строительства, реконструкция или модернизация объектов производства, хранения или переработки с/х </a:t>
            </a:r>
            <a:r>
              <a:rPr lang="ru-RU" b="1" dirty="0" smtClean="0">
                <a:solidFill>
                  <a:schemeClr val="bg2"/>
                </a:solidFill>
              </a:rPr>
              <a:t>продукции  (не более 3 млн. рублей);</a:t>
            </a:r>
            <a:endParaRPr lang="ru-RU" b="1" dirty="0">
              <a:solidFill>
                <a:schemeClr val="bg2"/>
              </a:solidFill>
            </a:endParaRPr>
          </a:p>
          <a:p>
            <a:pPr algn="just"/>
            <a:r>
              <a:rPr lang="ru-RU" b="1" dirty="0" smtClean="0"/>
              <a:t>в) </a:t>
            </a:r>
            <a:r>
              <a:rPr lang="ru-RU" b="1" dirty="0"/>
              <a:t>комплектация объектов производства, хранения или переработки с/х продукции;</a:t>
            </a:r>
          </a:p>
          <a:p>
            <a:pPr algn="just"/>
            <a:r>
              <a:rPr lang="ru-RU" b="1" dirty="0" smtClean="0">
                <a:solidFill>
                  <a:schemeClr val="bg2"/>
                </a:solidFill>
              </a:rPr>
              <a:t>г) </a:t>
            </a:r>
            <a:r>
              <a:rPr lang="ru-RU" b="1" dirty="0">
                <a:solidFill>
                  <a:schemeClr val="bg2"/>
                </a:solidFill>
              </a:rPr>
              <a:t>приобретение земельных участков из </a:t>
            </a:r>
            <a:r>
              <a:rPr lang="ru-RU" b="1" dirty="0" smtClean="0">
                <a:solidFill>
                  <a:schemeClr val="bg2"/>
                </a:solidFill>
              </a:rPr>
              <a:t>земель сельскохозяйственного назначения, находящихся в муниципальной собственности;</a:t>
            </a:r>
          </a:p>
          <a:p>
            <a:pPr algn="just"/>
            <a:r>
              <a:rPr lang="ru-RU" b="1" dirty="0" smtClean="0"/>
              <a:t>д) </a:t>
            </a:r>
            <a:r>
              <a:rPr lang="ru-RU" b="1" dirty="0"/>
              <a:t>уплата процентов в течение 18 месяцев, </a:t>
            </a:r>
            <a:r>
              <a:rPr lang="ru-RU" b="1" dirty="0" smtClean="0"/>
              <a:t>привлекаемого </a:t>
            </a:r>
            <a:r>
              <a:rPr lang="ru-RU" b="1" dirty="0"/>
              <a:t>на реализацию проекта инвестиционного кредита</a:t>
            </a:r>
            <a:r>
              <a:rPr lang="ru-RU" b="1" dirty="0" smtClean="0"/>
              <a:t>;</a:t>
            </a:r>
          </a:p>
          <a:p>
            <a:pPr algn="just"/>
            <a:r>
              <a:rPr lang="ru-RU" sz="1500" b="1" dirty="0">
                <a:solidFill>
                  <a:schemeClr val="bg2"/>
                </a:solidFill>
              </a:rPr>
              <a:t>е) погашение не более 20% инвестиционного кредита, привлекаемого на реализацию проекта;</a:t>
            </a:r>
          </a:p>
          <a:p>
            <a:pPr algn="just"/>
            <a:r>
              <a:rPr lang="ru-RU" sz="1500" b="1" dirty="0"/>
              <a:t>ж) погашение не более 20% займа полученного в СХПКК на реализацию проекта.</a:t>
            </a:r>
          </a:p>
          <a:p>
            <a:pPr algn="just"/>
            <a:endParaRPr lang="ru-RU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915935"/>
              </p:ext>
            </p:extLst>
          </p:nvPr>
        </p:nvGraphicFramePr>
        <p:xfrm>
          <a:off x="5344828" y="3717032"/>
          <a:ext cx="6552728" cy="293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28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196752"/>
            <a:ext cx="3932237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Субсидии </a:t>
            </a:r>
            <a:r>
              <a:rPr lang="ru-RU" dirty="0" err="1" smtClean="0"/>
              <a:t>мФХ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«Семейная ферма»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вводится с 2024 года</a:t>
            </a:r>
            <a:endParaRPr lang="ru-RU" sz="2000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620688"/>
            <a:ext cx="6922592" cy="6120680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Для фермерских хозяйств зарегистрированных не менее 12 месяцев и сдающих отчетность «1-КФХ»</a:t>
            </a:r>
          </a:p>
          <a:p>
            <a:r>
              <a:rPr lang="ru-RU" b="1" dirty="0" smtClean="0"/>
              <a:t>Возмещение до 20 </a:t>
            </a:r>
            <a:r>
              <a:rPr lang="ru-RU" b="1" dirty="0"/>
              <a:t>млн </a:t>
            </a:r>
            <a:r>
              <a:rPr lang="ru-RU" b="1" dirty="0" smtClean="0"/>
              <a:t>рублей, за исключением затрат возмещаемых в составе гранта «Семейная ферма»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8" y="2708920"/>
            <a:ext cx="5081631" cy="4032448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Предоставляется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приобретения: </a:t>
            </a:r>
            <a:endParaRPr lang="ru-RU" sz="16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600" b="1" dirty="0"/>
              <a:t>а) </a:t>
            </a:r>
            <a:r>
              <a:rPr lang="ru-RU" b="1" dirty="0" smtClean="0"/>
              <a:t>с/х техники и специализированного транспорта для комплектации объектов по производству и переработке сельскохозяйственной продукции Семейных ферм;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б) </a:t>
            </a:r>
            <a:r>
              <a:rPr lang="ru-RU" b="1" dirty="0" smtClean="0">
                <a:solidFill>
                  <a:schemeClr val="bg2"/>
                </a:solidFill>
              </a:rPr>
              <a:t>с/х животных (за исключением свиней) и птицы, рыбопосадочного материала.</a:t>
            </a:r>
            <a:endParaRPr lang="ru-RU" b="1" dirty="0">
              <a:solidFill>
                <a:schemeClr val="bg2"/>
              </a:solidFill>
            </a:endParaRPr>
          </a:p>
          <a:p>
            <a:pPr algn="just"/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242810"/>
              </p:ext>
            </p:extLst>
          </p:nvPr>
        </p:nvGraphicFramePr>
        <p:xfrm>
          <a:off x="5447929" y="3284984"/>
          <a:ext cx="626469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33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21" y="404664"/>
            <a:ext cx="3932237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Агропрогресс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-99392"/>
            <a:ext cx="6922592" cy="6840760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Для ИП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и СХО                                                               </a:t>
            </a:r>
            <a:r>
              <a:rPr lang="ru-RU" sz="1800" b="1" kern="0" dirty="0" smtClean="0">
                <a:solidFill>
                  <a:schemeClr val="accent5">
                    <a:lumMod val="75000"/>
                  </a:schemeClr>
                </a:solidFill>
              </a:rPr>
              <a:t>Осуществляющих деятельность более 24 месяцев и сдающих отчетность для подтверждения </a:t>
            </a:r>
            <a:r>
              <a:rPr lang="ru-RU" sz="1800" b="1" kern="0" dirty="0" err="1" smtClean="0">
                <a:solidFill>
                  <a:schemeClr val="accent5">
                    <a:lumMod val="75000"/>
                  </a:schemeClr>
                </a:solidFill>
              </a:rPr>
              <a:t>сельхозтоваропроизводителя</a:t>
            </a:r>
            <a:r>
              <a:rPr lang="ru-RU" sz="1800" b="1" kern="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kern="0" dirty="0" smtClean="0">
                <a:solidFill>
                  <a:schemeClr val="accent5">
                    <a:lumMod val="75000"/>
                  </a:schemeClr>
                </a:solidFill>
              </a:rPr>
              <a:t>включённых в Реестр субъектов МСП</a:t>
            </a:r>
          </a:p>
          <a:p>
            <a:r>
              <a:rPr lang="ru-RU" sz="1800" b="1" dirty="0" smtClean="0"/>
              <a:t>до 30 </a:t>
            </a:r>
            <a:r>
              <a:rPr lang="ru-RU" sz="1800" b="1" dirty="0"/>
              <a:t>млн рублей – на все виды </a:t>
            </a:r>
            <a:r>
              <a:rPr lang="ru-RU" sz="1800" b="1" dirty="0" smtClean="0"/>
              <a:t>деятельности</a:t>
            </a:r>
          </a:p>
          <a:p>
            <a:r>
              <a:rPr lang="ru-RU" sz="1800" b="1" dirty="0"/>
              <a:t>Повторное получение гранта через 36 месяцев с даты получения предыдущего гранта, при условии реализации средств гранта и показателей проекта.</a:t>
            </a:r>
          </a:p>
          <a:p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8" y="1340768"/>
            <a:ext cx="5081631" cy="5400600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Грант предоставляется на следующие цели: </a:t>
            </a:r>
          </a:p>
          <a:p>
            <a:pPr algn="just"/>
            <a:r>
              <a:rPr lang="ru-RU" sz="1600" b="1" dirty="0"/>
              <a:t>а) </a:t>
            </a:r>
            <a:r>
              <a:rPr lang="ru-RU" b="1" dirty="0" smtClean="0"/>
              <a:t>приобретение, создание и модернизация </a:t>
            </a:r>
            <a:r>
              <a:rPr lang="ru-RU" b="1" dirty="0"/>
              <a:t>объектов производства, хранения или переработки с/х продукции</a:t>
            </a:r>
            <a:r>
              <a:rPr lang="ru-RU" b="1" dirty="0" smtClean="0"/>
              <a:t>;</a:t>
            </a: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б) приобретение с/х животных (кроме свиней), птицы;</a:t>
            </a:r>
          </a:p>
          <a:p>
            <a:pPr algn="just"/>
            <a:r>
              <a:rPr lang="ru-RU" b="1" dirty="0"/>
              <a:t>в) комплектация объектов производства, хранения, переработки и реализация с/х продукции техникой, транспортом и оборудованием;</a:t>
            </a: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г) уплата процентов по привлеченному к реализации проекта </a:t>
            </a:r>
            <a:r>
              <a:rPr lang="ru-RU" b="1" dirty="0" err="1">
                <a:solidFill>
                  <a:schemeClr val="bg2"/>
                </a:solidFill>
              </a:rPr>
              <a:t>инвистиционному</a:t>
            </a:r>
            <a:r>
              <a:rPr lang="ru-RU" b="1" dirty="0">
                <a:solidFill>
                  <a:schemeClr val="bg2"/>
                </a:solidFill>
              </a:rPr>
              <a:t> кредиту (не более 18 мес. с даты получения гранта</a:t>
            </a:r>
            <a:r>
              <a:rPr lang="ru-RU" b="1" dirty="0" smtClean="0">
                <a:solidFill>
                  <a:schemeClr val="bg2"/>
                </a:solidFill>
              </a:rPr>
              <a:t>).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026953"/>
              </p:ext>
            </p:extLst>
          </p:nvPr>
        </p:nvGraphicFramePr>
        <p:xfrm>
          <a:off x="5446515" y="3356992"/>
          <a:ext cx="634935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42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21" y="404664"/>
            <a:ext cx="3932237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Агротуризм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44624"/>
            <a:ext cx="6922592" cy="6696744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</a:rPr>
              <a:t>Для сельскохозяйственного товаропроизводителя относящиеся к категории «малое предприятие» или «микро предприятие» (кроме ЛПХ)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700" b="1" kern="0" dirty="0" smtClean="0">
                <a:solidFill>
                  <a:schemeClr val="accent5">
                    <a:lumMod val="75000"/>
                  </a:schemeClr>
                </a:solidFill>
              </a:rPr>
              <a:t>Осуществляющих деятельность не менее 12 месяцев и сдающих отчетность для подтверждения </a:t>
            </a:r>
            <a:r>
              <a:rPr lang="ru-RU" sz="1700" b="1" kern="0" dirty="0" err="1" smtClean="0">
                <a:solidFill>
                  <a:schemeClr val="accent5">
                    <a:lumMod val="75000"/>
                  </a:schemeClr>
                </a:solidFill>
              </a:rPr>
              <a:t>сельхозтоваропроизводителя</a:t>
            </a:r>
            <a:r>
              <a:rPr lang="ru-RU" sz="1700" b="1" kern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500" b="1" u="sng" kern="0" dirty="0" smtClean="0">
                <a:solidFill>
                  <a:schemeClr val="tx2">
                    <a:lumMod val="25000"/>
                  </a:schemeClr>
                </a:solidFill>
              </a:rPr>
              <a:t>Основная цель </a:t>
            </a:r>
            <a:r>
              <a:rPr lang="ru-RU" sz="1500" b="1" kern="0" dirty="0" smtClean="0">
                <a:solidFill>
                  <a:schemeClr val="tx2">
                    <a:lumMod val="25000"/>
                  </a:schemeClr>
                </a:solidFill>
              </a:rPr>
              <a:t>проектов «</a:t>
            </a:r>
            <a:r>
              <a:rPr lang="ru-RU" sz="1500" b="1" kern="0" dirty="0" err="1" smtClean="0">
                <a:solidFill>
                  <a:schemeClr val="tx2">
                    <a:lumMod val="25000"/>
                  </a:schemeClr>
                </a:solidFill>
              </a:rPr>
              <a:t>Агротуризм</a:t>
            </a:r>
            <a:r>
              <a:rPr lang="ru-RU" sz="1500" b="1" kern="0" dirty="0" smtClean="0">
                <a:solidFill>
                  <a:schemeClr val="tx2">
                    <a:lumMod val="25000"/>
                  </a:schemeClr>
                </a:solidFill>
              </a:rPr>
              <a:t>» - увеличение реализации продукции (объемов производства) за счет притока туристического трафика</a:t>
            </a:r>
          </a:p>
          <a:p>
            <a:r>
              <a:rPr lang="ru-RU" b="1" dirty="0" smtClean="0"/>
              <a:t>до 10 </a:t>
            </a:r>
            <a:r>
              <a:rPr lang="ru-RU" b="1" dirty="0"/>
              <a:t>млн рублей </a:t>
            </a:r>
            <a:r>
              <a:rPr lang="ru-RU" b="1" dirty="0" smtClean="0"/>
              <a:t>(включительно) – </a:t>
            </a:r>
            <a:r>
              <a:rPr lang="ru-RU" b="1" dirty="0"/>
              <a:t>на </a:t>
            </a:r>
            <a:r>
              <a:rPr lang="ru-RU" b="1" dirty="0" smtClean="0"/>
              <a:t>реализацию проекта «</a:t>
            </a:r>
            <a:r>
              <a:rPr lang="ru-RU" b="1" dirty="0" err="1" smtClean="0"/>
              <a:t>Агротуризм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8" y="1412776"/>
            <a:ext cx="5081631" cy="5328592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just"/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effectLst/>
              </a:rPr>
              <a:t>Грант предоставляется на следующие цели: </a:t>
            </a:r>
          </a:p>
          <a:p>
            <a:pPr algn="just"/>
            <a:r>
              <a:rPr lang="ru-RU" sz="1600" b="1" dirty="0">
                <a:effectLst/>
              </a:rPr>
              <a:t>а) </a:t>
            </a:r>
            <a:r>
              <a:rPr lang="ru-RU" b="1" dirty="0" smtClean="0">
                <a:effectLst/>
              </a:rPr>
              <a:t>приобретение, строительство, модернизация или реконструкция средств размещения, в </a:t>
            </a:r>
            <a:r>
              <a:rPr lang="ru-RU" b="1" dirty="0" err="1" smtClean="0">
                <a:effectLst/>
              </a:rPr>
              <a:t>т.ч</a:t>
            </a:r>
            <a:r>
              <a:rPr lang="ru-RU" b="1" dirty="0" smtClean="0">
                <a:effectLst/>
              </a:rPr>
              <a:t>. модульных объектов туристического показа, развлекательной инфраструктуры, </a:t>
            </a:r>
            <a:r>
              <a:rPr lang="ru-RU" b="1" dirty="0" err="1" smtClean="0">
                <a:effectLst/>
              </a:rPr>
              <a:t>дет.развлекательные</a:t>
            </a:r>
            <a:r>
              <a:rPr lang="ru-RU" b="1" dirty="0" smtClean="0">
                <a:effectLst/>
              </a:rPr>
              <a:t> комплексы и объекты проката;</a:t>
            </a:r>
          </a:p>
          <a:p>
            <a:pPr algn="just"/>
            <a:r>
              <a:rPr lang="ru-RU" b="1" dirty="0">
                <a:solidFill>
                  <a:schemeClr val="bg2"/>
                </a:solidFill>
                <a:effectLst/>
              </a:rPr>
              <a:t>б) 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подключение средств размещения и объектов показа к электрическим, водо-, газо- и теплопроводным сетям, в </a:t>
            </a:r>
            <a:r>
              <a:rPr lang="ru-RU" b="1" dirty="0" err="1" smtClean="0">
                <a:solidFill>
                  <a:schemeClr val="bg2"/>
                </a:solidFill>
                <a:effectLst/>
              </a:rPr>
              <a:t>т.ч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. </a:t>
            </a:r>
            <a:r>
              <a:rPr lang="ru-RU" b="1" dirty="0">
                <a:solidFill>
                  <a:schemeClr val="bg2"/>
                </a:solidFill>
                <a:effectLst/>
              </a:rPr>
              <a:t>а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втономным источникам;</a:t>
            </a:r>
            <a:endParaRPr lang="ru-RU" b="1" dirty="0">
              <a:solidFill>
                <a:schemeClr val="bg2"/>
              </a:solidFill>
              <a:effectLst/>
            </a:endParaRPr>
          </a:p>
          <a:p>
            <a:pPr algn="just"/>
            <a:r>
              <a:rPr lang="ru-RU" b="1" dirty="0">
                <a:effectLst/>
              </a:rPr>
              <a:t>в) </a:t>
            </a:r>
            <a:r>
              <a:rPr lang="ru-RU" b="1" dirty="0" smtClean="0">
                <a:effectLst/>
              </a:rPr>
              <a:t>приобретение и монтаж туристического оборудования, снаряжения и инвентаря;</a:t>
            </a:r>
            <a:endParaRPr lang="ru-RU" b="1" dirty="0">
              <a:effectLst/>
            </a:endParaRPr>
          </a:p>
          <a:p>
            <a:pPr algn="just"/>
            <a:r>
              <a:rPr lang="ru-RU" b="1" dirty="0">
                <a:solidFill>
                  <a:schemeClr val="bg2"/>
                </a:solidFill>
                <a:effectLst/>
              </a:rPr>
              <a:t>г) 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проведение работ по благоустройству территории сельского туризма; </a:t>
            </a:r>
          </a:p>
          <a:p>
            <a:pPr algn="just"/>
            <a:r>
              <a:rPr lang="ru-RU" b="1" dirty="0">
                <a:effectLst/>
              </a:rPr>
              <a:t>д) элементы благоустройства и работы (по списку регионального органа АПК).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51145"/>
              </p:ext>
            </p:extLst>
          </p:nvPr>
        </p:nvGraphicFramePr>
        <p:xfrm>
          <a:off x="5347284" y="3375411"/>
          <a:ext cx="6547816" cy="324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29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149" y="192782"/>
            <a:ext cx="5256584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 для СПОК</a:t>
            </a:r>
            <a:br>
              <a:rPr lang="ru-RU" dirty="0" smtClean="0"/>
            </a:br>
            <a:r>
              <a:rPr lang="ru-RU" dirty="0" smtClean="0"/>
              <a:t>на развитие «МТБ»</a:t>
            </a:r>
            <a:br>
              <a:rPr lang="ru-RU" dirty="0" smtClean="0"/>
            </a:br>
            <a:r>
              <a:rPr lang="ru-RU" sz="1900" dirty="0" smtClean="0"/>
              <a:t>(материально технической базы)</a:t>
            </a:r>
            <a:endParaRPr lang="ru-RU" sz="1900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116632"/>
            <a:ext cx="6922592" cy="6624736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Для сельскохозяйственных потребительских кооперативов проработавших более 12 месяцев и сдающих отчётность 1-СПР и имеют отчёт за предшествующий год с Ревизионным союзом</a:t>
            </a:r>
          </a:p>
          <a:p>
            <a:r>
              <a:rPr lang="ru-RU" b="1" smtClean="0"/>
              <a:t>до 70 </a:t>
            </a:r>
            <a:r>
              <a:rPr lang="ru-RU" b="1" dirty="0"/>
              <a:t>млн </a:t>
            </a:r>
            <a:r>
              <a:rPr lang="ru-RU" b="1" dirty="0" smtClean="0"/>
              <a:t>рублей, но в пределах бюджетных лимитов в регионе;</a:t>
            </a:r>
          </a:p>
          <a:p>
            <a:r>
              <a:rPr lang="ru-RU" b="1" dirty="0"/>
              <a:t>не менее 1 работника на каждые 10 млн. рублей </a:t>
            </a:r>
            <a:r>
              <a:rPr lang="ru-RU" b="1" dirty="0" smtClean="0"/>
              <a:t>гранта (принятого в течение 24 месяцев с момента получения гранта).</a:t>
            </a:r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7" y="1844824"/>
            <a:ext cx="5081631" cy="4896544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just"/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Грант предоставляется на следующие цели: </a:t>
            </a:r>
          </a:p>
          <a:p>
            <a:pPr algn="just"/>
            <a:r>
              <a:rPr lang="ru-RU" sz="1600" b="1" dirty="0"/>
              <a:t>а) </a:t>
            </a:r>
            <a:r>
              <a:rPr lang="ru-RU" b="1" dirty="0" smtClean="0"/>
              <a:t>приобретение, строительство, </a:t>
            </a:r>
            <a:r>
              <a:rPr lang="ru-RU" b="1" dirty="0" err="1" smtClean="0"/>
              <a:t>кап.ремонт</a:t>
            </a:r>
            <a:r>
              <a:rPr lang="ru-RU" b="1" dirty="0" smtClean="0"/>
              <a:t>, </a:t>
            </a:r>
            <a:r>
              <a:rPr lang="ru-RU" b="1" dirty="0"/>
              <a:t>реконструкция или модернизация </a:t>
            </a:r>
            <a:r>
              <a:rPr lang="ru-RU" b="1" dirty="0" smtClean="0"/>
              <a:t> производственных объектов по заготовке, хранению, подработке, переработке, сортировке, убою, подготовке к реализации и реализации с/з продукции;</a:t>
            </a: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б) п</a:t>
            </a:r>
            <a:r>
              <a:rPr lang="ru-RU" b="1" dirty="0" smtClean="0">
                <a:solidFill>
                  <a:schemeClr val="bg2"/>
                </a:solidFill>
              </a:rPr>
              <a:t>риобретение и монтаж оборудования и техники для производственных объектов, предназначенных для заготовки, хранения, подработки, сортировки, убоя, охлаждения, подготовки к реализации, погрузки, разгрузки с/х продукции;</a:t>
            </a:r>
            <a:endParaRPr lang="ru-RU" b="1" dirty="0">
              <a:solidFill>
                <a:schemeClr val="bg2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b="1" dirty="0">
                <a:solidFill>
                  <a:schemeClr val="bg1"/>
                </a:solidFill>
              </a:rPr>
              <a:t>приобретение </a:t>
            </a:r>
            <a:r>
              <a:rPr lang="ru-RU" b="1" dirty="0" smtClean="0">
                <a:solidFill>
                  <a:schemeClr val="bg1"/>
                </a:solidFill>
              </a:rPr>
              <a:t>и монтаж оборудования для рыбоводной инфраструктуры и товарной </a:t>
            </a:r>
            <a:r>
              <a:rPr lang="ru-RU" b="1" dirty="0" err="1" smtClean="0">
                <a:solidFill>
                  <a:schemeClr val="bg1"/>
                </a:solidFill>
              </a:rPr>
              <a:t>аквакультуры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г</a:t>
            </a:r>
            <a:r>
              <a:rPr lang="ru-RU" b="1" dirty="0" smtClean="0">
                <a:solidFill>
                  <a:schemeClr val="bg2"/>
                </a:solidFill>
              </a:rPr>
              <a:t>) </a:t>
            </a:r>
            <a:r>
              <a:rPr lang="ru-RU" b="1" dirty="0">
                <a:solidFill>
                  <a:schemeClr val="bg2"/>
                </a:solidFill>
              </a:rPr>
              <a:t>приобретение </a:t>
            </a:r>
            <a:r>
              <a:rPr lang="ru-RU" b="1" dirty="0" smtClean="0">
                <a:solidFill>
                  <a:schemeClr val="bg2"/>
                </a:solidFill>
              </a:rPr>
              <a:t>и монтаж оборудования и техники для производственных объектов, предназначенных для первичной переработки льна и (или) технической конопли;</a:t>
            </a:r>
            <a:endParaRPr lang="ru-RU" b="1" dirty="0">
              <a:solidFill>
                <a:schemeClr val="bg2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д) уплата процентов по инвестиционному кредиту привлекаемому для реализации проекта, течение 18 месяцев со дня получения гранта МТБ;</a:t>
            </a:r>
          </a:p>
          <a:p>
            <a:pPr algn="just"/>
            <a:r>
              <a:rPr lang="ru-RU" sz="1500" b="1" dirty="0">
                <a:solidFill>
                  <a:schemeClr val="bg2"/>
                </a:solidFill>
              </a:rPr>
              <a:t>е) погашение не более 20% привлекаемого льготного кредита;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з) погашение не боле 20% займа, полученному в СХПКК на реализацию данного проекта.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557251"/>
              </p:ext>
            </p:extLst>
          </p:nvPr>
        </p:nvGraphicFramePr>
        <p:xfrm>
          <a:off x="5344828" y="3717032"/>
          <a:ext cx="65527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 txBox="1">
            <a:spLocks/>
          </p:cNvSpPr>
          <p:nvPr/>
        </p:nvSpPr>
        <p:spPr>
          <a:xfrm>
            <a:off x="219614" y="995958"/>
            <a:ext cx="4680520" cy="750540"/>
          </a:xfrm>
          <a:prstGeom prst="roundRect">
            <a:avLst>
              <a:gd name="adj" fmla="val 65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Не менее 10 членов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сельхозтоваропроизводителей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роме ассоциированных)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54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1B756DC8-DD3F-4C13-849D-A9FD0C256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397558"/>
              </p:ext>
            </p:extLst>
          </p:nvPr>
        </p:nvGraphicFramePr>
        <p:xfrm>
          <a:off x="4439816" y="1772816"/>
          <a:ext cx="7752184" cy="501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224644"/>
            <a:ext cx="5632093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субсидии СПОК</a:t>
            </a:r>
            <a:br>
              <a:rPr lang="ru-RU" dirty="0" smtClean="0"/>
            </a:br>
            <a:r>
              <a:rPr lang="ru-RU" dirty="0" smtClean="0"/>
              <a:t>возмещение части затрат</a:t>
            </a:r>
            <a:endParaRPr lang="ru-RU" sz="1700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89975"/>
            <a:ext cx="5534792" cy="4176464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Субсидии 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предоставляется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сельскохозяйственным потребительским кооперативам (сдавшим отчетность 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1-СПР и отчёт ревизионного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союза за предшествующий год) на возмещение части затрат в текущем финансовом году: </a:t>
            </a:r>
            <a:endParaRPr lang="ru-RU" sz="2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b="1" dirty="0"/>
          </a:p>
        </p:txBody>
      </p:sp>
      <p:sp>
        <p:nvSpPr>
          <p:cNvPr id="10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 txBox="1">
            <a:spLocks/>
          </p:cNvSpPr>
          <p:nvPr/>
        </p:nvSpPr>
        <p:spPr>
          <a:xfrm>
            <a:off x="427136" y="1027820"/>
            <a:ext cx="4680520" cy="1002568"/>
          </a:xfrm>
          <a:prstGeom prst="roundRect">
            <a:avLst>
              <a:gd name="adj" fmla="val 65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Необходимо количество членов кооператива от </a:t>
            </a:r>
          </a:p>
          <a:p>
            <a:pPr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3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сельхозтоваропроизводителей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3883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5256584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  и  субсидии  для  начинающего  СПОК</a:t>
            </a:r>
            <a:br>
              <a:rPr lang="ru-RU" dirty="0" smtClean="0"/>
            </a:br>
            <a:endParaRPr lang="ru-RU" sz="1900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3284984"/>
            <a:ext cx="6922592" cy="3456384"/>
          </a:xfrm>
          <a:prstGeom prst="roundRect">
            <a:avLst>
              <a:gd name="adj" fmla="val 65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/>
              <a:t>до 10 </a:t>
            </a:r>
            <a:r>
              <a:rPr lang="ru-RU" b="1" dirty="0"/>
              <a:t>млн </a:t>
            </a:r>
            <a:r>
              <a:rPr lang="ru-RU" b="1" dirty="0" smtClean="0"/>
              <a:t>рублей грант;</a:t>
            </a:r>
          </a:p>
          <a:p>
            <a:r>
              <a:rPr lang="ru-RU" b="1" dirty="0" smtClean="0"/>
              <a:t>До 20 млн. рублей субсидии на возмещение части затрат.</a:t>
            </a:r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7" y="1844824"/>
            <a:ext cx="5081631" cy="4896544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Грант предоставляется на следующие цели: </a:t>
            </a:r>
          </a:p>
          <a:p>
            <a:pPr algn="just"/>
            <a:r>
              <a:rPr lang="ru-RU" sz="1600" b="1" dirty="0"/>
              <a:t>а) </a:t>
            </a:r>
            <a:r>
              <a:rPr lang="ru-RU" b="1" dirty="0" smtClean="0"/>
              <a:t>приобретение, строительство, </a:t>
            </a:r>
            <a:r>
              <a:rPr lang="ru-RU" b="1" dirty="0" err="1" smtClean="0"/>
              <a:t>кап.ремонт</a:t>
            </a:r>
            <a:r>
              <a:rPr lang="ru-RU" b="1" dirty="0" smtClean="0"/>
              <a:t>, </a:t>
            </a:r>
            <a:r>
              <a:rPr lang="ru-RU" b="1" dirty="0"/>
              <a:t>реконструкция или модернизация </a:t>
            </a:r>
            <a:r>
              <a:rPr lang="ru-RU" b="1" dirty="0" smtClean="0"/>
              <a:t> производственных объектов по заготовке, хранению, подработке, переработке, сортировке, убою, подготовке к реализации и реализации с/з продукции;</a:t>
            </a: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б) п</a:t>
            </a:r>
            <a:r>
              <a:rPr lang="ru-RU" b="1" dirty="0" smtClean="0">
                <a:solidFill>
                  <a:schemeClr val="bg2"/>
                </a:solidFill>
              </a:rPr>
              <a:t>риобретение и монтаж оборудования и техники для производственных объектов, предназначенных для заготовки, хранения, подработки, сортировки, убоя, охлаждения, подготовки к реализации, погрузки, разгрузки с/х продукции;</a:t>
            </a:r>
            <a:endParaRPr lang="ru-RU" b="1" dirty="0">
              <a:solidFill>
                <a:schemeClr val="bg2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b="1" dirty="0">
                <a:solidFill>
                  <a:schemeClr val="bg1"/>
                </a:solidFill>
              </a:rPr>
              <a:t>приобретение </a:t>
            </a:r>
            <a:r>
              <a:rPr lang="ru-RU" b="1" dirty="0" smtClean="0">
                <a:solidFill>
                  <a:schemeClr val="bg1"/>
                </a:solidFill>
              </a:rPr>
              <a:t>и монтаж оборудования для рыбоводной инфраструктуры и товарной </a:t>
            </a:r>
            <a:r>
              <a:rPr lang="ru-RU" b="1" dirty="0" err="1" smtClean="0">
                <a:solidFill>
                  <a:schemeClr val="bg1"/>
                </a:solidFill>
              </a:rPr>
              <a:t>аквакультуры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2"/>
                </a:solidFill>
              </a:rPr>
              <a:t>г</a:t>
            </a:r>
            <a:r>
              <a:rPr lang="ru-RU" b="1" dirty="0" smtClean="0">
                <a:solidFill>
                  <a:schemeClr val="bg2"/>
                </a:solidFill>
              </a:rPr>
              <a:t>) </a:t>
            </a:r>
            <a:r>
              <a:rPr lang="ru-RU" b="1" dirty="0">
                <a:solidFill>
                  <a:schemeClr val="bg2"/>
                </a:solidFill>
              </a:rPr>
              <a:t>приобретение </a:t>
            </a:r>
            <a:r>
              <a:rPr lang="ru-RU" b="1" dirty="0" smtClean="0">
                <a:solidFill>
                  <a:schemeClr val="bg2"/>
                </a:solidFill>
              </a:rPr>
              <a:t>и монтаж оборудования и техники для производственных объектов, предназначенных для первичной переработки льна и (или) технической конопли;</a:t>
            </a:r>
            <a:endParaRPr lang="ru-RU" b="1" dirty="0">
              <a:solidFill>
                <a:schemeClr val="bg2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д) уплата процентов по инвестиционному кредиту привлекаемому для реализации проекта, течение 18 месяцев со дня получения гранта МТБ;</a:t>
            </a:r>
          </a:p>
          <a:p>
            <a:pPr algn="just"/>
            <a:r>
              <a:rPr lang="ru-RU" sz="1500" b="1" dirty="0">
                <a:solidFill>
                  <a:schemeClr val="bg2"/>
                </a:solidFill>
              </a:rPr>
              <a:t>е) погашение не более 20% привлекаемого льготного кредита;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з) погашение не боле 20% займа, полученному в СХПКК на реализацию данного проекта.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200980"/>
              </p:ext>
            </p:extLst>
          </p:nvPr>
        </p:nvGraphicFramePr>
        <p:xfrm>
          <a:off x="5344828" y="4653136"/>
          <a:ext cx="655272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 txBox="1">
            <a:spLocks/>
          </p:cNvSpPr>
          <p:nvPr/>
        </p:nvSpPr>
        <p:spPr>
          <a:xfrm>
            <a:off x="263353" y="980729"/>
            <a:ext cx="4752528" cy="638498"/>
          </a:xfrm>
          <a:prstGeom prst="roundRect">
            <a:avLst>
              <a:gd name="adj" fmla="val 65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СПоК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действующий менее 12 месяцев</a:t>
            </a:r>
            <a:endParaRPr lang="ru-RU" b="1" dirty="0"/>
          </a:p>
        </p:txBody>
      </p:sp>
      <p:sp>
        <p:nvSpPr>
          <p:cNvPr id="10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 txBox="1">
            <a:spLocks/>
          </p:cNvSpPr>
          <p:nvPr/>
        </p:nvSpPr>
        <p:spPr>
          <a:xfrm>
            <a:off x="5159896" y="141643"/>
            <a:ext cx="6922592" cy="3024336"/>
          </a:xfrm>
          <a:prstGeom prst="roundRect">
            <a:avLst>
              <a:gd name="adj" fmla="val 6565"/>
            </a:avLst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200" b="1" u="sng" dirty="0" smtClean="0">
                <a:solidFill>
                  <a:schemeClr val="accent5">
                    <a:lumMod val="75000"/>
                  </a:schemeClr>
                </a:solidFill>
              </a:rPr>
              <a:t>Субсидии предоставляются на возмещение части затрат связанные с приобретением:</a:t>
            </a:r>
          </a:p>
          <a:p>
            <a:pPr algn="just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</a:rPr>
              <a:t>а) техники и специализированного транспорта для оснащения производственных объектов начинающего </a:t>
            </a:r>
            <a:r>
              <a:rPr lang="ru-RU" sz="1200" b="1" dirty="0" err="1" smtClean="0">
                <a:solidFill>
                  <a:schemeClr val="bg1"/>
                </a:solidFill>
              </a:rPr>
              <a:t>СПоК</a:t>
            </a:r>
            <a:r>
              <a:rPr lang="ru-RU" sz="1200" b="1" dirty="0" smtClean="0">
                <a:solidFill>
                  <a:schemeClr val="bg1"/>
                </a:solidFill>
              </a:rPr>
              <a:t>, предназначенных для заготовки, хранения, подработки, переработки, сортировки, убоя, первичной переработки, охлаждения, подготовки к реализации, погрузки, разгрузки с/х продукции, транспортировки и реализации дикорастущих пищевых ресурсов и продуктов переработки указанной продукции и дикорастущих пищевых ресурсов, а также оборудование для лабораторного анализа качества с/х продукции для оснащении лабораторий;</a:t>
            </a:r>
          </a:p>
          <a:p>
            <a:pPr algn="just" fontAlgn="auto"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</a:rPr>
              <a:t>б) фургонов, прицепов, полуприцепов, вагонов, контейнеров для транспортировки, обеспечения сохранности при перевозке и реализации с/х продукции, дикорастущих пищевых ресурсов и продуктов переработки указанной продукции.</a:t>
            </a:r>
          </a:p>
          <a:p>
            <a:pPr fontAlgn="auto">
              <a:spcAft>
                <a:spcPts val="0"/>
              </a:spcAft>
            </a:pP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032" y="836712"/>
            <a:ext cx="5256584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условия для всех претендентов на получение господдержки</a:t>
            </a:r>
            <a:endParaRPr lang="ru-RU" sz="1900" dirty="0"/>
          </a:p>
        </p:txBody>
      </p:sp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953" y="980728"/>
            <a:ext cx="5705023" cy="5688632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п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олучатель грантов, субсидий зарегистрирован на сельских территориях, либо сельских агломерациях Оренбургской области;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н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аличие собственных средств, которые подтверждаются справкой с банка с л/</a:t>
            </a:r>
            <a:r>
              <a:rPr lang="ru-RU" sz="1300" b="1" dirty="0" err="1" smtClean="0">
                <a:solidFill>
                  <a:schemeClr val="tx2">
                    <a:lumMod val="25000"/>
                  </a:schemeClr>
                </a:solidFill>
              </a:rPr>
              <a:t>сч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 или р/</a:t>
            </a:r>
            <a:r>
              <a:rPr lang="ru-RU" sz="1300" b="1" dirty="0" err="1" smtClean="0">
                <a:solidFill>
                  <a:schemeClr val="tx2">
                    <a:lumMod val="25000"/>
                  </a:schemeClr>
                </a:solidFill>
              </a:rPr>
              <a:t>сч</a:t>
            </a: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(для грантов);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о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тсутствие у заявителя неисполненных обязательств по уплате налогов, сборов, </a:t>
            </a:r>
            <a:r>
              <a:rPr lang="ru-RU" sz="1300" b="1" dirty="0" err="1" smtClean="0">
                <a:solidFill>
                  <a:schemeClr val="tx2">
                    <a:lumMod val="25000"/>
                  </a:schemeClr>
                </a:solidFill>
              </a:rPr>
              <a:t>страх.взносов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, пеней, штрафов превышающих 10 тыс. рублей;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н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е имеет задолженности перед областным бюджетом;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н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е привлекался в году, предшествующем году получения гранта, к ответственности за несоблюдение запрета на выжигание сухой травы;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п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редоставляют отчетность о финансово-экономическом состоянии по формам и в сроки, установленные приказом МСХ РФ, с доходом не более 200 млн. рублей;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п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редоставляют отчетность о финансово-экономическом состоянии по формам (1-АПК, 1-КФХ, 1-СПР), подтверждающую, что доход от с/х деятельности не менее 70% (т.е. является </a:t>
            </a:r>
            <a:r>
              <a:rPr lang="ru-RU" sz="1300" b="1" dirty="0" err="1" smtClean="0">
                <a:solidFill>
                  <a:schemeClr val="tx2">
                    <a:lumMod val="25000"/>
                  </a:schemeClr>
                </a:solidFill>
              </a:rPr>
              <a:t>сельхозтоваропроизводителем</a:t>
            </a:r>
            <a:r>
              <a:rPr lang="ru-RU" sz="1300" b="1" dirty="0" smtClean="0">
                <a:solidFill>
                  <a:schemeClr val="tx2">
                    <a:lumMod val="25000"/>
                  </a:schemeClr>
                </a:solidFill>
              </a:rPr>
              <a:t>), кроме ЛПХ.</a:t>
            </a:r>
            <a:endParaRPr lang="ru-RU" sz="1300" b="1" dirty="0"/>
          </a:p>
        </p:txBody>
      </p:sp>
      <p:sp>
        <p:nvSpPr>
          <p:cNvPr id="10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 txBox="1">
            <a:spLocks/>
          </p:cNvSpPr>
          <p:nvPr/>
        </p:nvSpPr>
        <p:spPr>
          <a:xfrm>
            <a:off x="6240016" y="1762153"/>
            <a:ext cx="5697635" cy="4896544"/>
          </a:xfrm>
          <a:prstGeom prst="roundRect">
            <a:avLst>
              <a:gd name="adj" fmla="val 65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Заработная плата для всех наёмных сотрудников устанавливается среднеотраслевая по АПК в регионе  не менее 33000 рублей.</a:t>
            </a: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Установлена МРОТ - 22128,30 на 2024 год по Оренбургской области, предусмотреть в проектах «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Агростартап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» до выхода на проектную мощность.</a:t>
            </a: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Ежегодный прирост объемов производства в проектах «Семейная ферма», «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Агропрогресс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» и «МТБ» - 10%</a:t>
            </a: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Планируемое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маточное поголовье в проекте не превышает 400 голов для КРС и 500 голов для МРС в течение всего срока реализации проекта (для грантов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).</a:t>
            </a:r>
          </a:p>
          <a:p>
            <a:pPr fontAlgn="auto">
              <a:spcAft>
                <a:spcPts val="0"/>
              </a:spcAft>
            </a:pP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207568" y="28553"/>
            <a:ext cx="1440160" cy="9001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8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703512" y="1341263"/>
            <a:ext cx="8358246" cy="5357850"/>
          </a:xfrm>
          <a:solidFill>
            <a:schemeClr val="tx1">
              <a:lumMod val="95000"/>
              <a:alpha val="65882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88620" marR="160020" indent="0" algn="ctr">
              <a:buNone/>
              <a:tabLst>
                <a:tab pos="3131820" algn="l"/>
              </a:tabLst>
            </a:pPr>
            <a:endParaRPr lang="ru-RU" sz="2400" b="1" dirty="0">
              <a:solidFill>
                <a:srgbClr val="C00000"/>
              </a:solidFill>
              <a:ea typeface="Times New Roman"/>
            </a:endParaRPr>
          </a:p>
          <a:p>
            <a:pPr marL="388620" marR="160020" indent="0" algn="ctr">
              <a:buNone/>
              <a:tabLst>
                <a:tab pos="3131820" algn="l"/>
              </a:tabLst>
            </a:pPr>
            <a:r>
              <a:rPr lang="ru-RU" sz="2400" b="1" dirty="0">
                <a:solidFill>
                  <a:srgbClr val="C00000"/>
                </a:solidFill>
                <a:ea typeface="Times New Roman"/>
              </a:rPr>
              <a:t>Наши контакты:</a:t>
            </a:r>
          </a:p>
          <a:p>
            <a:pPr marL="388620" marR="160020" indent="0" algn="ctr">
              <a:buNone/>
              <a:tabLst>
                <a:tab pos="3131820" algn="l"/>
              </a:tabLst>
            </a:pPr>
            <a:r>
              <a:rPr lang="ru-RU" sz="1500" b="1" dirty="0">
                <a:solidFill>
                  <a:schemeClr val="bg1"/>
                </a:solidFill>
                <a:cs typeface="Times New Roman" pitchFamily="18" charset="0"/>
              </a:rPr>
              <a:t>Горячая линия</a:t>
            </a:r>
          </a:p>
          <a:p>
            <a:pPr marL="388620" marR="160020" indent="0" algn="ctr">
              <a:buNone/>
              <a:tabLst>
                <a:tab pos="3131820" algn="l"/>
              </a:tabLst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+7(909)601-11-68 </a:t>
            </a:r>
          </a:p>
          <a:p>
            <a:pPr marL="388620" marR="160020" indent="0" algn="ctr">
              <a:buNone/>
              <a:tabLst>
                <a:tab pos="3131820" algn="l"/>
              </a:tabLst>
            </a:pPr>
            <a:endParaRPr lang="ru-RU" sz="15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388620" marR="160020" indent="0" algn="ctr">
              <a:buNone/>
              <a:tabLst>
                <a:tab pos="3131820" algn="l"/>
              </a:tabLst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+7(3532) 68-01-18, </a:t>
            </a:r>
          </a:p>
          <a:p>
            <a:pPr marL="388620" marR="160020" indent="0" algn="ctr">
              <a:buNone/>
              <a:tabLst>
                <a:tab pos="3131820" algn="l"/>
              </a:tabLst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388620" marR="160020" indent="0" algn="ctr">
              <a:buNone/>
              <a:tabLst>
                <a:tab pos="3131820" algn="l"/>
              </a:tabLst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/>
                <a:cs typeface="Times New Roman" pitchFamily="18" charset="0"/>
              </a:rPr>
              <a:t>эл.почта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effectLst/>
                <a:cs typeface="Times New Roman" pitchFamily="18" charset="0"/>
              </a:rPr>
              <a:t>ckch56@mail.ru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  <a:p>
            <a:pPr marL="388620" marR="160020" indent="0" algn="ctr">
              <a:buNone/>
              <a:tabLst>
                <a:tab pos="3131820" algn="l"/>
              </a:tabLs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/>
                <a:cs typeface="Times New Roman" pitchFamily="18" charset="0"/>
              </a:rPr>
              <a:t>сайт: </a:t>
            </a:r>
            <a:r>
              <a:rPr lang="en-US" b="1" dirty="0">
                <a:solidFill>
                  <a:srgbClr val="0070C0"/>
                </a:solidFill>
                <a:effectLst/>
                <a:cs typeface="Times New Roman" pitchFamily="18" charset="0"/>
              </a:rPr>
              <a:t>www.agrocomp56.ru 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  <a:p>
            <a:pPr marL="388620" marR="160020" indent="0" algn="ctr">
              <a:buNone/>
              <a:tabLst>
                <a:tab pos="3131820" algn="l"/>
              </a:tabLst>
            </a:pPr>
            <a:endParaRPr lang="ru-RU" sz="1000" b="1" dirty="0">
              <a:solidFill>
                <a:srgbClr val="C00000"/>
              </a:solidFill>
              <a:effectLst/>
              <a:cs typeface="Times New Roman" pitchFamily="18" charset="0"/>
            </a:endParaRPr>
          </a:p>
          <a:p>
            <a:pPr marL="38862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г. Оренбург, ул. Донецкая, 4. </a:t>
            </a:r>
          </a:p>
          <a:p>
            <a:pPr marL="38862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Оренбургский областной фонд поддержки </a:t>
            </a:r>
          </a:p>
          <a:p>
            <a:pPr marL="38862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r>
              <a:rPr lang="ru-RU" sz="1800" b="1" dirty="0">
                <a:solidFill>
                  <a:schemeClr val="bg1"/>
                </a:solidFill>
                <a:cs typeface="Times New Roman" pitchFamily="18" charset="0"/>
              </a:rPr>
              <a:t>малого предпринимательства,</a:t>
            </a:r>
          </a:p>
          <a:p>
            <a:pPr marL="38862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buNone/>
              <a:tabLst>
                <a:tab pos="3131820" algn="l"/>
              </a:tabLst>
            </a:pPr>
            <a:endParaRPr lang="ru-RU" sz="2200" b="1" dirty="0">
              <a:solidFill>
                <a:srgbClr val="C00000"/>
              </a:solidFill>
              <a:ea typeface="Times New Roman"/>
            </a:endParaRPr>
          </a:p>
        </p:txBody>
      </p:sp>
      <p:pic>
        <p:nvPicPr>
          <p:cNvPr id="2052" name="Picture 4" descr="https://img11.postila.ru/data/f3/12/e7/60/f312e7609c2b9f42b80a17fd718050a90c1a56b398cd5254d6fa64ceb47b4c0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144" y="2320924"/>
            <a:ext cx="1500198" cy="688424"/>
          </a:xfrm>
          <a:prstGeom prst="rect">
            <a:avLst/>
          </a:prstGeom>
          <a:noFill/>
        </p:spPr>
      </p:pic>
      <p:pic>
        <p:nvPicPr>
          <p:cNvPr id="2054" name="Picture 6" descr="http://mmcntikdd.nov.muzkult.ru/media/2020/08/10/1256692816/0_928bd_88a03154_o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301" y="3410384"/>
            <a:ext cx="642942" cy="576237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5746236"/>
            <a:ext cx="1080120" cy="851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0"/>
            <a:ext cx="7344816" cy="1130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1988840"/>
            <a:ext cx="2267171" cy="22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404664"/>
            <a:ext cx="4167603" cy="443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5821">
            <a:off x="8514431" y="466568"/>
            <a:ext cx="3125910" cy="4255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232" y="2852936"/>
            <a:ext cx="2874046" cy="3764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7947">
            <a:off x="-16624" y="2242568"/>
            <a:ext cx="2837603" cy="383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91" y="3032412"/>
            <a:ext cx="1976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Работаем с 2019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2002" y="1124744"/>
            <a:ext cx="5184576" cy="38153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cs typeface="Arial" panose="020B0604020202020204" pitchFamily="34" charset="0"/>
              </a:rPr>
              <a:t>Центр компетенций создан на базе «Оренбургский областной фонд поддержки малого предпринимательства» в 2019г. на основании: </a:t>
            </a:r>
          </a:p>
          <a:p>
            <a:pPr>
              <a:spcBef>
                <a:spcPts val="0"/>
              </a:spcBef>
            </a:pPr>
            <a:endParaRPr lang="ru-RU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cs typeface="Arial" panose="020B0604020202020204" pitchFamily="34" charset="0"/>
              </a:rPr>
              <a:t>ПОСТАНОВЛЕНИЯ ПРАВИТЕЛЬСТВА </a:t>
            </a:r>
            <a:r>
              <a:rPr lang="ru-RU" dirty="0">
                <a:cs typeface="Arial" panose="020B0604020202020204" pitchFamily="34" charset="0"/>
              </a:rPr>
              <a:t>ОРЕНБУРГСКОЙ </a:t>
            </a:r>
            <a:r>
              <a:rPr lang="ru-RU" dirty="0" smtClean="0">
                <a:cs typeface="Arial" panose="020B0604020202020204" pitchFamily="34" charset="0"/>
              </a:rPr>
              <a:t>ОБЛАСТИ </a:t>
            </a:r>
          </a:p>
          <a:p>
            <a:pPr>
              <a:spcBef>
                <a:spcPts val="0"/>
              </a:spcBef>
            </a:pPr>
            <a:endParaRPr lang="ru-RU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cs typeface="Arial" panose="020B0604020202020204" pitchFamily="34" charset="0"/>
              </a:rPr>
              <a:t>от 25 декабря 2018 года N 877-п</a:t>
            </a:r>
          </a:p>
          <a:p>
            <a:pPr>
              <a:spcBef>
                <a:spcPts val="0"/>
              </a:spcBef>
            </a:pPr>
            <a:endParaRPr lang="ru-RU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cs typeface="Arial" panose="020B0604020202020204" pitchFamily="34" charset="0"/>
              </a:rPr>
              <a:t>О </a:t>
            </a:r>
            <a:r>
              <a:rPr lang="ru-RU" dirty="0">
                <a:cs typeface="Arial" panose="020B0604020202020204" pitchFamily="34" charset="0"/>
              </a:rPr>
              <a:t>наделении некоммерческой </a:t>
            </a:r>
            <a:r>
              <a:rPr lang="ru-RU" dirty="0" err="1">
                <a:cs typeface="Arial" panose="020B0604020202020204" pitchFamily="34" charset="0"/>
              </a:rPr>
              <a:t>микрокредитной</a:t>
            </a:r>
            <a:r>
              <a:rPr lang="ru-RU" dirty="0">
                <a:cs typeface="Arial" panose="020B0604020202020204" pitchFamily="34" charset="0"/>
              </a:rPr>
              <a:t> компании "Оренбургский областной фонд поддержки малого предпринимательства" полномочиями центра компетенций в сфере сельскохозяйственной кооперации и поддержки фермеров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105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983432" y="1845930"/>
            <a:ext cx="6887389" cy="3312368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2800" b="1" dirty="0">
              <a:solidFill>
                <a:srgbClr val="002060"/>
              </a:solidFill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r>
              <a:rPr lang="ru-RU" sz="2800" b="1" dirty="0">
                <a:solidFill>
                  <a:srgbClr val="002060"/>
                </a:solidFill>
                <a:effectLst/>
              </a:rPr>
              <a:t>организовать консультационную и методическую поддержку малым формам хозяйствования в агропромышленном комплексе (АПК) и сельским предпринимателям.</a:t>
            </a:r>
            <a:endParaRPr lang="ru-RU" sz="40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28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180000" marR="160020" indent="0" algn="ctr">
              <a:spcBef>
                <a:spcPts val="0"/>
              </a:spcBef>
              <a:buNone/>
              <a:tabLst>
                <a:tab pos="3131820" algn="l"/>
              </a:tabLst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55440" y="382805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dirty="0"/>
              <a:t>ЦЕЛЬ СОЗДАНИЯ </a:t>
            </a:r>
          </a:p>
          <a:p>
            <a:pPr algn="ctr" fontAlgn="auto">
              <a:spcAft>
                <a:spcPts val="0"/>
              </a:spcAft>
            </a:pPr>
            <a:r>
              <a:rPr lang="ru-RU" dirty="0"/>
              <a:t>ЦЕНТРА КОМПЕТЕНЦИЙ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9874" y="2942416"/>
            <a:ext cx="298505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39616" y="188640"/>
            <a:ext cx="6896534" cy="876993"/>
          </a:xfrm>
        </p:spPr>
        <p:txBody>
          <a:bodyPr/>
          <a:lstStyle/>
          <a:p>
            <a:r>
              <a:rPr lang="ru-RU" dirty="0" smtClean="0"/>
              <a:t>С КЕМ МЫ РАБОТАЕМ:</a:t>
            </a:r>
            <a:endParaRPr lang="ru-RU" dirty="0"/>
          </a:p>
        </p:txBody>
      </p:sp>
      <p:pic>
        <p:nvPicPr>
          <p:cNvPr id="5" name="Picture 2" descr="https://infoindustria.com.ua/wp-content/uploads/2018/03/untitled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0" y="1082029"/>
            <a:ext cx="12192000" cy="58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6240016" y="2039018"/>
            <a:ext cx="5688632" cy="3889375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marL="542925" indent="-357188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Граждане, ведущие личные подсобные хозяйства.</a:t>
            </a:r>
          </a:p>
          <a:p>
            <a:pPr marL="542925" indent="-357188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Самозанятые</a:t>
            </a:r>
            <a:r>
              <a:rPr lang="ru-RU" sz="18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542925" indent="-357188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Крестьянские (</a:t>
            </a:r>
            <a:r>
              <a:rPr lang="ru-RU" sz="1800" b="1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фермерские) хозяйства.</a:t>
            </a:r>
            <a:endParaRPr lang="ru-RU" sz="1800" b="1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542925" indent="-357188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Индивидуальные предприниматели.</a:t>
            </a:r>
          </a:p>
          <a:p>
            <a:pPr marL="542925" indent="-357188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Сельскохозяйственные потребительские кооперативы.</a:t>
            </a:r>
          </a:p>
          <a:p>
            <a:pPr marL="542925" indent="-357188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Малые сельскохозяйственные организации.</a:t>
            </a:r>
            <a:endParaRPr lang="ru-RU" sz="1800" b="1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effectLst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1800" b="1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69188" y="404664"/>
            <a:ext cx="11593288" cy="57606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effectLst/>
              </a:rPr>
              <a:t>ИНФОРМАЦИОННО-КОНСУЛЬТАЦИОННАЯ И </a:t>
            </a:r>
          </a:p>
          <a:p>
            <a:pPr lvl="0"/>
            <a:r>
              <a:rPr lang="ru-RU" sz="2800" b="1" dirty="0" smtClean="0">
                <a:effectLst/>
              </a:rPr>
              <a:t>МЕТОДИЧЕСКАЯ ПОДДЕРЖКА: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1256" y="1916832"/>
            <a:ext cx="1036915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9215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проведено </a:t>
            </a: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Rockwell (Основной текст)"/>
                <a:ea typeface="Times New Roman" panose="02020603050405020304" pitchFamily="18" charset="0"/>
              </a:rPr>
              <a:t>306 консультаций;</a:t>
            </a:r>
          </a:p>
          <a:p>
            <a:pPr marL="342900" marR="69215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подготовлены и оформлены документы для участия в </a:t>
            </a:r>
            <a:r>
              <a:rPr lang="ru-RU" sz="2400" dirty="0" err="1">
                <a:latin typeface="Rockwell (Основной текст)"/>
                <a:ea typeface="Times New Roman" panose="02020603050405020304" pitchFamily="18" charset="0"/>
              </a:rPr>
              <a:t>грантовых</a:t>
            </a: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 программах </a:t>
            </a: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Rockwell (Основной текст)"/>
                <a:ea typeface="Times New Roman" panose="02020603050405020304" pitchFamily="18" charset="0"/>
              </a:rPr>
              <a:t>сельхозтоваропроизводителей</a:t>
            </a: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-  </a:t>
            </a:r>
            <a:r>
              <a:rPr lang="ru-RU" sz="2400" b="1" u="sng" dirty="0" smtClean="0">
                <a:latin typeface="Rockwell (Основной текст)"/>
                <a:ea typeface="Times New Roman" panose="02020603050405020304" pitchFamily="18" charset="0"/>
              </a:rPr>
              <a:t>103 заявки;</a:t>
            </a:r>
          </a:p>
          <a:p>
            <a:pPr marL="342900" marR="69215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подготовлены </a:t>
            </a: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и оформлены </a:t>
            </a: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документы </a:t>
            </a: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на получение займов для </a:t>
            </a:r>
            <a:r>
              <a:rPr lang="ru-RU" sz="2400" dirty="0" err="1">
                <a:latin typeface="Rockwell (Основной текст)"/>
                <a:ea typeface="Times New Roman" panose="02020603050405020304" pitchFamily="18" charset="0"/>
              </a:rPr>
              <a:t>сельхозтоваропроизводителей</a:t>
            </a: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 -  </a:t>
            </a:r>
            <a:r>
              <a:rPr lang="ru-RU" sz="2400" b="1" u="sng" dirty="0">
                <a:latin typeface="Rockwell (Основной текст)"/>
                <a:ea typeface="Times New Roman" panose="02020603050405020304" pitchFamily="18" charset="0"/>
              </a:rPr>
              <a:t>74 </a:t>
            </a:r>
            <a:r>
              <a:rPr lang="ru-RU" sz="2400" b="1" u="sng" dirty="0" smtClean="0">
                <a:latin typeface="Rockwell (Основной текст)"/>
                <a:ea typeface="Times New Roman" panose="02020603050405020304" pitchFamily="18" charset="0"/>
              </a:rPr>
              <a:t>заявки</a:t>
            </a: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;</a:t>
            </a:r>
          </a:p>
          <a:p>
            <a:pPr marL="342900" marR="69215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подготовлено и проведено </a:t>
            </a:r>
            <a:r>
              <a:rPr lang="ru-RU" sz="2400" b="1" u="sng" dirty="0">
                <a:latin typeface="Rockwell (Основной текст)"/>
                <a:ea typeface="Times New Roman" panose="02020603050405020304" pitchFamily="18" charset="0"/>
              </a:rPr>
              <a:t>5</a:t>
            </a:r>
            <a:r>
              <a:rPr lang="ru-RU" sz="2400" b="1" u="sng" dirty="0" smtClean="0">
                <a:latin typeface="Rockwell (Основной текст)"/>
                <a:ea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latin typeface="Rockwell (Основной текст)"/>
                <a:ea typeface="Times New Roman" panose="02020603050405020304" pitchFamily="18" charset="0"/>
              </a:rPr>
              <a:t>вебинаров</a:t>
            </a:r>
            <a:r>
              <a:rPr lang="ru-RU" sz="2400" dirty="0" smtClean="0">
                <a:latin typeface="Rockwell (Основной текст)"/>
                <a:ea typeface="Times New Roman" panose="02020603050405020304" pitchFamily="18" charset="0"/>
              </a:rPr>
              <a:t>;</a:t>
            </a:r>
          </a:p>
          <a:p>
            <a:pPr marL="342900" marR="69215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2400" dirty="0" smtClean="0">
                <a:latin typeface="Rockwell (Основной текст)"/>
                <a:ea typeface="Univers Condensed"/>
              </a:rPr>
              <a:t>ведется разработка трёх </a:t>
            </a:r>
            <a:r>
              <a:rPr lang="ru-RU" sz="2400" dirty="0">
                <a:latin typeface="Rockwell (Основной текст)"/>
                <a:ea typeface="Univers Condensed"/>
              </a:rPr>
              <a:t>методических </a:t>
            </a:r>
            <a:r>
              <a:rPr lang="ru-RU" sz="2400" dirty="0" smtClean="0">
                <a:latin typeface="Rockwell (Основной текст)"/>
                <a:ea typeface="Univers Condensed"/>
              </a:rPr>
              <a:t>пособий;</a:t>
            </a:r>
          </a:p>
          <a:p>
            <a:pPr marL="342900" marR="69215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2400" dirty="0" smtClean="0">
                <a:latin typeface="Rockwell (Основной текст)"/>
                <a:ea typeface="Univers Condensed"/>
              </a:rPr>
              <a:t>проводится мониторинг </a:t>
            </a:r>
            <a:r>
              <a:rPr lang="ru-RU" sz="2400" dirty="0">
                <a:latin typeface="Rockwell (Основной текст)"/>
                <a:ea typeface="Univers Condensed"/>
              </a:rPr>
              <a:t>деятельности субъектов малых форм хозяйствования на территории Оренбургской </a:t>
            </a:r>
            <a:r>
              <a:rPr lang="ru-RU" sz="2400" dirty="0" smtClean="0">
                <a:latin typeface="Rockwell (Основной текст)"/>
                <a:ea typeface="Univers Condensed"/>
              </a:rPr>
              <a:t>области. </a:t>
            </a:r>
            <a:endParaRPr lang="ru-RU" sz="2400" dirty="0">
              <a:latin typeface="Rockwel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88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9142" y="1279848"/>
            <a:ext cx="567285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215" lvl="0">
              <a:spcBef>
                <a:spcPts val="6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В 2023 г. проведено 5 </a:t>
            </a:r>
            <a:r>
              <a:rPr lang="ru-RU" sz="1600" b="1" cap="all" dirty="0" err="1">
                <a:latin typeface="+mj-lt"/>
                <a:ea typeface="+mj-ea"/>
                <a:cs typeface="+mj-cs"/>
              </a:rPr>
              <a:t>вебинаров</a:t>
            </a:r>
            <a:endParaRPr lang="ru-RU" sz="1600" b="1" cap="all" dirty="0">
              <a:latin typeface="+mj-lt"/>
              <a:ea typeface="+mj-ea"/>
              <a:cs typeface="+mj-cs"/>
            </a:endParaRPr>
          </a:p>
          <a:p>
            <a:pPr marR="69215" lvl="0">
              <a:spcBef>
                <a:spcPts val="6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ТЕМЫ ВЕБИНАРОВ:</a:t>
            </a:r>
          </a:p>
          <a:p>
            <a:pPr marL="342900" marR="69215" lvl="0" indent="-342900" algn="l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«Начни свой бизнес» для победителей конкурса грантов «</a:t>
            </a:r>
            <a:r>
              <a:rPr lang="ru-RU" sz="1600" b="1" cap="all" dirty="0" err="1">
                <a:latin typeface="+mj-lt"/>
                <a:ea typeface="+mj-ea"/>
                <a:cs typeface="+mj-cs"/>
              </a:rPr>
              <a:t>Агростартап</a:t>
            </a:r>
            <a:r>
              <a:rPr lang="ru-RU" sz="1600" b="1" cap="all" dirty="0">
                <a:latin typeface="+mj-lt"/>
                <a:ea typeface="+mj-ea"/>
                <a:cs typeface="+mj-cs"/>
              </a:rPr>
              <a:t> – 2023».</a:t>
            </a:r>
          </a:p>
          <a:p>
            <a:pPr marL="342900" marR="69215" lvl="0" indent="-342900" algn="l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Актуальные вопросы земельного законодательства;</a:t>
            </a:r>
          </a:p>
          <a:p>
            <a:pPr marL="342900" marR="69215" lvl="0" indent="-342900" algn="l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Налогообложение </a:t>
            </a:r>
            <a:r>
              <a:rPr lang="ru-RU" sz="1600" b="1" cap="all" dirty="0" err="1">
                <a:latin typeface="+mj-lt"/>
                <a:ea typeface="+mj-ea"/>
                <a:cs typeface="+mj-cs"/>
              </a:rPr>
              <a:t>сельхозтоваропроизводителей</a:t>
            </a:r>
            <a:r>
              <a:rPr lang="ru-RU" sz="1600" b="1" cap="all" dirty="0">
                <a:latin typeface="+mj-lt"/>
                <a:ea typeface="+mj-ea"/>
                <a:cs typeface="+mj-cs"/>
              </a:rPr>
              <a:t> Оренбургской области</a:t>
            </a:r>
          </a:p>
          <a:p>
            <a:pPr marL="342900" marR="69215" lvl="0" indent="-342900" algn="l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Обучение работе во ФГИС "Зерно". Интеграция с ЕФИС ЗСН для Оренбургской области;</a:t>
            </a:r>
          </a:p>
          <a:p>
            <a:pPr marL="342900" marR="69215" lvl="0" indent="-342900" algn="l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r>
              <a:rPr lang="ru-RU" sz="1600" b="1" cap="all" dirty="0">
                <a:latin typeface="+mj-lt"/>
                <a:ea typeface="+mj-ea"/>
                <a:cs typeface="+mj-cs"/>
              </a:rPr>
              <a:t>"Производство мраморного мяса в условиях малых форм хозяйствования».</a:t>
            </a:r>
          </a:p>
          <a:p>
            <a:pPr marL="342900" marR="69215" lvl="0" indent="-342900" algn="l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540385" algn="l"/>
              </a:tabLst>
            </a:pPr>
            <a:endParaRPr lang="ru-RU" sz="2000" dirty="0">
              <a:latin typeface="Rockwell (Основной текст)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5641" y="404664"/>
            <a:ext cx="6548375" cy="875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ОБУЧАЮЩИЕ СЕМИНАРЫ, ВЕБИНАРЫ и КОНФЕРЕНЦИИ</a:t>
            </a:r>
            <a:endParaRPr lang="ru-RU" dirty="0">
              <a:effectLst/>
            </a:endParaRPr>
          </a:p>
        </p:txBody>
      </p:sp>
      <p:pic>
        <p:nvPicPr>
          <p:cNvPr id="8" name="Picture 2" descr="F:\ЦЕНТР  КОМПЕТЕНЦИИ\ФОТО с форума 26.08.19\ЦК семинар Акбулак\DSCN22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04" y="1732730"/>
            <a:ext cx="3052063" cy="21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ЦЕНТР  КОМПЕТЕНЦИИ\ФОТО с форума 26.08.19\ЦК семинар Первый отдел ОКВ\центр компетенции\DSC_02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04" y="4323722"/>
            <a:ext cx="2952328" cy="19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Public\Pictures\Sample Pictures\изображение_viber_2020-07-03_16-16-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505" y="4276411"/>
            <a:ext cx="2928637" cy="2000045"/>
          </a:xfrm>
          <a:prstGeom prst="rect">
            <a:avLst/>
          </a:prstGeom>
          <a:noFill/>
        </p:spPr>
      </p:pic>
      <p:pic>
        <p:nvPicPr>
          <p:cNvPr id="11" name="Picture 2" descr="C:\Users\Public\Pictures\Sample Pictures\изображение_viber_2020-07-03_16-16-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996" y="1691485"/>
            <a:ext cx="2933146" cy="219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4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9157">
            <a:off x="10111311" y="415122"/>
            <a:ext cx="1401198" cy="1879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3004">
            <a:off x="10061775" y="1876064"/>
            <a:ext cx="1447290" cy="2044454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44429" y="375231"/>
            <a:ext cx="6896534" cy="731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МЕТОДИЧЕСКИХ МАТЕРИАЛОВ В 2023 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0302">
            <a:off x="10117493" y="3642180"/>
            <a:ext cx="1419014" cy="20090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5470" y="1503712"/>
            <a:ext cx="78907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69215" lvl="2" indent="-228600" algn="l">
              <a:spcBef>
                <a:spcPts val="600"/>
              </a:spcBef>
              <a:spcAft>
                <a:spcPts val="1200"/>
              </a:spcAft>
              <a:buSzPts val="1300"/>
              <a:buFont typeface="Wingdings" panose="05000000000000000000" pitchFamily="2" charset="2"/>
              <a:buChar char=""/>
              <a:tabLst>
                <a:tab pos="540385" algn="l"/>
              </a:tabLst>
            </a:pP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Организация производства и заготовки кормов, а также их использования в сельскохозяйственных предприятиях Оренбургской области </a:t>
            </a:r>
          </a:p>
          <a:p>
            <a:pPr marL="360000" marR="69215" lvl="2" indent="-228600" algn="l">
              <a:spcBef>
                <a:spcPts val="600"/>
              </a:spcBef>
              <a:spcAft>
                <a:spcPts val="1200"/>
              </a:spcAft>
              <a:buSzPts val="1300"/>
              <a:buFont typeface="Wingdings" panose="05000000000000000000" pitchFamily="2" charset="2"/>
              <a:buChar char=""/>
              <a:tabLst>
                <a:tab pos="540385" algn="l"/>
              </a:tabLst>
            </a:pP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Организация сельскохозяйственного потребительского кооператива в Оренбургской области;</a:t>
            </a:r>
          </a:p>
          <a:p>
            <a:pPr marL="360000" marR="69215" lvl="2" indent="-228600" algn="l">
              <a:spcBef>
                <a:spcPts val="600"/>
              </a:spcBef>
              <a:spcAft>
                <a:spcPts val="1200"/>
              </a:spcAft>
              <a:buSzPts val="1300"/>
              <a:buFont typeface="Wingdings" panose="05000000000000000000" pitchFamily="2" charset="2"/>
              <a:buChar char=""/>
              <a:tabLst>
                <a:tab pos="540385" algn="l"/>
              </a:tabLst>
            </a:pPr>
            <a:r>
              <a:rPr lang="ru-RU" sz="2400" dirty="0" err="1">
                <a:latin typeface="Rockwell (Основной текст)"/>
                <a:ea typeface="Times New Roman" panose="02020603050405020304" pitchFamily="18" charset="0"/>
              </a:rPr>
              <a:t>Цифровизация</a:t>
            </a:r>
            <a:r>
              <a:rPr lang="ru-RU" sz="2400" dirty="0">
                <a:latin typeface="Rockwell (Основной текст)"/>
                <a:ea typeface="Times New Roman" panose="02020603050405020304" pitchFamily="18" charset="0"/>
              </a:rPr>
              <a:t> сельского хозяйства. Государственные системы контроля: ФГИС «Зерно», ФГИС «Сатурн», ФГИС «Меркурий», ФГИС «Семеноводство».</a:t>
            </a:r>
            <a:endParaRPr lang="ru-RU" sz="2400" dirty="0">
              <a:effectLst/>
              <a:latin typeface="Rockwell (Основной текст)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8824">
            <a:off x="785504" y="1040048"/>
            <a:ext cx="1458638" cy="21096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8087">
            <a:off x="468358" y="2534765"/>
            <a:ext cx="1520147" cy="218521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093">
            <a:off x="659283" y="4345112"/>
            <a:ext cx="1502316" cy="209045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252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80976"/>
              </p:ext>
            </p:extLst>
          </p:nvPr>
        </p:nvGraphicFramePr>
        <p:xfrm>
          <a:off x="2279576" y="2204864"/>
          <a:ext cx="7704856" cy="385562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83192">
                  <a:extLst>
                    <a:ext uri="{9D8B030D-6E8A-4147-A177-3AD203B41FA5}">
                      <a16:colId xmlns="" xmlns:a16="http://schemas.microsoft.com/office/drawing/2014/main" val="3167156255"/>
                    </a:ext>
                  </a:extLst>
                </a:gridCol>
                <a:gridCol w="2537015">
                  <a:extLst>
                    <a:ext uri="{9D8B030D-6E8A-4147-A177-3AD203B41FA5}">
                      <a16:colId xmlns="" xmlns:a16="http://schemas.microsoft.com/office/drawing/2014/main" val="286507378"/>
                    </a:ext>
                  </a:extLst>
                </a:gridCol>
                <a:gridCol w="2537015">
                  <a:extLst>
                    <a:ext uri="{9D8B030D-6E8A-4147-A177-3AD203B41FA5}">
                      <a16:colId xmlns="" xmlns:a16="http://schemas.microsoft.com/office/drawing/2014/main" val="1374469256"/>
                    </a:ext>
                  </a:extLst>
                </a:gridCol>
                <a:gridCol w="2047634">
                  <a:extLst>
                    <a:ext uri="{9D8B030D-6E8A-4147-A177-3AD203B41FA5}">
                      <a16:colId xmlns="" xmlns:a16="http://schemas.microsoft.com/office/drawing/2014/main" val="1640407490"/>
                    </a:ext>
                  </a:extLst>
                </a:gridCol>
              </a:tblGrid>
              <a:tr h="653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Оформлено пакетов документов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получателей поддержки при содействии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ЦК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6071547"/>
                  </a:ext>
                </a:extLst>
              </a:tr>
              <a:tr h="326562">
                <a:tc v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г. (за 8 месяцев)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8260270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Агростартап</a:t>
                      </a:r>
                      <a:endParaRPr lang="ru-RU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24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2213774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Семейная ферма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25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6137451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На развитие МТБ </a:t>
                      </a:r>
                      <a:r>
                        <a:rPr lang="ru-RU" sz="1800" dirty="0" err="1" smtClean="0"/>
                        <a:t>СПоК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07255076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/>
                        <a:t>Агротуризм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11196231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Субсидии для </a:t>
                      </a:r>
                      <a:r>
                        <a:rPr lang="ru-RU" sz="1800" dirty="0" err="1" smtClean="0"/>
                        <a:t>СПоК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/>
                        <a:t>18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11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9587459"/>
                  </a:ext>
                </a:extLst>
              </a:tr>
              <a:tr h="404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Займы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74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68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7048504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7408" y="245184"/>
            <a:ext cx="10369152" cy="140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ЗАЯВОК ПРИ ПОДГОТОВКЕ: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бизнес-планов и технико-экономических обоснований, на получение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грантовой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финансовой государственной 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576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21" y="404664"/>
            <a:ext cx="3932237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 «</a:t>
            </a:r>
            <a:r>
              <a:rPr lang="ru-RU" dirty="0" err="1" smtClean="0"/>
              <a:t>агростартап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="" xmlns:a16="http://schemas.microsoft.com/office/drawing/2014/main" id="{22D824A8-7C8B-4807-AC1C-CC4BC7EB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251209"/>
            <a:ext cx="6922592" cy="6490159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Для начинающих фермеров (незарегистрированных в качестве ИП или КФХ, либо зарегистрированных в год получения гранта)</a:t>
            </a:r>
          </a:p>
          <a:p>
            <a:r>
              <a:rPr lang="ru-RU" b="1" dirty="0" smtClean="0"/>
              <a:t>до 5 </a:t>
            </a:r>
            <a:r>
              <a:rPr lang="ru-RU" b="1" dirty="0"/>
              <a:t>млн рублей – на все виды деятельности</a:t>
            </a:r>
          </a:p>
          <a:p>
            <a:r>
              <a:rPr lang="ru-RU" b="1" dirty="0" smtClean="0"/>
              <a:t>до 7 </a:t>
            </a:r>
            <a:r>
              <a:rPr lang="ru-RU" b="1" dirty="0"/>
              <a:t>млн рублей – на разведение КРС</a:t>
            </a:r>
          </a:p>
          <a:p>
            <a:r>
              <a:rPr lang="ru-RU" b="1" dirty="0"/>
              <a:t>+1 млн рублей – если грантополучатель вносит часть средств гранта в неделимый фонд сельскохозяйственного потребительского </a:t>
            </a:r>
            <a:r>
              <a:rPr lang="ru-RU" b="1" dirty="0" smtClean="0"/>
              <a:t>кооператива</a:t>
            </a:r>
            <a:r>
              <a:rPr lang="ru-RU" b="1" dirty="0"/>
              <a:t>, членом которого он </a:t>
            </a:r>
            <a:r>
              <a:rPr lang="ru-RU" b="1" dirty="0" smtClean="0"/>
              <a:t>является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185A8F6-9D52-4A88-A843-902B44751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79127"/>
              </p:ext>
            </p:extLst>
          </p:nvPr>
        </p:nvGraphicFramePr>
        <p:xfrm>
          <a:off x="5596856" y="4171595"/>
          <a:ext cx="60486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: скругленные углы 26">
            <a:extLst>
              <a:ext uri="{FF2B5EF4-FFF2-40B4-BE49-F238E27FC236}">
                <a16:creationId xmlns="" xmlns:a16="http://schemas.microsoft.com/office/drawing/2014/main" id="{8B03FA91-B6C5-480B-9B25-ECE0754B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28" y="1556792"/>
            <a:ext cx="5081631" cy="5184576"/>
          </a:xfrm>
          <a:prstGeom prst="roundRect">
            <a:avLst>
              <a:gd name="adj" fmla="val 65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Грант предоставляется на следующие цели: </a:t>
            </a:r>
          </a:p>
          <a:p>
            <a:pPr algn="just"/>
            <a:r>
              <a:rPr lang="ru-RU" sz="1600" b="1" dirty="0"/>
              <a:t>а) приобретение земельных участков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</a:rPr>
              <a:t>б) разработку проектной документации и соответственно строительство или реконструкция производственных и складских зданий, помещений, предназначенных для производства, хранения и переработки сельскохозяйственной продукции;</a:t>
            </a:r>
          </a:p>
          <a:p>
            <a:pPr algn="just"/>
            <a:r>
              <a:rPr lang="ru-RU" sz="1600" b="1" dirty="0"/>
              <a:t>д) приобретение сельскохозяйственных животных (кроме свиней), в том числе птицы;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</a:rPr>
              <a:t>е) приобретение рыбопосадочного материала;</a:t>
            </a:r>
          </a:p>
          <a:p>
            <a:pPr algn="just"/>
            <a:r>
              <a:rPr lang="ru-RU" sz="1600" b="1" dirty="0"/>
              <a:t>ж) приобретение сельскохозяйственной техники и оборудования для производства и переработки сельскохозяйственной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499776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7604</TotalTime>
  <Words>1980</Words>
  <Application>Microsoft Office PowerPoint</Application>
  <PresentationFormat>Произвольный</PresentationFormat>
  <Paragraphs>277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Damask</vt:lpstr>
      <vt:lpstr>«Оренбургский областной фонд поддержки малого предпринимательства» </vt:lpstr>
      <vt:lpstr>НАЧАЛО РАБОТЫ</vt:lpstr>
      <vt:lpstr>Презентация PowerPoint</vt:lpstr>
      <vt:lpstr>С КЕМ МЫ РАБОТАЕМ:</vt:lpstr>
      <vt:lpstr>Презентация PowerPoint</vt:lpstr>
      <vt:lpstr>Презентация PowerPoint</vt:lpstr>
      <vt:lpstr>ТЕМЫ МЕТОДИЧЕСКИХ МАТЕРИАЛОВ В 2023 Г.</vt:lpstr>
      <vt:lpstr>Презентация PowerPoint</vt:lpstr>
      <vt:lpstr>Грант «агростартап»</vt:lpstr>
      <vt:lpstr>Грант  «Семейная ферма»</vt:lpstr>
      <vt:lpstr>Субсидии мФХ  «Семейная ферма»  вводится с 2024 года</vt:lpstr>
      <vt:lpstr>Грант  «Агропрогресс»</vt:lpstr>
      <vt:lpstr>Грант  «Агротуризм»</vt:lpstr>
      <vt:lpstr>Грант для СПОК на развитие «МТБ» (материально технической базы)</vt:lpstr>
      <vt:lpstr>субсидии СПОК возмещение части затрат</vt:lpstr>
      <vt:lpstr>Грант  и  субсидии  для  начинающего  СПОК </vt:lpstr>
      <vt:lpstr>     Основные условия для всех претендентов на получение господдержки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</dc:title>
  <dc:creator>Leonid</dc:creator>
  <cp:lastModifiedBy>User</cp:lastModifiedBy>
  <cp:revision>428</cp:revision>
  <cp:lastPrinted>2022-09-14T13:18:28Z</cp:lastPrinted>
  <dcterms:created xsi:type="dcterms:W3CDTF">2009-01-28T19:24:51Z</dcterms:created>
  <dcterms:modified xsi:type="dcterms:W3CDTF">2023-11-15T10:14:16Z</dcterms:modified>
</cp:coreProperties>
</file>