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303" r:id="rId3"/>
    <p:sldId id="308" r:id="rId4"/>
    <p:sldId id="282" r:id="rId5"/>
    <p:sldId id="257" r:id="rId6"/>
    <p:sldId id="283" r:id="rId7"/>
    <p:sldId id="304" r:id="rId8"/>
    <p:sldId id="279" r:id="rId9"/>
    <p:sldId id="288" r:id="rId10"/>
    <p:sldId id="305" r:id="rId11"/>
    <p:sldId id="285" r:id="rId12"/>
    <p:sldId id="306" r:id="rId13"/>
    <p:sldId id="269" r:id="rId14"/>
    <p:sldId id="309" r:id="rId15"/>
    <p:sldId id="259" r:id="rId16"/>
    <p:sldId id="287" r:id="rId17"/>
    <p:sldId id="307" r:id="rId18"/>
    <p:sldId id="310" r:id="rId19"/>
    <p:sldId id="311" r:id="rId20"/>
    <p:sldId id="312" r:id="rId21"/>
    <p:sldId id="313" r:id="rId22"/>
    <p:sldId id="314" r:id="rId23"/>
  </p:sldIdLst>
  <p:sldSz cx="14401800" cy="9001125"/>
  <p:notesSz cx="9947275" cy="6858000"/>
  <p:defaultTextStyle>
    <a:defPPr>
      <a:defRPr lang="ru-RU"/>
    </a:defPPr>
    <a:lvl1pPr marL="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722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444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166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6888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8610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0332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2054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3776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35">
          <p15:clr>
            <a:srgbClr val="A4A3A4"/>
          </p15:clr>
        </p15:guide>
        <p15:guide id="2" pos="4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7029" autoAdjust="0"/>
  </p:normalViewPr>
  <p:slideViewPr>
    <p:cSldViewPr>
      <p:cViewPr>
        <p:scale>
          <a:sx n="88" d="100"/>
          <a:sy n="88" d="100"/>
        </p:scale>
        <p:origin x="-1482" y="264"/>
      </p:cViewPr>
      <p:guideLst>
        <p:guide orient="horz" pos="2835"/>
        <p:guide pos="4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5063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1C1E8-EF67-40D1-A568-8CCB07B0EF5A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514350"/>
            <a:ext cx="41148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5063" y="6513513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4DA06-C7B7-4697-B39A-4A313ADDF1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392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4DA06-C7B7-4697-B39A-4A313ADDF1A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840105" y="1800225"/>
            <a:ext cx="12366346" cy="2400300"/>
          </a:xfrm>
          <a:ln>
            <a:noFill/>
          </a:ln>
        </p:spPr>
        <p:txBody>
          <a:bodyPr vert="horz" tIns="0" rIns="2674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8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840105" y="4237453"/>
            <a:ext cx="12371146" cy="2300288"/>
          </a:xfrm>
        </p:spPr>
        <p:txBody>
          <a:bodyPr lIns="0" rIns="26746"/>
          <a:lstStyle>
            <a:lvl1pPr marL="0" marR="66866" indent="0" algn="r">
              <a:buNone/>
              <a:defRPr>
                <a:solidFill>
                  <a:schemeClr val="tx1"/>
                </a:solidFill>
              </a:defRPr>
            </a:lvl1pPr>
            <a:lvl2pPr marL="668655" indent="0" algn="ctr">
              <a:buNone/>
            </a:lvl2pPr>
            <a:lvl3pPr marL="1337310" indent="0" algn="ctr">
              <a:buNone/>
            </a:lvl3pPr>
            <a:lvl4pPr marL="2005965" indent="0" algn="ctr">
              <a:buNone/>
            </a:lvl4pPr>
            <a:lvl5pPr marL="2674620" indent="0" algn="ctr">
              <a:buNone/>
            </a:lvl5pPr>
            <a:lvl6pPr marL="3343275" indent="0" algn="ctr">
              <a:buNone/>
            </a:lvl6pPr>
            <a:lvl7pPr marL="4011930" indent="0" algn="ctr">
              <a:buNone/>
            </a:lvl7pPr>
            <a:lvl8pPr marL="4680585" indent="0" algn="ctr">
              <a:buNone/>
            </a:lvl8pPr>
            <a:lvl9pPr marL="534924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441305" y="1200152"/>
            <a:ext cx="3240405" cy="684043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20090" y="1200152"/>
            <a:ext cx="9481185" cy="6840439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304" y="1728216"/>
            <a:ext cx="12241530" cy="1788224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8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5304" y="3549872"/>
            <a:ext cx="12241530" cy="1981497"/>
          </a:xfrm>
        </p:spPr>
        <p:txBody>
          <a:bodyPr lIns="66866" rIns="66866"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924115"/>
            <a:ext cx="12961620" cy="150018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20090" y="2520111"/>
            <a:ext cx="6360795" cy="5820728"/>
          </a:xfrm>
        </p:spPr>
        <p:txBody>
          <a:bodyPr/>
          <a:lstStyle>
            <a:lvl1pPr>
              <a:defRPr sz="38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320915" y="2520111"/>
            <a:ext cx="6360795" cy="5820728"/>
          </a:xfrm>
        </p:spPr>
        <p:txBody>
          <a:bodyPr/>
          <a:lstStyle>
            <a:lvl1pPr>
              <a:defRPr sz="38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924115"/>
            <a:ext cx="12961620" cy="1500188"/>
          </a:xfrm>
        </p:spPr>
        <p:txBody>
          <a:bodyPr tIns="66866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0090" y="2435013"/>
            <a:ext cx="6363296" cy="865400"/>
          </a:xfrm>
        </p:spPr>
        <p:txBody>
          <a:bodyPr lIns="66866" tIns="0" rIns="66866" bIns="0" anchor="ctr">
            <a:noAutofit/>
          </a:bodyPr>
          <a:lstStyle>
            <a:lvl1pPr marL="0" indent="0">
              <a:buNone/>
              <a:defRPr sz="35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315915" y="2440932"/>
            <a:ext cx="6365796" cy="859481"/>
          </a:xfrm>
        </p:spPr>
        <p:txBody>
          <a:bodyPr lIns="66866" tIns="0" rIns="66866" bIns="0" anchor="ctr"/>
          <a:lstStyle>
            <a:lvl1pPr marL="0" indent="0">
              <a:buNone/>
              <a:defRPr sz="35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720090" y="3300412"/>
            <a:ext cx="6363296" cy="5047508"/>
          </a:xfrm>
        </p:spPr>
        <p:txBody>
          <a:bodyPr tIns="0"/>
          <a:lstStyle>
            <a:lvl1pPr>
              <a:defRPr sz="32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315915" y="3300412"/>
            <a:ext cx="6365796" cy="5047508"/>
          </a:xfrm>
        </p:spPr>
        <p:txBody>
          <a:bodyPr tIns="0"/>
          <a:lstStyle>
            <a:lvl1pPr>
              <a:defRPr sz="32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924115"/>
            <a:ext cx="13081635" cy="1500188"/>
          </a:xfrm>
        </p:spPr>
        <p:txBody>
          <a:bodyPr vert="horz" tIns="6686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73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135" y="675087"/>
            <a:ext cx="4320540" cy="152519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80135" y="2200275"/>
            <a:ext cx="4320540" cy="6000750"/>
          </a:xfrm>
        </p:spPr>
        <p:txBody>
          <a:bodyPr lIns="26746" rIns="26746"/>
          <a:lstStyle>
            <a:lvl1pPr marL="0" indent="0" algn="l">
              <a:buNone/>
              <a:defRPr sz="2000"/>
            </a:lvl1pPr>
            <a:lvl2pPr indent="0" algn="l">
              <a:buNone/>
              <a:defRPr sz="1800"/>
            </a:lvl2pPr>
            <a:lvl3pPr indent="0" algn="l">
              <a:buNone/>
              <a:defRPr sz="1500"/>
            </a:lvl3pPr>
            <a:lvl4pPr indent="0" algn="l">
              <a:buNone/>
              <a:defRPr sz="1300"/>
            </a:lvl4pPr>
            <a:lvl5pPr indent="0" algn="l">
              <a:buNone/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630704" y="2200275"/>
            <a:ext cx="8051006" cy="6000750"/>
          </a:xfrm>
        </p:spPr>
        <p:txBody>
          <a:bodyPr tIns="0"/>
          <a:lstStyle>
            <a:lvl1pPr>
              <a:defRPr sz="4100"/>
            </a:lvl1pPr>
            <a:lvl2pPr>
              <a:defRPr sz="3800"/>
            </a:lvl2pPr>
            <a:lvl3pPr>
              <a:defRPr sz="3500"/>
            </a:lvl3pPr>
            <a:lvl4pPr>
              <a:defRPr sz="2900"/>
            </a:lvl4pPr>
            <a:lvl5pPr>
              <a:defRPr sz="2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986061" y="1454351"/>
            <a:ext cx="8281035" cy="540067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731" tIns="66866" rIns="133731" bIns="6686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2606511" y="7034697"/>
            <a:ext cx="244831" cy="20402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731" tIns="66866" rIns="133731" bIns="6686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1544808"/>
            <a:ext cx="3485236" cy="2077190"/>
          </a:xfrm>
        </p:spPr>
        <p:txBody>
          <a:bodyPr vert="horz" lIns="66866" tIns="66866" rIns="66866" bIns="66866" anchor="b"/>
          <a:lstStyle>
            <a:lvl1pPr algn="l">
              <a:buNone/>
              <a:defRPr sz="29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60120" y="3712780"/>
            <a:ext cx="3480435" cy="2860358"/>
          </a:xfrm>
        </p:spPr>
        <p:txBody>
          <a:bodyPr lIns="93612" rIns="66866" bIns="66866" anchor="t"/>
          <a:lstStyle>
            <a:lvl1pPr marL="0" indent="0" algn="l">
              <a:spcBef>
                <a:spcPts val="366"/>
              </a:spcBef>
              <a:buFontTx/>
              <a:buNone/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2721590" y="8342710"/>
            <a:ext cx="960120" cy="479227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5490124" y="1574366"/>
            <a:ext cx="7272909" cy="5160645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47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5002" y="7634287"/>
            <a:ext cx="14431804" cy="13668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3731" tIns="66866" rIns="133731" bIns="6686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6900862" y="8163521"/>
            <a:ext cx="7500938" cy="83760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3731" tIns="66866" rIns="133731" bIns="6686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5002" y="-9377"/>
            <a:ext cx="14431804" cy="13668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3731" tIns="66866" rIns="133731" bIns="6686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900862" y="-9376"/>
            <a:ext cx="7500938" cy="83760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3731" tIns="66866" rIns="133731" bIns="6686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20090" y="924115"/>
            <a:ext cx="12961620" cy="1500188"/>
          </a:xfrm>
          <a:prstGeom prst="rect">
            <a:avLst/>
          </a:prstGeom>
        </p:spPr>
        <p:txBody>
          <a:bodyPr vert="horz" lIns="0" tIns="66866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720090" y="2540318"/>
            <a:ext cx="12961620" cy="5760720"/>
          </a:xfrm>
          <a:prstGeom prst="rect">
            <a:avLst/>
          </a:prstGeom>
        </p:spPr>
        <p:txBody>
          <a:bodyPr vert="horz" lIns="133731" tIns="66866" rIns="133731" bIns="66866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720090" y="8342710"/>
            <a:ext cx="3360420" cy="47922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8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200525" y="8342710"/>
            <a:ext cx="5280660" cy="47922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8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2481560" y="8342710"/>
            <a:ext cx="1200150" cy="47922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8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9952" y="265660"/>
            <a:ext cx="14459363" cy="852107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73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01193" indent="-40119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36117" indent="-361074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337310" indent="-361074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1738503" indent="-307581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139696" indent="-307581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889" indent="-307581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351" indent="-26746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9544" indent="-267462" algn="l" rtl="0" eaLnBrk="1" latinLnBrk="0" hangingPunct="1">
        <a:spcBef>
          <a:spcPct val="20000"/>
        </a:spcBef>
        <a:buClr>
          <a:schemeClr val="tx2"/>
        </a:buClr>
        <a:buChar char="•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610737" indent="-26746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373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0059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746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3432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0119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680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349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hutterstock_2359039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"/>
            <a:ext cx="14401800" cy="90011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098325"/>
            <a:ext cx="1440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 уверенностью в будущем!»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2910" y="812045"/>
            <a:ext cx="7802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ГБУЗ «</a:t>
            </a:r>
            <a:r>
              <a:rPr lang="ru-RU" sz="4800" b="1" dirty="0" err="1" smtClean="0">
                <a:solidFill>
                  <a:schemeClr val="accent1">
                    <a:lumMod val="50000"/>
                  </a:schemeClr>
                </a:solidFill>
              </a:rPr>
              <a:t>Сорочинская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МБ»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7958" y="8231684"/>
            <a:ext cx="17881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 г.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&amp;quot;Kovidnye&amp;quot; of payments: some medical students will earn monetar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15388" y="785755"/>
            <a:ext cx="5286412" cy="82153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924115"/>
            <a:ext cx="12961620" cy="93324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Будущие коллеги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0090" y="2540318"/>
            <a:ext cx="8052446" cy="57607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2021 году  на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специалитет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рамках квоты целевого приема на 1 курс зачислены  по специальности «Лечебное дело» 5 чел.(из 10 чел.) по специальности «Педиатрия»- 1. чел.(из 2 чел.)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2022 году 7 студентов планируют заключить целевые договора на ординатуру.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Укомплектованность врачами составляет 90 %, средним медицинским персоналом  97%.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166" y="285720"/>
            <a:ext cx="12961620" cy="5429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2020-21 годы </a:t>
            </a:r>
            <a:b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приобретено и получено</a:t>
            </a:r>
            <a:b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медицинского</a:t>
            </a:r>
            <a:b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оборудования и транспорта </a:t>
            </a:r>
            <a:b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сумму более 128 млн. руб.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Фото\IMG-20210302-WA00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1230" y="6643702"/>
            <a:ext cx="2214578" cy="2285985"/>
          </a:xfrm>
          <a:prstGeom prst="rect">
            <a:avLst/>
          </a:prstGeom>
          <a:noFill/>
        </p:spPr>
      </p:pic>
      <p:pic>
        <p:nvPicPr>
          <p:cNvPr id="7" name="Picture 3" descr="D:\Фото\IMG_20210309_1449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1678" y="6643702"/>
            <a:ext cx="2057650" cy="2285985"/>
          </a:xfrm>
          <a:prstGeom prst="rect">
            <a:avLst/>
          </a:prstGeom>
          <a:noFill/>
        </p:spPr>
      </p:pic>
      <p:pic>
        <p:nvPicPr>
          <p:cNvPr id="8" name="Picture 5" descr="D:\Фото\IMG-20210302-WA00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884" y="6643734"/>
            <a:ext cx="1857388" cy="2357392"/>
          </a:xfrm>
          <a:prstGeom prst="rect">
            <a:avLst/>
          </a:prstGeom>
          <a:noFill/>
        </p:spPr>
      </p:pic>
      <p:pic>
        <p:nvPicPr>
          <p:cNvPr id="9" name="Picture 2" descr="D:\Фото\IMG-20210302-WA002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201560" y="6643671"/>
            <a:ext cx="1847421" cy="2357454"/>
          </a:xfrm>
          <a:prstGeom prst="rect">
            <a:avLst/>
          </a:prstGeom>
          <a:noFill/>
        </p:spPr>
      </p:pic>
      <p:pic>
        <p:nvPicPr>
          <p:cNvPr id="10" name="Picture 3" descr="D:\Фото\IMG-20210302-WA003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9976" y="6572264"/>
            <a:ext cx="1680418" cy="2357423"/>
          </a:xfrm>
          <a:prstGeom prst="rect">
            <a:avLst/>
          </a:prstGeom>
          <a:noFill/>
        </p:spPr>
      </p:pic>
      <p:pic>
        <p:nvPicPr>
          <p:cNvPr id="11" name="Picture 3" descr="D:\Новая папка (2)\Фото\novyi-reanimobil-pojavitsja-v-mozhge-photo-big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9462" y="6715140"/>
            <a:ext cx="2257889" cy="2285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794" y="571472"/>
            <a:ext cx="12695916" cy="18528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Темпы, которыми </a:t>
            </a:r>
            <a:r>
              <a:rPr lang="ru-RU" sz="4000" dirty="0" err="1" smtClean="0">
                <a:solidFill>
                  <a:srgbClr val="FF0000"/>
                </a:solidFill>
              </a:rPr>
              <a:t>Сорочинская</a:t>
            </a:r>
            <a:r>
              <a:rPr lang="ru-RU" sz="4000" dirty="0" smtClean="0">
                <a:solidFill>
                  <a:srgbClr val="FF0000"/>
                </a:solidFill>
              </a:rPr>
              <a:t> МБ оснащалась в 2020-21 годах новой медицинской техникой, не имеют аналогов в прошлом.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Приобретено в 2020г.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Транспорт:  2 Автомобиля  СМП,» КАМАЗ – </a:t>
            </a:r>
            <a:r>
              <a:rPr lang="ru-RU" dirty="0" err="1" smtClean="0">
                <a:solidFill>
                  <a:srgbClr val="002060"/>
                </a:solidFill>
              </a:rPr>
              <a:t>Флюорограф</a:t>
            </a:r>
            <a:r>
              <a:rPr lang="ru-RU" dirty="0" smtClean="0">
                <a:solidFill>
                  <a:srgbClr val="002060"/>
                </a:solidFill>
              </a:rPr>
              <a:t>» - 19178291,00 руб.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Закуплено </a:t>
            </a:r>
            <a:r>
              <a:rPr lang="ru-RU" dirty="0" err="1" smtClean="0">
                <a:solidFill>
                  <a:srgbClr val="002060"/>
                </a:solidFill>
              </a:rPr>
              <a:t>медборудования</a:t>
            </a:r>
            <a:r>
              <a:rPr lang="ru-RU" dirty="0" smtClean="0">
                <a:solidFill>
                  <a:srgbClr val="002060"/>
                </a:solidFill>
              </a:rPr>
              <a:t> (датчик </a:t>
            </a:r>
            <a:r>
              <a:rPr lang="ru-RU" dirty="0" err="1" smtClean="0">
                <a:solidFill>
                  <a:srgbClr val="002060"/>
                </a:solidFill>
              </a:rPr>
              <a:t>микроконвексный</a:t>
            </a:r>
            <a:r>
              <a:rPr lang="ru-RU" dirty="0" smtClean="0">
                <a:solidFill>
                  <a:srgbClr val="002060"/>
                </a:solidFill>
              </a:rPr>
              <a:t>, установка литейная стоматологическая, анализаторы, КТ, система эндоскопии  и </a:t>
            </a:r>
            <a:r>
              <a:rPr lang="ru-RU" dirty="0" err="1" smtClean="0">
                <a:solidFill>
                  <a:srgbClr val="002060"/>
                </a:solidFill>
              </a:rPr>
              <a:t>т.д</a:t>
            </a:r>
            <a:r>
              <a:rPr lang="ru-RU" dirty="0" smtClean="0">
                <a:solidFill>
                  <a:srgbClr val="002060"/>
                </a:solidFill>
              </a:rPr>
              <a:t> –46630368,28 руб.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Получено  оборудование на безвозмездной основе : Аппараты ИВЛ, концентраторы кислорода, рентген аппарат…) – 35850369,74 руб.</a:t>
            </a:r>
          </a:p>
          <a:p>
            <a:r>
              <a:rPr lang="ru-RU" b="1" u="sng" dirty="0" smtClean="0">
                <a:solidFill>
                  <a:srgbClr val="002060"/>
                </a:solidFill>
              </a:rPr>
              <a:t>Приобретено в 2021г.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Транспорт: Автомобили  СМП, Нива, Гранта - 4569400,00 руб.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Закуплено оборудование:  анализаторы, рефрактометр, приставка наркозная, рабочее место офтальмолога…) – 2798320,00 руб.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Получено  оборудование на безвозмездной основе: аппараты ИВЛ, концентраторы кислорода,  </a:t>
            </a:r>
            <a:r>
              <a:rPr lang="ru-RU" dirty="0" err="1" smtClean="0">
                <a:solidFill>
                  <a:srgbClr val="002060"/>
                </a:solidFill>
              </a:rPr>
              <a:t>маммограф</a:t>
            </a:r>
            <a:r>
              <a:rPr lang="ru-RU" dirty="0" smtClean="0">
                <a:solidFill>
                  <a:srgbClr val="002060"/>
                </a:solidFill>
              </a:rPr>
              <a:t> и другое на  сумму 39439980,00 руб.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Фото\IMG-20210302-WA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52" y="1466122"/>
            <a:ext cx="13858972" cy="72869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1311" y="785786"/>
            <a:ext cx="10504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Компьютерный томограф на 32 среза фирмы 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Siemens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Рентгенаппарат</a:t>
            </a:r>
            <a:r>
              <a:rPr lang="ru-RU" dirty="0" smtClean="0"/>
              <a:t> на 3 рабочих места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444" y="2772369"/>
            <a:ext cx="7776864" cy="6228755"/>
          </a:xfrm>
        </p:spPr>
      </p:pic>
    </p:spTree>
    <p:extLst>
      <p:ext uri="{BB962C8B-B14F-4D97-AF65-F5344CB8AC3E}">
        <p14:creationId xmlns:p14="http://schemas.microsoft.com/office/powerpoint/2010/main" val="4151851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Фото\IMG-20210302-WA00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0966" y="1928794"/>
            <a:ext cx="6643734" cy="70009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129594" y="714348"/>
            <a:ext cx="64082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эндоскопической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визуализации (Видеоколоноскоп)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Новая папка (2)\Фото2\IMG-20210309-WA00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338" y="571472"/>
            <a:ext cx="7715304" cy="4786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1726" y="5637922"/>
            <a:ext cx="58047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32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Передвижной цифровой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флюорографический  кабинет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Новая папка (2)\Фото2\IMG-20210309-WA0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8222" y="642910"/>
            <a:ext cx="5715040" cy="8215370"/>
          </a:xfrm>
          <a:prstGeom prst="rect">
            <a:avLst/>
          </a:prstGeom>
          <a:noFill/>
        </p:spPr>
      </p:pic>
      <p:pic>
        <p:nvPicPr>
          <p:cNvPr id="5122" name="Picture 2" descr="D:\gazifikator_ghk_0516_H00038949_3948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" y="2786050"/>
            <a:ext cx="8417543" cy="60722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2689" y="1351642"/>
            <a:ext cx="74911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Централизованная система снабжения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медицинскими газами (кислородом)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c.wallhere.com/photos/f5/0a/money_rubles-12039.jpg!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8156" y="5381622"/>
            <a:ext cx="5561665" cy="28337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Достойная оплата труда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состоянию на 01.05.2021 г., после  проведения реорганизации, путем соединения ГБУЗ «ГБ» г. Сорочинска и ГБУЗ «Красногвардейская РБ» финансирование было доведено в объеме 721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145 млн, в том числе фонд оплаты труда 498,412 млн, что позволяет уверено выполнять требования «дорожной карты»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Размер средней заработной платы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2021 год  (после объединения):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Врачи  -67 287,9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Средний МП -33 638,3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Младший МП -33 623,7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«</a:t>
            </a:r>
            <a:r>
              <a:rPr lang="ru-RU" sz="4400" dirty="0" smtClean="0">
                <a:solidFill>
                  <a:srgbClr val="C00000"/>
                </a:solidFill>
              </a:rPr>
              <a:t>Капитальные ремонты структурных подразделений МБ в 2021 г»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424303"/>
            <a:ext cx="12961620" cy="610870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6500" dirty="0" smtClean="0">
                <a:solidFill>
                  <a:schemeClr val="accent2">
                    <a:lumMod val="75000"/>
                  </a:schemeClr>
                </a:solidFill>
              </a:rPr>
              <a:t>Во исполнение программы « Модернизации первичного звена здравоохранения» освоено   24,2 млн руб.</a:t>
            </a:r>
          </a:p>
          <a:p>
            <a:r>
              <a:rPr lang="ru-RU" sz="6500" dirty="0" smtClean="0">
                <a:solidFill>
                  <a:schemeClr val="accent2">
                    <a:lumMod val="75000"/>
                  </a:schemeClr>
                </a:solidFill>
              </a:rPr>
              <a:t>Капитально отремонтированы:</a:t>
            </a:r>
          </a:p>
          <a:p>
            <a:pPr marL="0" indent="0">
              <a:buNone/>
            </a:pPr>
            <a:r>
              <a:rPr lang="ru-RU" sz="6500" dirty="0" smtClean="0">
                <a:solidFill>
                  <a:schemeClr val="accent2">
                    <a:lumMod val="75000"/>
                  </a:schemeClr>
                </a:solidFill>
              </a:rPr>
              <a:t>- 2 врачебные амбулатории (</a:t>
            </a:r>
            <a:r>
              <a:rPr lang="ru-RU" sz="6500" dirty="0" err="1" smtClean="0">
                <a:solidFill>
                  <a:schemeClr val="accent2">
                    <a:lumMod val="75000"/>
                  </a:schemeClr>
                </a:solidFill>
              </a:rPr>
              <a:t>Бурдыгинская</a:t>
            </a:r>
            <a:r>
              <a:rPr lang="ru-RU" sz="6500" dirty="0" smtClean="0">
                <a:solidFill>
                  <a:schemeClr val="accent2">
                    <a:lumMod val="75000"/>
                  </a:schemeClr>
                </a:solidFill>
              </a:rPr>
              <a:t> ВА и </a:t>
            </a:r>
            <a:r>
              <a:rPr lang="ru-RU" sz="6500" dirty="0" err="1" smtClean="0">
                <a:solidFill>
                  <a:schemeClr val="accent2">
                    <a:lumMod val="75000"/>
                  </a:schemeClr>
                </a:solidFill>
              </a:rPr>
              <a:t>Войковская</a:t>
            </a:r>
            <a:r>
              <a:rPr lang="ru-RU" sz="6500" dirty="0" smtClean="0">
                <a:solidFill>
                  <a:schemeClr val="accent2">
                    <a:lumMod val="75000"/>
                  </a:schemeClr>
                </a:solidFill>
              </a:rPr>
              <a:t> ВА </a:t>
            </a:r>
            <a:r>
              <a:rPr lang="ru-RU" sz="6500" dirty="0" err="1" smtClean="0">
                <a:solidFill>
                  <a:schemeClr val="accent2">
                    <a:lumMod val="75000"/>
                  </a:schemeClr>
                </a:solidFill>
              </a:rPr>
              <a:t>Сорочинского</a:t>
            </a:r>
            <a:r>
              <a:rPr lang="ru-RU" sz="6500" dirty="0" smtClean="0">
                <a:solidFill>
                  <a:schemeClr val="accent2">
                    <a:lumMod val="75000"/>
                  </a:schemeClr>
                </a:solidFill>
              </a:rPr>
              <a:t> ГО)</a:t>
            </a:r>
          </a:p>
          <a:p>
            <a:pPr marL="0" indent="0">
              <a:buNone/>
            </a:pPr>
            <a:r>
              <a:rPr lang="ru-RU" sz="65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6500" dirty="0" err="1" smtClean="0">
                <a:solidFill>
                  <a:schemeClr val="accent2">
                    <a:lumMod val="75000"/>
                  </a:schemeClr>
                </a:solidFill>
              </a:rPr>
              <a:t>ФАПы</a:t>
            </a:r>
            <a:r>
              <a:rPr lang="ru-RU" sz="6500" dirty="0" smtClean="0">
                <a:solidFill>
                  <a:schemeClr val="accent2">
                    <a:lumMod val="75000"/>
                  </a:schemeClr>
                </a:solidFill>
              </a:rPr>
              <a:t> Красногвардейского района: </a:t>
            </a:r>
            <a:r>
              <a:rPr lang="ru-RU" sz="6500" dirty="0" err="1" smtClean="0">
                <a:solidFill>
                  <a:schemeClr val="accent2">
                    <a:lumMod val="75000"/>
                  </a:schemeClr>
                </a:solidFill>
              </a:rPr>
              <a:t>Токский</a:t>
            </a:r>
            <a:r>
              <a:rPr lang="ru-RU" sz="65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6500" dirty="0" err="1" smtClean="0">
                <a:solidFill>
                  <a:schemeClr val="accent2">
                    <a:lumMod val="75000"/>
                  </a:schemeClr>
                </a:solidFill>
              </a:rPr>
              <a:t>Новоюласка</a:t>
            </a:r>
            <a:r>
              <a:rPr lang="ru-RU" sz="65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6500" dirty="0" err="1" smtClean="0">
                <a:solidFill>
                  <a:schemeClr val="accent2">
                    <a:lumMod val="75000"/>
                  </a:schemeClr>
                </a:solidFill>
              </a:rPr>
              <a:t>Нижнеильясово</a:t>
            </a:r>
            <a:r>
              <a:rPr lang="ru-RU" sz="65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6500" dirty="0" err="1" smtClean="0">
                <a:solidFill>
                  <a:schemeClr val="accent2">
                    <a:lumMod val="75000"/>
                  </a:schemeClr>
                </a:solidFill>
              </a:rPr>
              <a:t>Юговка</a:t>
            </a:r>
            <a:r>
              <a:rPr lang="ru-RU" sz="65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ru-RU" sz="6500" dirty="0" smtClean="0">
                <a:solidFill>
                  <a:schemeClr val="accent2">
                    <a:lumMod val="75000"/>
                  </a:schemeClr>
                </a:solidFill>
              </a:rPr>
              <a:t>Поликлиника Красногвардейской УБ</a:t>
            </a:r>
          </a:p>
          <a:p>
            <a:pPr>
              <a:buFontTx/>
              <a:buChar char="-"/>
            </a:pPr>
            <a:r>
              <a:rPr lang="ru-RU" sz="6500" dirty="0" smtClean="0">
                <a:solidFill>
                  <a:schemeClr val="accent2">
                    <a:lumMod val="75000"/>
                  </a:schemeClr>
                </a:solidFill>
              </a:rPr>
              <a:t>Палата неотложных родов Красногвардейской УБ</a:t>
            </a:r>
          </a:p>
          <a:p>
            <a:pPr>
              <a:buFontTx/>
              <a:buChar char="-"/>
            </a:pPr>
            <a:r>
              <a:rPr lang="ru-RU" sz="6500" dirty="0" smtClean="0">
                <a:solidFill>
                  <a:schemeClr val="accent2">
                    <a:lumMod val="75000"/>
                  </a:schemeClr>
                </a:solidFill>
              </a:rPr>
              <a:t>Рентген кабинет </a:t>
            </a:r>
            <a:r>
              <a:rPr lang="ru-RU" sz="6500" dirty="0" err="1" smtClean="0">
                <a:solidFill>
                  <a:schemeClr val="accent2">
                    <a:lumMod val="75000"/>
                  </a:schemeClr>
                </a:solidFill>
              </a:rPr>
              <a:t>Сорочинская</a:t>
            </a:r>
            <a:r>
              <a:rPr lang="ru-RU" sz="6500" dirty="0" smtClean="0">
                <a:solidFill>
                  <a:schemeClr val="accent2">
                    <a:lumMod val="75000"/>
                  </a:schemeClr>
                </a:solidFill>
              </a:rPr>
              <a:t> МБ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5755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828155"/>
            <a:ext cx="12961620" cy="1596148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Войковская</a:t>
            </a:r>
            <a:r>
              <a:rPr lang="ru-RU" dirty="0" smtClean="0">
                <a:solidFill>
                  <a:srgbClr val="FF0000"/>
                </a:solidFill>
              </a:rPr>
              <a:t> 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916" y="2556345"/>
            <a:ext cx="6229295" cy="64447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26" y="2556346"/>
            <a:ext cx="6591549" cy="644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7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Рождение нового ЛПУ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0090" y="2540318"/>
            <a:ext cx="8909702" cy="57607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 1 мая 2021 года распоряжением МЗ ОО ГБУЗ «ГБ» г.Сорочинска  и ГБУЗ «Красногвардейская районная больница» были объединены в единое «Государственное бюджетное учреждение здравоохранения «</a:t>
            </a:r>
            <a:r>
              <a:rPr lang="ru-RU" dirty="0" err="1" smtClean="0">
                <a:solidFill>
                  <a:srgbClr val="FF0000"/>
                </a:solidFill>
              </a:rPr>
              <a:t>Сорочинская</a:t>
            </a:r>
            <a:r>
              <a:rPr lang="ru-RU" dirty="0" smtClean="0">
                <a:solidFill>
                  <a:srgbClr val="FF0000"/>
                </a:solidFill>
              </a:rPr>
              <a:t> межрайонная больница» с целью улучшения качества и доступности медицинской помощи населению обоих административных территорий. </a:t>
            </a:r>
          </a:p>
          <a:p>
            <a:endParaRPr lang="ru-RU" dirty="0"/>
          </a:p>
        </p:txBody>
      </p:sp>
      <p:pic>
        <p:nvPicPr>
          <p:cNvPr id="1026" name="Picture 2" descr="http://sorcrb.ru/jpg/lysak6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8420" y="2285984"/>
            <a:ext cx="3914752" cy="5620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924115"/>
            <a:ext cx="13105546" cy="1500188"/>
          </a:xfrm>
        </p:spPr>
        <p:txBody>
          <a:bodyPr>
            <a:noAutofit/>
          </a:bodyPr>
          <a:lstStyle/>
          <a:p>
            <a:r>
              <a:rPr lang="ru-RU" sz="5400" dirty="0" smtClean="0"/>
              <a:t>Поликлиника и </a:t>
            </a:r>
            <a:r>
              <a:rPr lang="ru-RU" sz="5400" dirty="0" err="1" smtClean="0"/>
              <a:t>ФАПы</a:t>
            </a:r>
            <a:r>
              <a:rPr lang="ru-RU" sz="5400" dirty="0" smtClean="0"/>
              <a:t> Красногвардейской УБ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165" y="2424303"/>
            <a:ext cx="6480720" cy="59650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863" y="2424303"/>
            <a:ext cx="6750844" cy="596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26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204" y="1383084"/>
            <a:ext cx="5491744" cy="57610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804" y="1383083"/>
            <a:ext cx="6030764" cy="576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25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Смотрим в будущее с оптимизмом!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977" y="2540000"/>
            <a:ext cx="10241845" cy="5761038"/>
          </a:xfrm>
        </p:spPr>
      </p:pic>
    </p:spTree>
    <p:extLst>
      <p:ext uri="{BB962C8B-B14F-4D97-AF65-F5344CB8AC3E}">
        <p14:creationId xmlns:p14="http://schemas.microsoft.com/office/powerpoint/2010/main" val="176118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Реализованы неотложные меры по оптимизации структуры и функционирования МБ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Значительно сокращен аппарат управления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Усилен контроль за использованием мат. технических средств, что позволило значительно сократить расход ГСМ, финансов, электроэнергии, воды, тепла.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Проведена разъяснительная работа в коллективе о целях и задачах объединения больниц, что предотвратило возникновение конфликтов в подразделениях больницы.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Приняты меры по кардинальному улучшению работы сотрудников Красногвардейской УБ (работы статистического учета в электронном виде)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4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сч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0034"/>
            <a:ext cx="7143800" cy="3353899"/>
          </a:xfrm>
          <a:prstGeom prst="rect">
            <a:avLst/>
          </a:prstGeom>
          <a:noFill/>
        </p:spPr>
      </p:pic>
      <p:pic>
        <p:nvPicPr>
          <p:cNvPr id="1027" name="Picture 3" descr="D:\Приемное отделение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9462" y="4857752"/>
            <a:ext cx="7200900" cy="39290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200900" y="642911"/>
            <a:ext cx="70009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Стационарное обслуживание прикрепленного населения,  осуществляется в круглосуточном стационаре на 205 коек и на  85 койках дневного стационара  в составе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316912" y="3782495"/>
            <a:ext cx="922978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Отделения общей хирургии</a:t>
            </a:r>
          </a:p>
          <a:p>
            <a:pPr marL="457200" indent="-457200" algn="just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Отделения общей терапии</a:t>
            </a:r>
          </a:p>
          <a:p>
            <a:pPr marL="457200" indent="-457200" algn="just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 Педиатрические отделения </a:t>
            </a:r>
          </a:p>
          <a:p>
            <a:pPr marL="457200" indent="-457200" algn="just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4)Родильное отделение (Сорочинск).</a:t>
            </a:r>
          </a:p>
          <a:p>
            <a:pPr marL="457200" indent="-457200" algn="just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Роддом Красногвардейской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УБ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реорганизован  в палату экстренных родов</a:t>
            </a:r>
          </a:p>
          <a:p>
            <a:pPr marL="457200" indent="-457200" algn="just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5) Неврологическое отделение </a:t>
            </a:r>
          </a:p>
          <a:p>
            <a:pPr marL="457200" indent="-457200" algn="just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6) Инфекционные отделения</a:t>
            </a:r>
          </a:p>
          <a:p>
            <a:pPr marL="457200" indent="-457200" algn="just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Отделения реанимации</a:t>
            </a:r>
          </a:p>
          <a:p>
            <a:pPr marL="457200" indent="-457200" algn="just"/>
            <a:endParaRPr lang="ru-RU" sz="28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\SAM_73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338" y="584128"/>
            <a:ext cx="6919195" cy="4416500"/>
          </a:xfrm>
          <a:prstGeom prst="rect">
            <a:avLst/>
          </a:prstGeom>
          <a:noFill/>
        </p:spPr>
      </p:pic>
      <p:pic>
        <p:nvPicPr>
          <p:cNvPr id="2051" name="Picture 3" descr="D:\Фото\SAM_73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6586" y="2857488"/>
            <a:ext cx="6929486" cy="5603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929486" y="1357290"/>
            <a:ext cx="7558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Мощность амбулаторной службы – 1563 посещений в рабочую смену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214942"/>
            <a:ext cx="712889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Взрослые поликлиники,</a:t>
            </a:r>
          </a:p>
          <a:p>
            <a:pPr marL="457200" indent="-45720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Детская поликлиника Сорочинска,</a:t>
            </a:r>
          </a:p>
          <a:p>
            <a:pPr marL="457200" indent="-45720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Детская консультация Красногвардейской УБ</a:t>
            </a:r>
          </a:p>
          <a:p>
            <a:pPr marL="457200" indent="-45720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 Стоматологическая поликлиника,</a:t>
            </a:r>
          </a:p>
          <a:p>
            <a:pPr marL="457200" indent="-45720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4) Женская консультация,</a:t>
            </a:r>
          </a:p>
          <a:p>
            <a:pPr marL="457200" indent="-45720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5) Отделение профилактики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457200" indent="-45720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6) Врачебные амбулатории,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ФАПы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430a191a9a3a764757e8a1b618ed22fd21cc0bb8d_19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9462" y="714348"/>
            <a:ext cx="6915148" cy="5072098"/>
          </a:xfrm>
          <a:prstGeom prst="rect">
            <a:avLst/>
          </a:prstGeom>
          <a:noFill/>
        </p:spPr>
      </p:pic>
      <p:pic>
        <p:nvPicPr>
          <p:cNvPr id="2050" name="Picture 2" descr="D:\skoray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643" y="4572000"/>
            <a:ext cx="6539191" cy="42148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428628" y="1214414"/>
            <a:ext cx="6700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200" dirty="0">
              <a:solidFill>
                <a:srgbClr val="CC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290" y="500034"/>
            <a:ext cx="62865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отделении СМП работает 75 сотрудников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5728" y="1571604"/>
            <a:ext cx="5715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г. обслужено 13276 вызовов, а в 2021 году – 21335.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728" y="2643174"/>
            <a:ext cx="63579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2021г  на  догоспитальном этапе  27 больным с ОКС успешно проведена тромболитическая терапия.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00900" y="6786578"/>
            <a:ext cx="72009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2020-21гг. получены новые санитарные автомобили класса «В»: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«Газель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»,УАЗ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реанимобиль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Ford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s://sorochinsk.info/wp-content/uploads/2020/06/%D0%92%D0%B5%D0%B1%D0%B1%D0%B5%D1%8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14" y="214282"/>
            <a:ext cx="7643866" cy="8572560"/>
          </a:xfrm>
          <a:prstGeom prst="rect">
            <a:avLst/>
          </a:prstGeom>
          <a:noFill/>
        </p:spPr>
      </p:pic>
      <p:pic>
        <p:nvPicPr>
          <p:cNvPr id="45058" name="Picture 2" descr="D:\ФОТО Рабочая суббота 19 мая 2018 г\IMG_20180519_0916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280" y="214282"/>
            <a:ext cx="6215106" cy="85725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52" y="0"/>
            <a:ext cx="14058948" cy="1428728"/>
          </a:xfrm>
        </p:spPr>
        <p:txBody>
          <a:bodyPr/>
          <a:lstStyle/>
          <a:p>
            <a:pPr algn="ctr"/>
            <a:r>
              <a:rPr lang="ru-RU" sz="8800" dirty="0" smtClean="0">
                <a:solidFill>
                  <a:srgbClr val="FF0000"/>
                </a:solidFill>
              </a:rPr>
              <a:t>Кадры решают всё!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342852" y="2857488"/>
            <a:ext cx="12305354" cy="4643470"/>
          </a:xfrm>
        </p:spPr>
        <p:txBody>
          <a:bodyPr>
            <a:normAutofit fontScale="92500" lnSpcReduction="10000"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В Сорочинской МБ сегодня работают: </a:t>
            </a:r>
          </a:p>
          <a:p>
            <a:r>
              <a:rPr lang="ru-RU" sz="6000" dirty="0" smtClean="0">
                <a:solidFill>
                  <a:srgbClr val="FF0000"/>
                </a:solidFill>
              </a:rPr>
              <a:t>Врачей- 131 </a:t>
            </a:r>
          </a:p>
          <a:p>
            <a:r>
              <a:rPr lang="ru-RU" sz="6000" dirty="0" smtClean="0">
                <a:solidFill>
                  <a:srgbClr val="FF0000"/>
                </a:solidFill>
              </a:rPr>
              <a:t>Средних мед. работников – 514</a:t>
            </a:r>
          </a:p>
          <a:p>
            <a:r>
              <a:rPr lang="ru-RU" sz="6000" dirty="0" smtClean="0">
                <a:solidFill>
                  <a:srgbClr val="FF0000"/>
                </a:solidFill>
              </a:rPr>
              <a:t>Прочего персонала - 475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Фото\IMG-20210302-WA00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3644" y="3286116"/>
            <a:ext cx="7629528" cy="5199107"/>
          </a:xfrm>
          <a:prstGeom prst="rect">
            <a:avLst/>
          </a:prstGeom>
          <a:noFill/>
        </p:spPr>
      </p:pic>
      <p:pic>
        <p:nvPicPr>
          <p:cNvPr id="4098" name="Picture 2" descr="D:\scale_1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52" y="3357554"/>
            <a:ext cx="5557826" cy="50720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9977" y="785786"/>
            <a:ext cx="137160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Межрайонный Центр по лечению больных «</a:t>
            </a:r>
            <a:r>
              <a:rPr lang="en-US" sz="3200" dirty="0" smtClean="0">
                <a:solidFill>
                  <a:srgbClr val="FF0000"/>
                </a:solidFill>
              </a:rPr>
              <a:t>COVID </a:t>
            </a:r>
            <a:r>
              <a:rPr lang="ru-RU" sz="3200" dirty="0" smtClean="0">
                <a:solidFill>
                  <a:srgbClr val="FF0000"/>
                </a:solidFill>
              </a:rPr>
              <a:t>– 19» был организован 17.04.2020 г. на базе инфекционного отделения на 31 койку. В связи с ростом заболеваемости  количество коек было увеличено в 2021 г. до 200,в том числе 14 реанимационных коек. В 2020 - 2021 г. были  пролечены 4686 человек. </a:t>
            </a:r>
          </a:p>
          <a:p>
            <a:endParaRPr lang="ru-RU" sz="32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72602" y="1000100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28663"/>
            <a:ext cx="13701758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2020-21 г.г наши ряды пополнили 19 молодых специалистов, из них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Врачей  терапевтов -7</a:t>
            </a:r>
          </a:p>
          <a:p>
            <a:pPr>
              <a:buFontTx/>
              <a:buChar char="-"/>
            </a:pPr>
            <a:endParaRPr lang="ru-RU" sz="32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Врачей хирургов-3</a:t>
            </a:r>
          </a:p>
          <a:p>
            <a:pPr>
              <a:buFontTx/>
              <a:buChar char="-"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Врач офтальмолог</a:t>
            </a:r>
          </a:p>
          <a:p>
            <a:pPr>
              <a:buFontTx/>
              <a:buChar char="-"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Врачей педиатров- 2 </a:t>
            </a:r>
          </a:p>
          <a:p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Фельдшер ОСМП – 5</a:t>
            </a:r>
          </a:p>
          <a:p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Врач стоматолог</a:t>
            </a:r>
          </a:p>
          <a:p>
            <a:pPr>
              <a:buFontTx/>
              <a:buChar char="-"/>
            </a:pPr>
            <a:endParaRPr lang="ru-RU" sz="32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D:\Безымянный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7760" y="2037397"/>
            <a:ext cx="9148771" cy="6106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907</TotalTime>
  <Words>789</Words>
  <Application>Microsoft Office PowerPoint</Application>
  <PresentationFormat>Произвольный</PresentationFormat>
  <Paragraphs>98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Презентация PowerPoint</vt:lpstr>
      <vt:lpstr>         Рождение нового ЛПУ</vt:lpstr>
      <vt:lpstr>Реализованы неотложные меры по оптимизации структуры и функционирования МБ</vt:lpstr>
      <vt:lpstr>Презентация PowerPoint</vt:lpstr>
      <vt:lpstr>Презентация PowerPoint</vt:lpstr>
      <vt:lpstr>Презентация PowerPoint</vt:lpstr>
      <vt:lpstr>Кадры решают всё!</vt:lpstr>
      <vt:lpstr>Презентация PowerPoint</vt:lpstr>
      <vt:lpstr>Презентация PowerPoint</vt:lpstr>
      <vt:lpstr>Будущие коллеги</vt:lpstr>
      <vt:lpstr>За 2020-21 годы  приобретено и получено медицинского  оборудования и транспорта  на сумму более 128 млн. руб.</vt:lpstr>
      <vt:lpstr> Темпы, которыми Сорочинская МБ оснащалась в 2020-21 годах новой медицинской техникой, не имеют аналогов в прошлом. </vt:lpstr>
      <vt:lpstr>Презентация PowerPoint</vt:lpstr>
      <vt:lpstr>Рентгенаппарат на 3 рабочих места</vt:lpstr>
      <vt:lpstr>Презентация PowerPoint</vt:lpstr>
      <vt:lpstr>Презентация PowerPoint</vt:lpstr>
      <vt:lpstr>Достойная оплата труда </vt:lpstr>
      <vt:lpstr>«Капитальные ремонты структурных подразделений МБ в 2021 г»</vt:lpstr>
      <vt:lpstr>Войковская ВА</vt:lpstr>
      <vt:lpstr>Поликлиника и ФАПы Красногвардейской УБ</vt:lpstr>
      <vt:lpstr>Презентация PowerPoint</vt:lpstr>
      <vt:lpstr>Смотрим в будущее с оптимизмом!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Doka</cp:lastModifiedBy>
  <cp:revision>80</cp:revision>
  <cp:lastPrinted>2021-03-11T12:46:24Z</cp:lastPrinted>
  <dcterms:created xsi:type="dcterms:W3CDTF">2021-03-10T02:58:04Z</dcterms:created>
  <dcterms:modified xsi:type="dcterms:W3CDTF">2022-02-03T10:33:40Z</dcterms:modified>
</cp:coreProperties>
</file>