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8" r:id="rId3"/>
    <p:sldId id="287" r:id="rId4"/>
    <p:sldId id="261" r:id="rId5"/>
    <p:sldId id="258" r:id="rId6"/>
    <p:sldId id="272" r:id="rId7"/>
    <p:sldId id="271" r:id="rId8"/>
    <p:sldId id="273" r:id="rId9"/>
    <p:sldId id="262" r:id="rId10"/>
    <p:sldId id="275" r:id="rId11"/>
    <p:sldId id="263" r:id="rId12"/>
    <p:sldId id="277" r:id="rId13"/>
    <p:sldId id="278" r:id="rId14"/>
    <p:sldId id="279" r:id="rId15"/>
    <p:sldId id="266" r:id="rId16"/>
    <p:sldId id="281" r:id="rId17"/>
    <p:sldId id="269" r:id="rId18"/>
    <p:sldId id="286" r:id="rId19"/>
    <p:sldId id="285" r:id="rId20"/>
    <p:sldId id="284" r:id="rId21"/>
  </p:sldIdLst>
  <p:sldSz cx="9144000" cy="6858000" type="screen4x3"/>
  <p:notesSz cx="6735763" cy="986948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705" autoAdjust="0"/>
  </p:normalViewPr>
  <p:slideViewPr>
    <p:cSldViewPr>
      <p:cViewPr>
        <p:scale>
          <a:sx n="125" d="100"/>
          <a:sy n="125" d="100"/>
        </p:scale>
        <p:origin x="-1140" y="-72"/>
      </p:cViewPr>
      <p:guideLst>
        <p:guide orient="horz" pos="2160"/>
        <p:guide pos="2880"/>
      </p:guideLst>
    </p:cSldViewPr>
  </p:slideViewPr>
  <p:outlineViewPr>
    <p:cViewPr>
      <p:scale>
        <a:sx n="33" d="100"/>
        <a:sy n="33" d="100"/>
      </p:scale>
      <p:origin x="0" y="150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ru-RU" smtClean="0"/>
              <a:t>Образец заголовка</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27.01.2021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27.01.2021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27.01.2021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27.01.2021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27.01.2021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27.01.2021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27.01.2021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27.01.2021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27.01.2021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27.01.2021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27.01.2021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4C71EC6-210F-42DE-9C53-41977AD35B3D}" type="datetimeFigureOut">
              <a:rPr lang="ru-RU" smtClean="0"/>
              <a:t>27.01.2021</a:t>
            </a:fld>
            <a:endParaRPr lang="ru-RU"/>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ru-RU"/>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fade/>
  </p:transition>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consultantplus://offline/ref=549861B77002027936228495007DFDB313A5305CEDCD82E3745CFC7A552ABE21B0519A232227166D69DBB824ADB4CB18E532DF84239FF6AATDe0J"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consultantplus://offline/ref=549861B77002027936228495007DFDB313A5305CEDCD82E3745CFC7A552ABE21B0519A232227166D69DBB824ADB4CB18E532DF84239FF6AATDe0J"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consultantplus://offline/ref=572B53516E2C59CE96CB52FEA4A8BF939DB35F68E1840ACDEB7058A03AC5E6655E3FCB8E38C54DC2F1B857E6783F6099FC5A2AF771CA9975yDTBK" TargetMode="External"/><Relationship Id="rId2" Type="http://schemas.openxmlformats.org/officeDocument/2006/relationships/hyperlink" Target="consultantplus://offline/ref=6AEEB2D047E92EAAF586A6F79FE8BFC6710718AD21774F1F0EDC6ED389730A442344E683995C8F6750BC2BAFD1C6555385F878D549F9D8FDPD43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consultantplus://offline/ref=DC84588442DDC3FED50D5274BF8F1658089E094F7FFF860575E99619A0DDDB1C5F19BA509B8C2A008B8BDCA16C0CA7AF2C5AB72B9F40F89Fk51EH" TargetMode="External"/><Relationship Id="rId7" Type="http://schemas.openxmlformats.org/officeDocument/2006/relationships/hyperlink" Target="consultantplus://offline/ref=DC84588442DDC3FED50D5274BF8F1658089E094F7FFF860575E99619A0DDDB1C5F19BA509B8C2A00828BDCA16C0CA7AF2C5AB72B9F40F89Fk51EH" TargetMode="External"/><Relationship Id="rId2" Type="http://schemas.openxmlformats.org/officeDocument/2006/relationships/hyperlink" Target="#P11"/><Relationship Id="rId1" Type="http://schemas.openxmlformats.org/officeDocument/2006/relationships/slideLayout" Target="../slideLayouts/slideLayout2.xml"/><Relationship Id="rId6" Type="http://schemas.openxmlformats.org/officeDocument/2006/relationships/hyperlink" Target="consultantplus://offline/ref=DC84588442DDC3FED50D5274BF8F1658089E094F7FFF860575E99619A0DDDB1C5F19BA509B8C2A00888BDCA16C0CA7AF2C5AB72B9F40F89Fk51EH" TargetMode="External"/><Relationship Id="rId5" Type="http://schemas.openxmlformats.org/officeDocument/2006/relationships/hyperlink" Target="consultantplus://offline/ref=DC84588442DDC3FED50D5274BF8F1658089E094F7FFF860575E99619A0DDDB1C5F19BA509B8C2A008A8BDCA16C0CA7AF2C5AB72B9F40F89Fk51EH" TargetMode="External"/><Relationship Id="rId4" Type="http://schemas.openxmlformats.org/officeDocument/2006/relationships/hyperlink" Target="consultantplus://offline/ref=DC84588442DDC3FED50D5274BF8F1658089C014B71F8860575E99619A0DDDB1C5F19BA509B8C28038B8BDCA16C0CA7AF2C5AB72B9F40F89Fk51EH"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consultantplus://offline/ref=789481EC9D8027E8B423CC0087D733BFDBEA041237F1C661EB070E78E044968B1E953A0539E383D59C43380EB09F15E53D28AD8A155380F8vA65H" TargetMode="External"/><Relationship Id="rId2" Type="http://schemas.openxmlformats.org/officeDocument/2006/relationships/hyperlink" Target="consultantplus://offline/ref=789481EC9D8027E8B423CC0087D733BFDBEA041237F1C661EB070E78E044968B1E953A0539E383D39F43380EB09F15E53D28AD8A155380F8vA65H" TargetMode="External"/><Relationship Id="rId1" Type="http://schemas.openxmlformats.org/officeDocument/2006/relationships/slideLayout" Target="../slideLayouts/slideLayout2.xml"/><Relationship Id="rId4" Type="http://schemas.openxmlformats.org/officeDocument/2006/relationships/hyperlink" Target="consultantplus://offline/ref=D10300147C3386BADDC4B0B59AD4D723A403113BE712522D263790BDA81C0B04F3A2EEAC13BF911E63C93A3503CE18840ABC59BB10735769j06FH" TargetMode="Externa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consultantplus://offline/ref=EE0E7ECAE7C6FDAB9B6F7EDC9BD521ACC5DC10E22FE31396AB1F7A00CE9216AD4065C35AAB7EEEA65B4DD9C5C660B8C1116E0C127D4BD1E1c8q1J" TargetMode="External"/><Relationship Id="rId2" Type="http://schemas.openxmlformats.org/officeDocument/2006/relationships/hyperlink" Target="consultantplus://offline/ref=61E36F816DA1327A9CBD3E6B9529A3D0A152C7E50F048C21F4E6B50D5BC97D15202EFAE7A0A201251F528B2EE20E1BEF02172D703C014224V3p3J" TargetMode="External"/><Relationship Id="rId1" Type="http://schemas.openxmlformats.org/officeDocument/2006/relationships/slideLayout" Target="../slideLayouts/slideLayout2.xml"/><Relationship Id="rId6" Type="http://schemas.openxmlformats.org/officeDocument/2006/relationships/hyperlink" Target="consultantplus://offline/ref=EE0E7ECAE7C6FDAB9B6F7EDC9BD521ACC5DE1BE22AE51396AB1F7A00CE9216AD4065C35AAB7EEFA75A4DD9C5C660B8C1116E0C127D4BD1E1c8q1J" TargetMode="External"/><Relationship Id="rId5" Type="http://schemas.openxmlformats.org/officeDocument/2006/relationships/hyperlink" Target="consultantplus://offline/ref=EE0E7ECAE7C6FDAB9B6F7EDC9BD521ACC5DE1BE22AE51396AB1F7A00CE9216AD4065C35AAB7EEFA7554DD9C5C660B8C1116E0C127D4BD1E1c8q1J" TargetMode="External"/><Relationship Id="rId4" Type="http://schemas.openxmlformats.org/officeDocument/2006/relationships/hyperlink" Target="consultantplus://offline/ref=EE0E7ECAE7C6FDAB9B6F7EDC9BD521ACC5DE1BE22AE51396AB1F7A00CE9216AD4065C35AAB7EEFA7544DD9C5C660B8C1116E0C127D4BD1E1c8q1J"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consultantplus://offline/ref=97FAD30D4713E88B6A9DB5EBC1090AA3D86ACB7FC5FB04366DFA55F922983F266F41ADBA6BB45160EB6D874DECC873D3456153E207D77B86a3g3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consultantplus://offline/ref=F70F82B6F5B65DFD0036A6E712B20B5E9F62528F906D8FDDA74B2D3BA86B196D3CB7D6F6B181072B0D0C5FEDDDD9094D9A67378562F277D60C33H" TargetMode="External"/><Relationship Id="rId2" Type="http://schemas.openxmlformats.org/officeDocument/2006/relationships/hyperlink" Target="consultantplus://offline/ref=212A8EB1BE5C4CB30AD2DFF2C46115F1A0467EE87910C556CBFB44832705A2D30E930EC20FB9916A8BE3D7634ADAA729183342F25710121FK1jAL" TargetMode="External"/><Relationship Id="rId1" Type="http://schemas.openxmlformats.org/officeDocument/2006/relationships/slideLayout" Target="../slideLayouts/slideLayout2.xml"/><Relationship Id="rId4" Type="http://schemas.openxmlformats.org/officeDocument/2006/relationships/hyperlink" Target="consultantplus://offline/ref=EC3A2DE796AE96EB57205C40B1E1060A6075C7E7B15ECAEF45787561988894013D5371E75144B69B151A8F69FC3D71900AC9276387DEA577E059H"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consultantplus://offline/ref=C072388EAA9BEBBF8663D00728F3A11C644E7B9CE148C5F6E3D0DF59CB3122B5C141D193ED80203C410020866E40102AD19A5FB69F68114Ew213J"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consultantplus://offline/ref=5C4186397C5418F713B08CC9E863FF8A631DD537D4B47D24497E21A52219D82F325C54FBD357D71F5728CF70456DEC9A8DA2F2447D5FAAFCm9H3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519684"/>
            <a:ext cx="8532440" cy="2837308"/>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3200" b="1" spc="50" dirty="0" smtClean="0">
                <a:ln w="11430"/>
                <a:solidFill>
                  <a:schemeClr val="accent1"/>
                </a:solidFill>
                <a:latin typeface="Times New Roman" panose="02020603050405020304" pitchFamily="18" charset="0"/>
                <a:cs typeface="Times New Roman" panose="02020603050405020304" pitchFamily="18" charset="0"/>
              </a:rPr>
              <a:t>Об изменениях законодательства к условиям </a:t>
            </a:r>
            <a:r>
              <a:rPr lang="ru-RU" sz="3200" b="1" dirty="0" smtClean="0">
                <a:solidFill>
                  <a:schemeClr val="accent1"/>
                </a:solidFill>
                <a:latin typeface="Times New Roman" panose="02020603050405020304" pitchFamily="18" charset="0"/>
                <a:cs typeface="Times New Roman" panose="02020603050405020304" pitchFamily="18" charset="0"/>
              </a:rPr>
              <a:t>деятельности </a:t>
            </a:r>
            <a:r>
              <a:rPr lang="ru-RU" sz="3200" dirty="0" smtClean="0"/>
              <a:t> </a:t>
            </a:r>
            <a:r>
              <a:rPr lang="ru-RU" sz="3200" b="1" dirty="0" smtClean="0">
                <a:solidFill>
                  <a:schemeClr val="accent1"/>
                </a:solidFill>
                <a:latin typeface="Times New Roman" panose="02020603050405020304" pitchFamily="18" charset="0"/>
                <a:cs typeface="Times New Roman" panose="02020603050405020304" pitchFamily="18" charset="0"/>
              </a:rPr>
              <a:t>торговых объектов и рынков, </a:t>
            </a:r>
            <a:r>
              <a:rPr lang="ru-RU" sz="3200" b="1" dirty="0">
                <a:solidFill>
                  <a:schemeClr val="accent1"/>
                </a:solidFill>
                <a:latin typeface="Times New Roman" panose="02020603050405020304" pitchFamily="18" charset="0"/>
                <a:cs typeface="Times New Roman" panose="02020603050405020304" pitchFamily="18" charset="0"/>
              </a:rPr>
              <a:t>реализующих пищевую </a:t>
            </a:r>
            <a:r>
              <a:rPr lang="ru-RU" sz="3200" b="1" dirty="0" smtClean="0">
                <a:solidFill>
                  <a:schemeClr val="accent1"/>
                </a:solidFill>
                <a:latin typeface="Times New Roman" panose="02020603050405020304" pitchFamily="18" charset="0"/>
                <a:cs typeface="Times New Roman" panose="02020603050405020304" pitchFamily="18" charset="0"/>
              </a:rPr>
              <a:t>продукцию</a:t>
            </a:r>
            <a:endParaRPr lang="ru-RU" sz="3200" b="1" dirty="0">
              <a:solidFill>
                <a:schemeClr val="accent1"/>
              </a:solidFill>
              <a:latin typeface="Times New Roman" panose="02020603050405020304" pitchFamily="18" charset="0"/>
              <a:cs typeface="Times New Roman" panose="02020603050405020304" pitchFamily="18" charset="0"/>
            </a:endParaRPr>
          </a:p>
        </p:txBody>
      </p:sp>
      <p:sp>
        <p:nvSpPr>
          <p:cNvPr id="8" name="Подзаголовок 2"/>
          <p:cNvSpPr>
            <a:spLocks noGrp="1"/>
          </p:cNvSpPr>
          <p:nvPr>
            <p:ph type="subTitle" idx="1"/>
          </p:nvPr>
        </p:nvSpPr>
        <p:spPr>
          <a:xfrm>
            <a:off x="971600" y="4941168"/>
            <a:ext cx="6912768" cy="1752600"/>
          </a:xfrm>
        </p:spPr>
        <p:txBody>
          <a:bodyPr>
            <a:normAutofit/>
          </a:bodyPr>
          <a:lstStyle/>
          <a:p>
            <a:pPr algn="ctr"/>
            <a:endParaRPr lang="en-US" sz="1900" dirty="0"/>
          </a:p>
          <a:p>
            <a:pPr algn="ctr"/>
            <a:endParaRPr lang="ru-RU" dirty="0"/>
          </a:p>
        </p:txBody>
      </p:sp>
    </p:spTree>
    <p:extLst>
      <p:ext uri="{BB962C8B-B14F-4D97-AF65-F5344CB8AC3E}">
        <p14:creationId xmlns:p14="http://schemas.microsoft.com/office/powerpoint/2010/main" val="35111756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60648"/>
            <a:ext cx="8229600" cy="990600"/>
          </a:xfrm>
        </p:spPr>
        <p:txBody>
          <a:bodyPr>
            <a:noAutofit/>
          </a:bodyPr>
          <a:lstStyle/>
          <a:p>
            <a:pPr algn="ctr"/>
            <a:r>
              <a:rPr lang="ru-RU" sz="2800" dirty="0">
                <a:solidFill>
                  <a:schemeClr val="accent1"/>
                </a:solidFill>
                <a:latin typeface="Times New Roman" panose="02020603050405020304" pitchFamily="18" charset="0"/>
                <a:cs typeface="Times New Roman" panose="02020603050405020304" pitchFamily="18" charset="0"/>
              </a:rPr>
              <a:t>Требования к помещениям торговых объектов</a:t>
            </a:r>
          </a:p>
        </p:txBody>
      </p:sp>
      <p:sp>
        <p:nvSpPr>
          <p:cNvPr id="3" name="Объект 2"/>
          <p:cNvSpPr>
            <a:spLocks noGrp="1"/>
          </p:cNvSpPr>
          <p:nvPr>
            <p:ph idx="1"/>
          </p:nvPr>
        </p:nvSpPr>
        <p:spPr>
          <a:xfrm>
            <a:off x="395536" y="1124744"/>
            <a:ext cx="8373616" cy="5256584"/>
          </a:xfrm>
        </p:spPr>
        <p:txBody>
          <a:bodyPr>
            <a:normAutofit lnSpcReduction="10000"/>
          </a:bodyPr>
          <a:lstStyle/>
          <a:p>
            <a:pPr algn="just"/>
            <a:r>
              <a:rPr lang="ru-RU" sz="1800" dirty="0" smtClean="0">
                <a:latin typeface="Times New Roman" panose="02020603050405020304" pitchFamily="18" charset="0"/>
                <a:cs typeface="Times New Roman" panose="02020603050405020304" pitchFamily="18" charset="0"/>
              </a:rPr>
              <a:t>П.5.3</a:t>
            </a:r>
            <a:r>
              <a:rPr lang="ru-RU" sz="1800" dirty="0">
                <a:latin typeface="Times New Roman" panose="02020603050405020304" pitchFamily="18" charset="0"/>
                <a:cs typeface="Times New Roman" panose="02020603050405020304" pitchFamily="18" charset="0"/>
              </a:rPr>
              <a:t>. Используемые в торговых объектах контейнеры, тележки и корзины для самообслуживания покупателей должны обрабатываться и храниться отдельно от торгового оборудования и инвентаря.</a:t>
            </a:r>
          </a:p>
          <a:p>
            <a:pPr algn="just"/>
            <a:r>
              <a:rPr lang="ru-RU" sz="1800" dirty="0" smtClean="0">
                <a:latin typeface="Times New Roman" panose="02020603050405020304" pitchFamily="18" charset="0"/>
                <a:cs typeface="Times New Roman" panose="02020603050405020304" pitchFamily="18" charset="0"/>
              </a:rPr>
              <a:t>П.5.4</a:t>
            </a:r>
            <a:r>
              <a:rPr lang="ru-RU" sz="1800" dirty="0">
                <a:latin typeface="Times New Roman" panose="02020603050405020304" pitchFamily="18" charset="0"/>
                <a:cs typeface="Times New Roman" panose="02020603050405020304" pitchFamily="18" charset="0"/>
              </a:rPr>
              <a:t>. В торговых объектах должно быть предусмотрено </a:t>
            </a:r>
            <a:r>
              <a:rPr lang="ru-RU" sz="1800" dirty="0">
                <a:solidFill>
                  <a:schemeClr val="accent1"/>
                </a:solidFill>
                <a:latin typeface="Times New Roman" panose="02020603050405020304" pitchFamily="18" charset="0"/>
                <a:cs typeface="Times New Roman" panose="02020603050405020304" pitchFamily="18" charset="0"/>
              </a:rPr>
              <a:t>помещение для хранения и обработки уборочного инвентаря</a:t>
            </a:r>
            <a:r>
              <a:rPr lang="ru-RU" sz="1800" dirty="0">
                <a:latin typeface="Times New Roman" panose="02020603050405020304" pitchFamily="18" charset="0"/>
                <a:cs typeface="Times New Roman" panose="02020603050405020304" pitchFamily="18" charset="0"/>
              </a:rPr>
              <a:t>, приготовления дезинфекционных растворов, оборудованное подводкой к нему холодной и горячей воды. При отсутствии такого помещения допускается хранение уборочного инвентаря в </a:t>
            </a:r>
            <a:r>
              <a:rPr lang="ru-RU" sz="1800" dirty="0">
                <a:solidFill>
                  <a:schemeClr val="accent1"/>
                </a:solidFill>
                <a:latin typeface="Times New Roman" panose="02020603050405020304" pitchFamily="18" charset="0"/>
                <a:cs typeface="Times New Roman" panose="02020603050405020304" pitchFamily="18" charset="0"/>
              </a:rPr>
              <a:t>специально отведенном месте (местах</a:t>
            </a:r>
            <a:r>
              <a:rPr lang="ru-RU" sz="1800" dirty="0">
                <a:latin typeface="Times New Roman" panose="02020603050405020304" pitchFamily="18" charset="0"/>
                <a:cs typeface="Times New Roman" panose="02020603050405020304" pitchFamily="18" charset="0"/>
              </a:rPr>
              <a:t>).</a:t>
            </a:r>
          </a:p>
          <a:p>
            <a:pPr algn="just"/>
            <a:r>
              <a:rPr lang="ru-RU" sz="1800" dirty="0" smtClean="0">
                <a:latin typeface="Times New Roman" panose="02020603050405020304" pitchFamily="18" charset="0"/>
                <a:cs typeface="Times New Roman" panose="02020603050405020304" pitchFamily="18" charset="0"/>
              </a:rPr>
              <a:t>П.5.5</a:t>
            </a:r>
            <a:r>
              <a:rPr lang="ru-RU" sz="1800" dirty="0">
                <a:latin typeface="Times New Roman" panose="02020603050405020304" pitchFamily="18" charset="0"/>
                <a:cs typeface="Times New Roman" panose="02020603050405020304" pitchFamily="18" charset="0"/>
              </a:rPr>
              <a:t>. В торговых объектах должны быть выделены складские помещения для раздельного хранения пищевой и непищевой продукции. </a:t>
            </a:r>
            <a:r>
              <a:rPr lang="ru-RU" sz="1800" dirty="0">
                <a:solidFill>
                  <a:schemeClr val="accent1"/>
                </a:solidFill>
                <a:latin typeface="Times New Roman" panose="02020603050405020304" pitchFamily="18" charset="0"/>
                <a:cs typeface="Times New Roman" panose="02020603050405020304" pitchFamily="18" charset="0"/>
              </a:rPr>
              <a:t>При невозможности выделения раздельных складских помещений </a:t>
            </a:r>
            <a:r>
              <a:rPr lang="ru-RU" sz="1800" dirty="0">
                <a:latin typeface="Times New Roman" panose="02020603050405020304" pitchFamily="18" charset="0"/>
                <a:cs typeface="Times New Roman" panose="02020603050405020304" pitchFamily="18" charset="0"/>
              </a:rPr>
              <a:t>для пищевой и непищевой продукции допускается наличие одного помещения с размещением пищевой и непищевой продукции в разных зонах (участках), обеспечивающих условия, исключающие соприкосновение пищевой и непищевой продукции, загрязнение и (или) изменение органолептических свойств пищевой продукции.</a:t>
            </a:r>
          </a:p>
          <a:p>
            <a:pPr algn="just"/>
            <a:r>
              <a:rPr lang="ru-RU" sz="1800" dirty="0">
                <a:latin typeface="Times New Roman" panose="02020603050405020304" pitchFamily="18" charset="0"/>
                <a:cs typeface="Times New Roman" panose="02020603050405020304" pitchFamily="18" charset="0"/>
              </a:rPr>
              <a:t>В торговых залах для реализации непищевой продукции должны быть выделены отдельные торговые зоны (отделы, секции, стеллажи</a:t>
            </a:r>
            <a:r>
              <a:rPr lang="ru-RU" sz="1800" dirty="0" smtClean="0">
                <a:latin typeface="Times New Roman" panose="02020603050405020304" pitchFamily="18" charset="0"/>
                <a:cs typeface="Times New Roman" panose="02020603050405020304" pitchFamily="18" charset="0"/>
              </a:rPr>
              <a:t>).</a:t>
            </a:r>
          </a:p>
          <a:p>
            <a:pPr algn="just"/>
            <a:r>
              <a:rPr lang="ru-RU" sz="1800" dirty="0" smtClean="0">
                <a:latin typeface="Times New Roman" panose="02020603050405020304" pitchFamily="18" charset="0"/>
                <a:cs typeface="Times New Roman" panose="02020603050405020304" pitchFamily="18" charset="0"/>
              </a:rPr>
              <a:t>П.5.7 </a:t>
            </a:r>
            <a:r>
              <a:rPr lang="ru-RU" sz="1800" dirty="0" smtClean="0">
                <a:solidFill>
                  <a:schemeClr val="accent1"/>
                </a:solidFill>
                <a:latin typeface="Times New Roman" panose="02020603050405020304" pitchFamily="18" charset="0"/>
                <a:cs typeface="Times New Roman" panose="02020603050405020304" pitchFamily="18" charset="0"/>
              </a:rPr>
              <a:t>Потолки</a:t>
            </a:r>
            <a:r>
              <a:rPr lang="ru-RU" sz="1800" dirty="0">
                <a:solidFill>
                  <a:schemeClr val="accent1"/>
                </a:solidFill>
                <a:latin typeface="Times New Roman" panose="02020603050405020304" pitchFamily="18" charset="0"/>
                <a:cs typeface="Times New Roman" panose="02020603050405020304" pitchFamily="18" charset="0"/>
              </a:rPr>
              <a:t>, стены и полы всех помещений должны быть без дефектов </a:t>
            </a:r>
            <a:r>
              <a:rPr lang="ru-RU" sz="1800" dirty="0">
                <a:latin typeface="Times New Roman" panose="02020603050405020304" pitchFamily="18" charset="0"/>
                <a:cs typeface="Times New Roman" panose="02020603050405020304" pitchFamily="18" charset="0"/>
              </a:rPr>
              <a:t>и признаков </a:t>
            </a:r>
            <a:r>
              <a:rPr lang="ru-RU" sz="1800" dirty="0">
                <a:solidFill>
                  <a:schemeClr val="accent1"/>
                </a:solidFill>
                <a:latin typeface="Times New Roman" panose="02020603050405020304" pitchFamily="18" charset="0"/>
                <a:cs typeface="Times New Roman" panose="02020603050405020304" pitchFamily="18" charset="0"/>
              </a:rPr>
              <a:t>поражения плесневыми грибами</a:t>
            </a:r>
            <a:r>
              <a:rPr lang="ru-RU" sz="1800" dirty="0">
                <a:latin typeface="Times New Roman" panose="02020603050405020304" pitchFamily="18" charset="0"/>
                <a:cs typeface="Times New Roman" panose="02020603050405020304" pitchFamily="18" charset="0"/>
              </a:rPr>
              <a:t>.</a:t>
            </a:r>
          </a:p>
          <a:p>
            <a:pPr algn="just"/>
            <a:endParaRPr lang="ru-RU" sz="1800" dirty="0">
              <a:latin typeface="Times New Roman" panose="02020603050405020304" pitchFamily="18" charset="0"/>
              <a:cs typeface="Times New Roman" panose="02020603050405020304" pitchFamily="18" charset="0"/>
            </a:endParaRPr>
          </a:p>
          <a:p>
            <a:pPr algn="just"/>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69937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8987" y="404664"/>
            <a:ext cx="8229600" cy="706090"/>
          </a:xfrm>
        </p:spPr>
        <p:txBody>
          <a:bodyPr>
            <a:normAutofit fontScale="90000"/>
          </a:bodyPr>
          <a:lstStyle/>
          <a:p>
            <a:pPr algn="ctr"/>
            <a:r>
              <a:rPr lang="ru-RU" sz="3200" dirty="0">
                <a:solidFill>
                  <a:schemeClr val="accent1"/>
                </a:solidFill>
                <a:latin typeface="Times New Roman" panose="02020603050405020304" pitchFamily="18" charset="0"/>
                <a:cs typeface="Times New Roman" panose="02020603050405020304" pitchFamily="18" charset="0"/>
              </a:rPr>
              <a:t>Требования к перевозке, приему, размещению и условиям хранения пищевой продукции</a:t>
            </a:r>
            <a:endParaRPr lang="ru-RU" sz="3200" b="1" dirty="0">
              <a:solidFill>
                <a:schemeClr val="accent1"/>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412776"/>
            <a:ext cx="8229600" cy="5040559"/>
          </a:xfrm>
        </p:spPr>
        <p:txBody>
          <a:bodyPr>
            <a:normAutofit fontScale="55000" lnSpcReduction="20000"/>
          </a:bodyPr>
          <a:lstStyle/>
          <a:p>
            <a:pPr algn="just"/>
            <a:r>
              <a:rPr lang="ru-RU" sz="2900" dirty="0" smtClean="0">
                <a:latin typeface="Times New Roman" panose="02020603050405020304" pitchFamily="18" charset="0"/>
                <a:cs typeface="Times New Roman" panose="02020603050405020304" pitchFamily="18" charset="0"/>
              </a:rPr>
              <a:t>П.7.5</a:t>
            </a:r>
            <a:r>
              <a:rPr lang="ru-RU" sz="2900" dirty="0">
                <a:latin typeface="Times New Roman" panose="02020603050405020304" pitchFamily="18" charset="0"/>
                <a:cs typeface="Times New Roman" panose="02020603050405020304" pitchFamily="18" charset="0"/>
              </a:rPr>
              <a:t>. В целях контроля соблюдения условий хранения пищевой продукции, установленных производителем, должен проводиться ежедневный контроль за температурно-влажностным режимом хранения пищевой продукции в холодильном оборудовании и складских помещениях, с регистрацией показателей температуры и влажности воздуха на бумажных и (или) </a:t>
            </a:r>
            <a:r>
              <a:rPr lang="ru-RU" sz="2900" dirty="0">
                <a:solidFill>
                  <a:schemeClr val="accent1"/>
                </a:solidFill>
                <a:latin typeface="Times New Roman" panose="02020603050405020304" pitchFamily="18" charset="0"/>
                <a:cs typeface="Times New Roman" panose="02020603050405020304" pitchFamily="18" charset="0"/>
              </a:rPr>
              <a:t>электронных носителях.</a:t>
            </a:r>
          </a:p>
          <a:p>
            <a:pPr algn="just"/>
            <a:r>
              <a:rPr lang="ru-RU" sz="2900" dirty="0" smtClean="0">
                <a:latin typeface="Times New Roman" panose="02020603050405020304" pitchFamily="18" charset="0"/>
                <a:cs typeface="Times New Roman" panose="02020603050405020304" pitchFamily="18" charset="0"/>
              </a:rPr>
              <a:t>П.7.7</a:t>
            </a:r>
            <a:r>
              <a:rPr lang="ru-RU" sz="2900" dirty="0">
                <a:latin typeface="Times New Roman" panose="02020603050405020304" pitchFamily="18" charset="0"/>
                <a:cs typeface="Times New Roman" panose="02020603050405020304" pitchFamily="18" charset="0"/>
              </a:rPr>
              <a:t>. </a:t>
            </a:r>
            <a:r>
              <a:rPr lang="ru-RU" sz="2900" dirty="0">
                <a:solidFill>
                  <a:schemeClr val="accent1"/>
                </a:solidFill>
                <a:latin typeface="Times New Roman" panose="02020603050405020304" pitchFamily="18" charset="0"/>
                <a:cs typeface="Times New Roman" panose="02020603050405020304" pitchFamily="18" charset="0"/>
              </a:rPr>
              <a:t>Допускается хранение продовольственного (пищевого) сырья и полуфабрикатов промышленного изготовления совместно с готовой пищевой </a:t>
            </a:r>
            <a:r>
              <a:rPr lang="ru-RU" sz="2900" dirty="0">
                <a:latin typeface="Times New Roman" panose="02020603050405020304" pitchFamily="18" charset="0"/>
                <a:cs typeface="Times New Roman" panose="02020603050405020304" pitchFamily="18" charset="0"/>
              </a:rPr>
              <a:t>продукцией </a:t>
            </a:r>
            <a:r>
              <a:rPr lang="ru-RU" sz="2900" dirty="0">
                <a:solidFill>
                  <a:schemeClr val="accent1"/>
                </a:solidFill>
                <a:latin typeface="Times New Roman" panose="02020603050405020304" pitchFamily="18" charset="0"/>
                <a:cs typeface="Times New Roman" panose="02020603050405020304" pitchFamily="18" charset="0"/>
              </a:rPr>
              <a:t>при условии</a:t>
            </a:r>
            <a:r>
              <a:rPr lang="ru-RU" sz="2900" dirty="0">
                <a:latin typeface="Times New Roman" panose="02020603050405020304" pitchFamily="18" charset="0"/>
                <a:cs typeface="Times New Roman" panose="02020603050405020304" pitchFamily="18" charset="0"/>
              </a:rPr>
              <a:t>, что такое сырье, полуфабрикаты и готовая пищевая продукция упакованы промышленным способом, исключающим их соприкосновение, перекрестное загрязнение и (или) изменение органолептических свойств, а также при условии, что они имеют одинаковые температурно-влажностные параметры хранения при соблюдении условий хранения пищевой продукции, установленных изготовителем.</a:t>
            </a:r>
          </a:p>
          <a:p>
            <a:pPr algn="just"/>
            <a:r>
              <a:rPr lang="ru-RU" sz="2900" dirty="0" smtClean="0">
                <a:latin typeface="Times New Roman" panose="02020603050405020304" pitchFamily="18" charset="0"/>
                <a:cs typeface="Times New Roman" panose="02020603050405020304" pitchFamily="18" charset="0"/>
              </a:rPr>
              <a:t>П.7.8 </a:t>
            </a:r>
            <a:r>
              <a:rPr lang="ru-RU" sz="2900" dirty="0">
                <a:latin typeface="Times New Roman" panose="02020603050405020304" pitchFamily="18" charset="0"/>
                <a:cs typeface="Times New Roman" panose="02020603050405020304" pitchFamily="18" charset="0"/>
              </a:rPr>
              <a:t>В складских и фасовочных помещениях пищевая продукция должна быть размещена на стеллажах или поддонах. </a:t>
            </a:r>
            <a:r>
              <a:rPr lang="ru-RU" sz="2900" dirty="0" smtClean="0">
                <a:solidFill>
                  <a:schemeClr val="accent1"/>
                </a:solidFill>
                <a:latin typeface="Times New Roman" panose="02020603050405020304" pitchFamily="18" charset="0"/>
                <a:cs typeface="Times New Roman" panose="02020603050405020304" pitchFamily="18" charset="0"/>
              </a:rPr>
              <a:t>Не допускается хранение непосредственно на </a:t>
            </a:r>
            <a:r>
              <a:rPr lang="ru-RU" sz="2900" dirty="0">
                <a:solidFill>
                  <a:schemeClr val="accent1"/>
                </a:solidFill>
                <a:latin typeface="Times New Roman" panose="02020603050405020304" pitchFamily="18" charset="0"/>
                <a:cs typeface="Times New Roman" panose="02020603050405020304" pitchFamily="18" charset="0"/>
              </a:rPr>
              <a:t>полу неупакованной в транспортную тару </a:t>
            </a:r>
            <a:r>
              <a:rPr lang="ru-RU" sz="2900" dirty="0" smtClean="0">
                <a:latin typeface="Times New Roman" panose="02020603050405020304" pitchFamily="18" charset="0"/>
                <a:cs typeface="Times New Roman" panose="02020603050405020304" pitchFamily="18" charset="0"/>
              </a:rPr>
              <a:t>пищевой </a:t>
            </a:r>
            <a:r>
              <a:rPr lang="ru-RU" sz="2900" dirty="0">
                <a:latin typeface="Times New Roman" panose="02020603050405020304" pitchFamily="18" charset="0"/>
                <a:cs typeface="Times New Roman" panose="02020603050405020304" pitchFamily="18" charset="0"/>
              </a:rPr>
              <a:t>продукции.</a:t>
            </a:r>
            <a:endParaRPr lang="ru-RU" sz="2900" dirty="0" smtClean="0">
              <a:latin typeface="Times New Roman" panose="02020603050405020304" pitchFamily="18" charset="0"/>
              <a:cs typeface="Times New Roman" panose="02020603050405020304" pitchFamily="18" charset="0"/>
            </a:endParaRPr>
          </a:p>
          <a:p>
            <a:pPr algn="just"/>
            <a:r>
              <a:rPr lang="ru-RU" sz="2900" dirty="0" smtClean="0">
                <a:latin typeface="Times New Roman" panose="02020603050405020304" pitchFamily="18" charset="0"/>
                <a:cs typeface="Times New Roman" panose="02020603050405020304" pitchFamily="18" charset="0"/>
              </a:rPr>
              <a:t>Не </a:t>
            </a:r>
            <a:r>
              <a:rPr lang="ru-RU" sz="2900" dirty="0">
                <a:latin typeface="Times New Roman" panose="02020603050405020304" pitchFamily="18" charset="0"/>
                <a:cs typeface="Times New Roman" panose="02020603050405020304" pitchFamily="18" charset="0"/>
              </a:rPr>
              <a:t>допускается соприкосновение пищевой продукции с поверхностями трубопроводов систем водоснабжения и водоотведения, приборов отопления. </a:t>
            </a:r>
            <a:r>
              <a:rPr lang="ru-RU" sz="2900" dirty="0">
                <a:solidFill>
                  <a:schemeClr val="accent1"/>
                </a:solidFill>
                <a:latin typeface="Times New Roman" panose="02020603050405020304" pitchFamily="18" charset="0"/>
                <a:cs typeface="Times New Roman" panose="02020603050405020304" pitchFamily="18" charset="0"/>
              </a:rPr>
              <a:t>Не допускается </a:t>
            </a:r>
            <a:r>
              <a:rPr lang="ru-RU" sz="2900" dirty="0">
                <a:latin typeface="Times New Roman" panose="02020603050405020304" pitchFamily="18" charset="0"/>
                <a:cs typeface="Times New Roman" panose="02020603050405020304" pitchFamily="18" charset="0"/>
              </a:rPr>
              <a:t>хранение пищевой продукции вне складских помещений либо специально оборудованных зон, </a:t>
            </a:r>
            <a:r>
              <a:rPr lang="ru-RU" sz="2900" dirty="0">
                <a:solidFill>
                  <a:schemeClr val="accent1"/>
                </a:solidFill>
                <a:latin typeface="Times New Roman" panose="02020603050405020304" pitchFamily="18" charset="0"/>
                <a:cs typeface="Times New Roman" panose="02020603050405020304" pitchFamily="18" charset="0"/>
              </a:rPr>
              <a:t>за исключением </a:t>
            </a:r>
            <a:r>
              <a:rPr lang="ru-RU" sz="2900" dirty="0">
                <a:latin typeface="Times New Roman" panose="02020603050405020304" pitchFamily="18" charset="0"/>
                <a:cs typeface="Times New Roman" panose="02020603050405020304" pitchFamily="18" charset="0"/>
              </a:rPr>
              <a:t>упакованной в потребительскую или транспортную упаковку и не требующей специальных температурно-влажностных условий хранения.</a:t>
            </a:r>
          </a:p>
          <a:p>
            <a:pPr algn="just"/>
            <a:endParaRPr lang="ru-RU" dirty="0"/>
          </a:p>
        </p:txBody>
      </p:sp>
    </p:spTree>
    <p:extLst>
      <p:ext uri="{BB962C8B-B14F-4D97-AF65-F5344CB8AC3E}">
        <p14:creationId xmlns:p14="http://schemas.microsoft.com/office/powerpoint/2010/main" val="21440208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533400"/>
            <a:ext cx="8784976" cy="990600"/>
          </a:xfrm>
        </p:spPr>
        <p:txBody>
          <a:bodyPr>
            <a:noAutofit/>
          </a:bodyPr>
          <a:lstStyle/>
          <a:p>
            <a:pPr algn="ctr"/>
            <a:r>
              <a:rPr lang="ru-RU" sz="2400" dirty="0">
                <a:solidFill>
                  <a:schemeClr val="accent1"/>
                </a:solidFill>
                <a:latin typeface="Times New Roman" panose="02020603050405020304" pitchFamily="18" charset="0"/>
                <a:cs typeface="Times New Roman" panose="02020603050405020304" pitchFamily="18" charset="0"/>
              </a:rPr>
              <a:t>Требования к перевозке, приему, размещению и условиям хранения пищевой продукции</a:t>
            </a:r>
            <a:endParaRPr lang="ru-RU" sz="2400" b="1" dirty="0">
              <a:solidFill>
                <a:schemeClr val="accent1"/>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77500" lnSpcReduction="20000"/>
          </a:bodyPr>
          <a:lstStyle/>
          <a:p>
            <a:pPr algn="just"/>
            <a:r>
              <a:rPr lang="ru-RU" sz="2200" dirty="0" smtClean="0">
                <a:latin typeface="Times New Roman" panose="02020603050405020304" pitchFamily="18" charset="0"/>
                <a:cs typeface="Times New Roman" panose="02020603050405020304" pitchFamily="18" charset="0"/>
              </a:rPr>
              <a:t>П.7.2. В организацию должна приниматься пищевая продукция, сопровождаемая товаросопроводительной документацией, обеспечивающей ее </a:t>
            </a:r>
            <a:r>
              <a:rPr lang="ru-RU" sz="2200" dirty="0" err="1" smtClean="0">
                <a:latin typeface="Times New Roman" panose="02020603050405020304" pitchFamily="18" charset="0"/>
                <a:cs typeface="Times New Roman" panose="02020603050405020304" pitchFamily="18" charset="0"/>
              </a:rPr>
              <a:t>прослеживаемость</a:t>
            </a:r>
            <a:r>
              <a:rPr lang="ru-RU" sz="2200" dirty="0" smtClean="0">
                <a:latin typeface="Times New Roman" panose="02020603050405020304" pitchFamily="18" charset="0"/>
                <a:cs typeface="Times New Roman" panose="02020603050405020304" pitchFamily="18" charset="0"/>
              </a:rPr>
              <a:t> &lt;14&gt;.</a:t>
            </a:r>
          </a:p>
          <a:p>
            <a:pPr algn="just"/>
            <a:r>
              <a:rPr lang="ru-RU" sz="2000" i="1" dirty="0" err="1" smtClean="0">
                <a:latin typeface="Times New Roman" panose="02020603050405020304" pitchFamily="18" charset="0"/>
                <a:cs typeface="Times New Roman" panose="02020603050405020304" pitchFamily="18" charset="0"/>
              </a:rPr>
              <a:t>прослеживаемость</a:t>
            </a:r>
            <a:r>
              <a:rPr lang="ru-RU" sz="2000" i="1" dirty="0" smtClean="0">
                <a:latin typeface="Times New Roman" panose="02020603050405020304" pitchFamily="18" charset="0"/>
                <a:cs typeface="Times New Roman" panose="02020603050405020304" pitchFamily="18" charset="0"/>
              </a:rPr>
              <a:t> </a:t>
            </a:r>
            <a:r>
              <a:rPr lang="ru-RU" sz="2000" i="1" dirty="0">
                <a:latin typeface="Times New Roman" panose="02020603050405020304" pitchFamily="18" charset="0"/>
                <a:cs typeface="Times New Roman" panose="02020603050405020304" pitchFamily="18" charset="0"/>
              </a:rPr>
              <a:t>пищевой продукции - возможность </a:t>
            </a:r>
            <a:r>
              <a:rPr lang="ru-RU" sz="2000" i="1" dirty="0" err="1">
                <a:latin typeface="Times New Roman" panose="02020603050405020304" pitchFamily="18" charset="0"/>
                <a:cs typeface="Times New Roman" panose="02020603050405020304" pitchFamily="18" charset="0"/>
              </a:rPr>
              <a:t>документарно</a:t>
            </a:r>
            <a:r>
              <a:rPr lang="ru-RU" sz="2000" i="1" dirty="0">
                <a:latin typeface="Times New Roman" panose="02020603050405020304" pitchFamily="18" charset="0"/>
                <a:cs typeface="Times New Roman" panose="02020603050405020304" pitchFamily="18" charset="0"/>
              </a:rPr>
              <a:t> (на бумажных и (или) электронных носителях) установить изготовителя и последующих собственников находящейся в обращении пищевой продукции, кроме конечного потребителя, а также место происхождения (производства, изготовления) пищевой продукции и (или) продовольственного (пищевого) </a:t>
            </a:r>
            <a:r>
              <a:rPr lang="ru-RU" sz="2000" i="1" dirty="0" smtClean="0">
                <a:latin typeface="Times New Roman" panose="02020603050405020304" pitchFamily="18" charset="0"/>
                <a:cs typeface="Times New Roman" panose="02020603050405020304" pitchFamily="18" charset="0"/>
              </a:rPr>
              <a:t>сырья (</a:t>
            </a:r>
            <a:r>
              <a:rPr lang="ru-RU" sz="1800" i="1" dirty="0" smtClean="0">
                <a:latin typeface="Times New Roman" panose="02020603050405020304" pitchFamily="18" charset="0"/>
                <a:cs typeface="Times New Roman" panose="02020603050405020304" pitchFamily="18" charset="0"/>
              </a:rPr>
              <a:t>ТР </a:t>
            </a:r>
            <a:r>
              <a:rPr lang="ru-RU" sz="1800" i="1" dirty="0">
                <a:latin typeface="Times New Roman" panose="02020603050405020304" pitchFamily="18" charset="0"/>
                <a:cs typeface="Times New Roman" panose="02020603050405020304" pitchFamily="18" charset="0"/>
              </a:rPr>
              <a:t>ТС 021/2011. </a:t>
            </a:r>
            <a:r>
              <a:rPr lang="ru-RU" sz="1800" i="1" dirty="0" smtClean="0">
                <a:latin typeface="Times New Roman" panose="02020603050405020304" pitchFamily="18" charset="0"/>
                <a:cs typeface="Times New Roman" panose="02020603050405020304" pitchFamily="18" charset="0"/>
              </a:rPr>
              <a:t>«О </a:t>
            </a:r>
            <a:r>
              <a:rPr lang="ru-RU" sz="1800" i="1" dirty="0">
                <a:latin typeface="Times New Roman" panose="02020603050405020304" pitchFamily="18" charset="0"/>
                <a:cs typeface="Times New Roman" panose="02020603050405020304" pitchFamily="18" charset="0"/>
              </a:rPr>
              <a:t>безопасности пищевой </a:t>
            </a:r>
            <a:r>
              <a:rPr lang="ru-RU" sz="1800" i="1" dirty="0" smtClean="0">
                <a:latin typeface="Times New Roman" panose="02020603050405020304" pitchFamily="18" charset="0"/>
                <a:cs typeface="Times New Roman" panose="02020603050405020304" pitchFamily="18" charset="0"/>
              </a:rPr>
              <a:t>продукции»</a:t>
            </a:r>
            <a:r>
              <a:rPr lang="ru-RU" sz="1800" dirty="0" smtClean="0"/>
              <a:t>)</a:t>
            </a:r>
          </a:p>
          <a:p>
            <a:pPr algn="just"/>
            <a:r>
              <a:rPr lang="ru-RU" sz="2100" dirty="0" smtClean="0">
                <a:latin typeface="Times New Roman" panose="02020603050405020304" pitchFamily="18" charset="0"/>
                <a:cs typeface="Times New Roman" panose="02020603050405020304" pitchFamily="18" charset="0"/>
              </a:rPr>
              <a:t>П.7.9 </a:t>
            </a:r>
            <a:r>
              <a:rPr lang="ru-RU" sz="2100" dirty="0" smtClean="0">
                <a:solidFill>
                  <a:schemeClr val="accent1"/>
                </a:solidFill>
                <a:latin typeface="Times New Roman" panose="02020603050405020304" pitchFamily="18" charset="0"/>
                <a:cs typeface="Times New Roman" panose="02020603050405020304" pitchFamily="18" charset="0"/>
              </a:rPr>
              <a:t>Мясные </a:t>
            </a:r>
            <a:r>
              <a:rPr lang="ru-RU" sz="2100" dirty="0">
                <a:solidFill>
                  <a:schemeClr val="accent1"/>
                </a:solidFill>
                <a:latin typeface="Times New Roman" panose="02020603050405020304" pitchFamily="18" charset="0"/>
                <a:cs typeface="Times New Roman" panose="02020603050405020304" pitchFamily="18" charset="0"/>
              </a:rPr>
              <a:t>полуфабрикаты, субпродукты, птица мороженая и охлажденная</a:t>
            </a:r>
            <a:r>
              <a:rPr lang="ru-RU" sz="2100" dirty="0">
                <a:latin typeface="Times New Roman" panose="02020603050405020304" pitchFamily="18" charset="0"/>
                <a:cs typeface="Times New Roman" panose="02020603050405020304" pitchFamily="18" charset="0"/>
              </a:rPr>
              <a:t> должны храниться </a:t>
            </a:r>
            <a:r>
              <a:rPr lang="ru-RU" sz="2100" dirty="0">
                <a:solidFill>
                  <a:schemeClr val="accent1"/>
                </a:solidFill>
                <a:latin typeface="Times New Roman" panose="02020603050405020304" pitchFamily="18" charset="0"/>
                <a:cs typeface="Times New Roman" panose="02020603050405020304" pitchFamily="18" charset="0"/>
              </a:rPr>
              <a:t>в транспортной таре</a:t>
            </a:r>
            <a:r>
              <a:rPr lang="ru-RU" sz="2100" dirty="0">
                <a:latin typeface="Times New Roman" panose="02020603050405020304" pitchFamily="18" charset="0"/>
                <a:cs typeface="Times New Roman" panose="02020603050405020304" pitchFamily="18" charset="0"/>
              </a:rPr>
              <a:t>.</a:t>
            </a:r>
          </a:p>
          <a:p>
            <a:pPr algn="just"/>
            <a:r>
              <a:rPr lang="ru-RU" sz="2200" dirty="0" smtClean="0">
                <a:latin typeface="Times New Roman" panose="02020603050405020304" pitchFamily="18" charset="0"/>
                <a:cs typeface="Times New Roman" panose="02020603050405020304" pitchFamily="18" charset="0"/>
              </a:rPr>
              <a:t>П.7.10</a:t>
            </a:r>
            <a:r>
              <a:rPr lang="ru-RU" sz="2200" dirty="0">
                <a:latin typeface="Times New Roman" panose="02020603050405020304" pitchFamily="18" charset="0"/>
                <a:cs typeface="Times New Roman" panose="02020603050405020304" pitchFamily="18" charset="0"/>
              </a:rPr>
              <a:t>. В торговых объектах должны быть обеспечены </a:t>
            </a:r>
            <a:r>
              <a:rPr lang="ru-RU" sz="2200" dirty="0">
                <a:solidFill>
                  <a:schemeClr val="accent1"/>
                </a:solidFill>
                <a:latin typeface="Times New Roman" panose="02020603050405020304" pitchFamily="18" charset="0"/>
                <a:cs typeface="Times New Roman" panose="02020603050405020304" pitchFamily="18" charset="0"/>
              </a:rPr>
              <a:t>условия хранения </a:t>
            </a:r>
            <a:r>
              <a:rPr lang="ru-RU" sz="2200" dirty="0">
                <a:latin typeface="Times New Roman" panose="02020603050405020304" pitchFamily="18" charset="0"/>
                <a:cs typeface="Times New Roman" panose="02020603050405020304" pitchFamily="18" charset="0"/>
              </a:rPr>
              <a:t>охлажденной и </a:t>
            </a:r>
            <a:r>
              <a:rPr lang="ru-RU" sz="2200" dirty="0">
                <a:solidFill>
                  <a:schemeClr val="accent1"/>
                </a:solidFill>
                <a:latin typeface="Times New Roman" panose="02020603050405020304" pitchFamily="18" charset="0"/>
                <a:cs typeface="Times New Roman" panose="02020603050405020304" pitchFamily="18" charset="0"/>
              </a:rPr>
              <a:t>мороженой рыбы </a:t>
            </a:r>
            <a:r>
              <a:rPr lang="ru-RU" sz="2200" dirty="0">
                <a:latin typeface="Times New Roman" panose="02020603050405020304" pitchFamily="18" charset="0"/>
                <a:cs typeface="Times New Roman" panose="02020603050405020304" pitchFamily="18" charset="0"/>
              </a:rPr>
              <a:t>в </a:t>
            </a:r>
            <a:r>
              <a:rPr lang="ru-RU" sz="2200" dirty="0">
                <a:solidFill>
                  <a:schemeClr val="accent1"/>
                </a:solidFill>
                <a:latin typeface="Times New Roman" panose="02020603050405020304" pitchFamily="18" charset="0"/>
                <a:cs typeface="Times New Roman" panose="02020603050405020304" pitchFamily="18" charset="0"/>
              </a:rPr>
              <a:t>транспортной таре </a:t>
            </a:r>
            <a:r>
              <a:rPr lang="ru-RU" sz="2200" dirty="0">
                <a:latin typeface="Times New Roman" panose="02020603050405020304" pitchFamily="18" charset="0"/>
                <a:cs typeface="Times New Roman" panose="02020603050405020304" pitchFamily="18" charset="0"/>
              </a:rPr>
              <a:t>в соответствии с условиями хранения, установленными изготовителем</a:t>
            </a:r>
            <a:r>
              <a:rPr lang="ru-RU" sz="2200" dirty="0" smtClean="0">
                <a:latin typeface="Times New Roman" panose="02020603050405020304" pitchFamily="18" charset="0"/>
                <a:cs typeface="Times New Roman" panose="02020603050405020304" pitchFamily="18" charset="0"/>
              </a:rPr>
              <a:t>.</a:t>
            </a:r>
          </a:p>
          <a:p>
            <a:pPr algn="just"/>
            <a:r>
              <a:rPr lang="ru-RU" sz="2200" dirty="0" smtClean="0">
                <a:latin typeface="Times New Roman" panose="02020603050405020304" pitchFamily="18" charset="0"/>
                <a:cs typeface="Times New Roman" panose="02020603050405020304" pitchFamily="18" charset="0"/>
              </a:rPr>
              <a:t>П.7.14</a:t>
            </a:r>
            <a:r>
              <a:rPr lang="ru-RU" sz="2200" dirty="0">
                <a:latin typeface="Times New Roman" panose="02020603050405020304" pitchFamily="18" charset="0"/>
                <a:cs typeface="Times New Roman" panose="02020603050405020304" pitchFamily="18" charset="0"/>
              </a:rPr>
              <a:t>. В торговых объектах должны быть </a:t>
            </a:r>
            <a:r>
              <a:rPr lang="ru-RU" sz="2200" dirty="0">
                <a:solidFill>
                  <a:schemeClr val="accent1"/>
                </a:solidFill>
                <a:latin typeface="Times New Roman" panose="02020603050405020304" pitchFamily="18" charset="0"/>
                <a:cs typeface="Times New Roman" panose="02020603050405020304" pitchFamily="18" charset="0"/>
              </a:rPr>
              <a:t>обеспечены условия для хранения овощей и корнеплодов, установленные производителями продукции.</a:t>
            </a:r>
          </a:p>
          <a:p>
            <a:pPr algn="just"/>
            <a:r>
              <a:rPr lang="ru-RU" sz="2200" dirty="0" smtClean="0">
                <a:latin typeface="Times New Roman" panose="02020603050405020304" pitchFamily="18" charset="0"/>
                <a:cs typeface="Times New Roman" panose="02020603050405020304" pitchFamily="18" charset="0"/>
              </a:rPr>
              <a:t>Хранение </a:t>
            </a:r>
            <a:r>
              <a:rPr lang="ru-RU" sz="2200" dirty="0">
                <a:latin typeface="Times New Roman" panose="02020603050405020304" pitchFamily="18" charset="0"/>
                <a:cs typeface="Times New Roman" panose="02020603050405020304" pitchFamily="18" charset="0"/>
              </a:rPr>
              <a:t>в складских помещениях картофеля и корнеплодов должно осуществляться </a:t>
            </a:r>
            <a:r>
              <a:rPr lang="ru-RU" sz="2200" dirty="0">
                <a:solidFill>
                  <a:schemeClr val="accent1"/>
                </a:solidFill>
                <a:latin typeface="Times New Roman" panose="02020603050405020304" pitchFamily="18" charset="0"/>
                <a:cs typeface="Times New Roman" panose="02020603050405020304" pitchFamily="18" charset="0"/>
              </a:rPr>
              <a:t>без доступа естественного и искусственного освещения </a:t>
            </a:r>
            <a:r>
              <a:rPr lang="ru-RU" sz="2200" dirty="0">
                <a:latin typeface="Times New Roman" panose="02020603050405020304" pitchFamily="18" charset="0"/>
                <a:cs typeface="Times New Roman" panose="02020603050405020304" pitchFamily="18" charset="0"/>
              </a:rPr>
              <a:t>или в светонепроницаемой упаковке</a:t>
            </a:r>
            <a:r>
              <a:rPr lang="ru-RU" sz="2200" dirty="0" smtClean="0">
                <a:latin typeface="Times New Roman" panose="02020603050405020304" pitchFamily="18" charset="0"/>
                <a:cs typeface="Times New Roman" panose="02020603050405020304" pitchFamily="18" charset="0"/>
              </a:rPr>
              <a:t>.</a:t>
            </a:r>
          </a:p>
          <a:p>
            <a:pPr algn="just"/>
            <a:r>
              <a:rPr lang="ru-RU" sz="2200" dirty="0" smtClean="0">
                <a:latin typeface="Times New Roman" panose="02020603050405020304" pitchFamily="18" charset="0"/>
                <a:cs typeface="Times New Roman" panose="02020603050405020304" pitchFamily="18" charset="0"/>
              </a:rPr>
              <a:t>П.7.15</a:t>
            </a:r>
            <a:r>
              <a:rPr lang="ru-RU" sz="2200" dirty="0">
                <a:latin typeface="Times New Roman" panose="02020603050405020304" pitchFamily="18" charset="0"/>
                <a:cs typeface="Times New Roman" panose="02020603050405020304" pitchFamily="18" charset="0"/>
              </a:rPr>
              <a:t>. </a:t>
            </a:r>
            <a:r>
              <a:rPr lang="ru-RU" sz="2200" dirty="0">
                <a:solidFill>
                  <a:schemeClr val="accent1"/>
                </a:solidFill>
                <a:latin typeface="Times New Roman" panose="02020603050405020304" pitchFamily="18" charset="0"/>
                <a:cs typeface="Times New Roman" panose="02020603050405020304" pitchFamily="18" charset="0"/>
              </a:rPr>
              <a:t>Лед</a:t>
            </a:r>
            <a:r>
              <a:rPr lang="ru-RU" sz="2200" dirty="0">
                <a:latin typeface="Times New Roman" panose="02020603050405020304" pitchFamily="18" charset="0"/>
                <a:cs typeface="Times New Roman" panose="02020603050405020304" pitchFamily="18" charset="0"/>
              </a:rPr>
              <a:t>, используемый для приготовления и охлаждения пищевой продукции, должен изготавливаться </a:t>
            </a:r>
            <a:r>
              <a:rPr lang="ru-RU" sz="2200" dirty="0">
                <a:solidFill>
                  <a:schemeClr val="accent1"/>
                </a:solidFill>
                <a:latin typeface="Times New Roman" panose="02020603050405020304" pitchFamily="18" charset="0"/>
                <a:cs typeface="Times New Roman" panose="02020603050405020304" pitchFamily="18" charset="0"/>
              </a:rPr>
              <a:t>из питьевой воды</a:t>
            </a:r>
            <a:r>
              <a:rPr lang="ru-RU" sz="2200" dirty="0">
                <a:latin typeface="Times New Roman" panose="02020603050405020304" pitchFamily="18" charset="0"/>
                <a:cs typeface="Times New Roman" panose="02020603050405020304" pitchFamily="18" charset="0"/>
              </a:rPr>
              <a:t>.</a:t>
            </a:r>
          </a:p>
          <a:p>
            <a:pPr algn="just"/>
            <a:endParaRPr lang="ru-RU" sz="2000" b="1" dirty="0"/>
          </a:p>
          <a:p>
            <a:endParaRPr lang="ru-RU" sz="2000" b="1" dirty="0"/>
          </a:p>
          <a:p>
            <a:pPr algn="just"/>
            <a:endParaRPr lang="ru-RU" sz="2200" dirty="0">
              <a:latin typeface="Times New Roman" panose="02020603050405020304" pitchFamily="18" charset="0"/>
              <a:cs typeface="Times New Roman" panose="02020603050405020304" pitchFamily="18" charset="0"/>
            </a:endParaRPr>
          </a:p>
          <a:p>
            <a:endParaRPr lang="ru-RU" dirty="0"/>
          </a:p>
          <a:p>
            <a:endParaRPr lang="ru-RU" dirty="0">
              <a:hlinkClick r:id="rId2"/>
            </a:endParaRPr>
          </a:p>
          <a:p>
            <a:endParaRPr lang="ru-RU" dirty="0"/>
          </a:p>
          <a:p>
            <a:endParaRPr lang="ru-RU" dirty="0"/>
          </a:p>
        </p:txBody>
      </p:sp>
    </p:spTree>
    <p:extLst>
      <p:ext uri="{BB962C8B-B14F-4D97-AF65-F5344CB8AC3E}">
        <p14:creationId xmlns:p14="http://schemas.microsoft.com/office/powerpoint/2010/main" val="8299286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dirty="0">
                <a:solidFill>
                  <a:schemeClr val="accent1"/>
                </a:solidFill>
                <a:latin typeface="Times New Roman" panose="02020603050405020304" pitchFamily="18" charset="0"/>
                <a:cs typeface="Times New Roman" panose="02020603050405020304" pitchFamily="18" charset="0"/>
              </a:rPr>
              <a:t>Требования к перевозке, приему, размещению и условиям хранения пищевой продукции</a:t>
            </a:r>
            <a:endParaRPr lang="ru-RU" sz="2400"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pPr algn="just"/>
            <a:r>
              <a:rPr lang="ru-RU" sz="2200" dirty="0" smtClean="0">
                <a:latin typeface="Times New Roman" panose="02020603050405020304" pitchFamily="18" charset="0"/>
                <a:cs typeface="Times New Roman" panose="02020603050405020304" pitchFamily="18" charset="0"/>
              </a:rPr>
              <a:t>П.7.11</a:t>
            </a:r>
            <a:r>
              <a:rPr lang="ru-RU" sz="2200" dirty="0">
                <a:latin typeface="Times New Roman" panose="02020603050405020304" pitchFamily="18" charset="0"/>
                <a:cs typeface="Times New Roman" panose="02020603050405020304" pitchFamily="18" charset="0"/>
              </a:rPr>
              <a:t>. Хлеб и хлебобулочные изделия должны храниться в складских помещениях и (или) торговом зале на стеллажах. При хранении хлеба и хлебобулочных изделий не допускается их соприкосновение со стенами и (или) полом помещений.</a:t>
            </a:r>
          </a:p>
          <a:p>
            <a:pPr algn="just"/>
            <a:r>
              <a:rPr lang="ru-RU" sz="2200" dirty="0">
                <a:latin typeface="Times New Roman" panose="02020603050405020304" pitchFamily="18" charset="0"/>
                <a:cs typeface="Times New Roman" panose="02020603050405020304" pitchFamily="18" charset="0"/>
              </a:rPr>
              <a:t>В случаях обнаружения в процессе хранения или реализации признаков заболевания хлеба и хлебобулочных изделий </a:t>
            </a:r>
            <a:r>
              <a:rPr lang="ru-RU" sz="2200" dirty="0">
                <a:solidFill>
                  <a:schemeClr val="accent1"/>
                </a:solidFill>
                <a:latin typeface="Times New Roman" panose="02020603050405020304" pitchFamily="18" charset="0"/>
                <a:cs typeface="Times New Roman" panose="02020603050405020304" pitchFamily="18" charset="0"/>
              </a:rPr>
              <a:t>картофельной болезнью </a:t>
            </a:r>
            <a:r>
              <a:rPr lang="ru-RU" sz="2200" dirty="0">
                <a:latin typeface="Times New Roman" panose="02020603050405020304" pitchFamily="18" charset="0"/>
                <a:cs typeface="Times New Roman" panose="02020603050405020304" pitchFamily="18" charset="0"/>
              </a:rPr>
              <a:t>необходимо изъять такие изделия из торгового зала и складских помещений, стеллажи промыть теплой водой с </a:t>
            </a:r>
            <a:r>
              <a:rPr lang="ru-RU" sz="2200" dirty="0">
                <a:solidFill>
                  <a:schemeClr val="accent1"/>
                </a:solidFill>
                <a:latin typeface="Times New Roman" panose="02020603050405020304" pitchFamily="18" charset="0"/>
                <a:cs typeface="Times New Roman" panose="02020603050405020304" pitchFamily="18" charset="0"/>
              </a:rPr>
              <a:t>моющими средствами и обработать дезинфицирующими средствами</a:t>
            </a:r>
            <a:r>
              <a:rPr lang="ru-RU" sz="2200" dirty="0">
                <a:latin typeface="Times New Roman" panose="02020603050405020304" pitchFamily="18" charset="0"/>
                <a:cs typeface="Times New Roman" panose="02020603050405020304" pitchFamily="18" charset="0"/>
              </a:rPr>
              <a:t>, предназначенными для обработки поверхностей, контактирующих с пищевой продукцией.</a:t>
            </a:r>
          </a:p>
          <a:p>
            <a:endParaRPr lang="ru-RU" dirty="0"/>
          </a:p>
          <a:p>
            <a:endParaRPr lang="ru-RU" dirty="0">
              <a:hlinkClick r:id="rId2"/>
            </a:endParaRPr>
          </a:p>
          <a:p>
            <a:endParaRPr lang="ru-RU" dirty="0"/>
          </a:p>
          <a:p>
            <a:endParaRPr lang="ru-RU" dirty="0"/>
          </a:p>
        </p:txBody>
      </p:sp>
    </p:spTree>
    <p:extLst>
      <p:ext uri="{BB962C8B-B14F-4D97-AF65-F5344CB8AC3E}">
        <p14:creationId xmlns:p14="http://schemas.microsoft.com/office/powerpoint/2010/main" val="27358918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229600" cy="792088"/>
          </a:xfrm>
        </p:spPr>
        <p:txBody>
          <a:bodyPr>
            <a:noAutofit/>
          </a:bodyPr>
          <a:lstStyle/>
          <a:p>
            <a:pPr algn="ctr"/>
            <a:r>
              <a:rPr lang="ru-RU" sz="2400" dirty="0">
                <a:solidFill>
                  <a:schemeClr val="accent1"/>
                </a:solidFill>
                <a:latin typeface="Times New Roman" panose="02020603050405020304" pitchFamily="18" charset="0"/>
                <a:cs typeface="Times New Roman" panose="02020603050405020304" pitchFamily="18" charset="0"/>
              </a:rPr>
              <a:t>VIII. Требования к условиям реализации пищевой </a:t>
            </a:r>
            <a:r>
              <a:rPr lang="ru-RU" sz="2400" dirty="0" smtClean="0">
                <a:solidFill>
                  <a:schemeClr val="accent1"/>
                </a:solidFill>
                <a:latin typeface="Times New Roman" panose="02020603050405020304" pitchFamily="18" charset="0"/>
                <a:cs typeface="Times New Roman" panose="02020603050405020304" pitchFamily="18" charset="0"/>
              </a:rPr>
              <a:t>продукции</a:t>
            </a:r>
            <a:br>
              <a:rPr lang="ru-RU" sz="2400" dirty="0" smtClean="0">
                <a:solidFill>
                  <a:schemeClr val="accent1"/>
                </a:solidFill>
                <a:latin typeface="Times New Roman" panose="02020603050405020304" pitchFamily="18" charset="0"/>
                <a:cs typeface="Times New Roman" panose="02020603050405020304" pitchFamily="18" charset="0"/>
              </a:rPr>
            </a:br>
            <a:r>
              <a:rPr lang="ru-RU" sz="2400" dirty="0" smtClean="0">
                <a:solidFill>
                  <a:schemeClr val="accent1"/>
                </a:solidFill>
                <a:latin typeface="Times New Roman" panose="02020603050405020304" pitchFamily="18" charset="0"/>
                <a:cs typeface="Times New Roman" panose="02020603050405020304" pitchFamily="18" charset="0"/>
              </a:rPr>
              <a:t> </a:t>
            </a:r>
            <a:endParaRPr lang="ru-RU" sz="2400" b="1" dirty="0">
              <a:solidFill>
                <a:schemeClr val="accent1"/>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79512" y="656692"/>
            <a:ext cx="8784976" cy="5688632"/>
          </a:xfrm>
        </p:spPr>
        <p:txBody>
          <a:bodyPr>
            <a:noAutofit/>
          </a:bodyPr>
          <a:lstStyle/>
          <a:p>
            <a:pPr algn="just"/>
            <a:r>
              <a:rPr lang="ru-RU" sz="1300" dirty="0" smtClean="0">
                <a:latin typeface="Times New Roman" panose="02020603050405020304" pitchFamily="18" charset="0"/>
                <a:cs typeface="Times New Roman" panose="02020603050405020304" pitchFamily="18" charset="0"/>
              </a:rPr>
              <a:t>П.8.1</a:t>
            </a:r>
            <a:r>
              <a:rPr lang="ru-RU" sz="1300" dirty="0">
                <a:latin typeface="Times New Roman" panose="02020603050405020304" pitchFamily="18" charset="0"/>
                <a:cs typeface="Times New Roman" panose="02020603050405020304" pitchFamily="18" charset="0"/>
              </a:rPr>
              <a:t>. При реализации пищевой продукции должны соблюдаться требования технических регламентов, а также условия хранения и сроки годности (при наличии) такой продукции, установленные ее изготовителем.</a:t>
            </a:r>
          </a:p>
          <a:p>
            <a:pPr algn="just"/>
            <a:r>
              <a:rPr lang="ru-RU" sz="1300" dirty="0">
                <a:solidFill>
                  <a:schemeClr val="accent1"/>
                </a:solidFill>
                <a:latin typeface="Times New Roman" panose="02020603050405020304" pitchFamily="18" charset="0"/>
                <a:cs typeface="Times New Roman" panose="02020603050405020304" pitchFamily="18" charset="0"/>
              </a:rPr>
              <a:t>Не допускается реализация пищевой продукции, не соответствующей требованиям технических регламентов.</a:t>
            </a:r>
          </a:p>
          <a:p>
            <a:pPr algn="just"/>
            <a:r>
              <a:rPr lang="ru-RU" sz="1300" dirty="0" smtClean="0">
                <a:latin typeface="Times New Roman" panose="02020603050405020304" pitchFamily="18" charset="0"/>
                <a:cs typeface="Times New Roman" panose="02020603050405020304" pitchFamily="18" charset="0"/>
              </a:rPr>
              <a:t>П.8.4</a:t>
            </a:r>
            <a:r>
              <a:rPr lang="ru-RU" sz="1300" dirty="0">
                <a:latin typeface="Times New Roman" panose="02020603050405020304" pitchFamily="18" charset="0"/>
                <a:cs typeface="Times New Roman" panose="02020603050405020304" pitchFamily="18" charset="0"/>
              </a:rPr>
              <a:t>. </a:t>
            </a:r>
            <a:r>
              <a:rPr lang="ru-RU" sz="1300" dirty="0">
                <a:solidFill>
                  <a:schemeClr val="accent1"/>
                </a:solidFill>
                <a:latin typeface="Times New Roman" panose="02020603050405020304" pitchFamily="18" charset="0"/>
                <a:cs typeface="Times New Roman" panose="02020603050405020304" pitchFamily="18" charset="0"/>
              </a:rPr>
              <a:t>Реализация пищевой продукции</a:t>
            </a:r>
            <a:r>
              <a:rPr lang="ru-RU" sz="1300" dirty="0">
                <a:latin typeface="Times New Roman" panose="02020603050405020304" pitchFamily="18" charset="0"/>
                <a:cs typeface="Times New Roman" panose="02020603050405020304" pitchFamily="18" charset="0"/>
              </a:rPr>
              <a:t>, не упакованной производителем, непосредственно употребляемой в пищу </a:t>
            </a:r>
            <a:r>
              <a:rPr lang="ru-RU" sz="1300" dirty="0">
                <a:solidFill>
                  <a:schemeClr val="accent1"/>
                </a:solidFill>
                <a:latin typeface="Times New Roman" panose="02020603050405020304" pitchFamily="18" charset="0"/>
                <a:cs typeface="Times New Roman" panose="02020603050405020304" pitchFamily="18" charset="0"/>
              </a:rPr>
              <a:t>без какой-либо предварительной обработки (</a:t>
            </a:r>
            <a:r>
              <a:rPr lang="ru-RU" sz="1300" u="sng" dirty="0">
                <a:solidFill>
                  <a:schemeClr val="accent1"/>
                </a:solidFill>
                <a:latin typeface="Times New Roman" panose="02020603050405020304" pitchFamily="18" charset="0"/>
                <a:cs typeface="Times New Roman" panose="02020603050405020304" pitchFamily="18" charset="0"/>
              </a:rPr>
              <a:t>мытье, термическая обработка</a:t>
            </a:r>
            <a:r>
              <a:rPr lang="ru-RU" sz="1300" dirty="0">
                <a:solidFill>
                  <a:schemeClr val="accent1"/>
                </a:solidFill>
                <a:latin typeface="Times New Roman" panose="02020603050405020304" pitchFamily="18" charset="0"/>
                <a:cs typeface="Times New Roman" panose="02020603050405020304" pitchFamily="18" charset="0"/>
              </a:rPr>
              <a:t>), </a:t>
            </a:r>
            <a:r>
              <a:rPr lang="ru-RU" sz="1300" dirty="0">
                <a:latin typeface="Times New Roman" panose="02020603050405020304" pitchFamily="18" charset="0"/>
                <a:cs typeface="Times New Roman" panose="02020603050405020304" pitchFamily="18" charset="0"/>
              </a:rPr>
              <a:t>должна </a:t>
            </a:r>
            <a:r>
              <a:rPr lang="ru-RU" sz="1300" dirty="0">
                <a:solidFill>
                  <a:schemeClr val="accent1"/>
                </a:solidFill>
                <a:latin typeface="Times New Roman" panose="02020603050405020304" pitchFamily="18" charset="0"/>
                <a:cs typeface="Times New Roman" panose="02020603050405020304" pitchFamily="18" charset="0"/>
              </a:rPr>
              <a:t>осуществляться в потребительской упаковке,</a:t>
            </a:r>
            <a:r>
              <a:rPr lang="ru-RU" sz="1300" dirty="0">
                <a:latin typeface="Times New Roman" panose="02020603050405020304" pitchFamily="18" charset="0"/>
                <a:cs typeface="Times New Roman" panose="02020603050405020304" pitchFamily="18" charset="0"/>
              </a:rPr>
              <a:t> </a:t>
            </a:r>
            <a:r>
              <a:rPr lang="ru-RU" sz="1300" dirty="0">
                <a:solidFill>
                  <a:schemeClr val="accent1"/>
                </a:solidFill>
                <a:latin typeface="Times New Roman" panose="02020603050405020304" pitchFamily="18" charset="0"/>
                <a:cs typeface="Times New Roman" panose="02020603050405020304" pitchFamily="18" charset="0"/>
              </a:rPr>
              <a:t>за исключением</a:t>
            </a:r>
            <a:r>
              <a:rPr lang="ru-RU" sz="1300" dirty="0">
                <a:latin typeface="Times New Roman" panose="02020603050405020304" pitchFamily="18" charset="0"/>
                <a:cs typeface="Times New Roman" panose="02020603050405020304" pitchFamily="18" charset="0"/>
              </a:rPr>
              <a:t> случаев реализации пищевой продукции через торговые аппараты и (или) дозирующие устройства, исключающие непосредственный контакт потребителя с продукцией до осуществления фасовки</a:t>
            </a:r>
            <a:r>
              <a:rPr lang="ru-RU" sz="1300" dirty="0" smtClean="0">
                <a:latin typeface="Times New Roman" panose="02020603050405020304" pitchFamily="18" charset="0"/>
                <a:cs typeface="Times New Roman" panose="02020603050405020304" pitchFamily="18" charset="0"/>
              </a:rPr>
              <a:t>.</a:t>
            </a:r>
          </a:p>
          <a:p>
            <a:pPr algn="just"/>
            <a:r>
              <a:rPr lang="ru-RU" sz="1300" dirty="0" smtClean="0">
                <a:latin typeface="Times New Roman" panose="02020603050405020304" pitchFamily="18" charset="0"/>
                <a:cs typeface="Times New Roman" panose="02020603050405020304" pitchFamily="18" charset="0"/>
              </a:rPr>
              <a:t>П.8.6</a:t>
            </a:r>
            <a:r>
              <a:rPr lang="ru-RU" sz="1300" dirty="0">
                <a:latin typeface="Times New Roman" panose="02020603050405020304" pitchFamily="18" charset="0"/>
                <a:cs typeface="Times New Roman" panose="02020603050405020304" pitchFamily="18" charset="0"/>
              </a:rPr>
              <a:t>. Допускается реализовывать </a:t>
            </a:r>
            <a:r>
              <a:rPr lang="ru-RU" sz="1300" dirty="0">
                <a:solidFill>
                  <a:schemeClr val="accent1"/>
                </a:solidFill>
                <a:latin typeface="Times New Roman" panose="02020603050405020304" pitchFamily="18" charset="0"/>
                <a:cs typeface="Times New Roman" panose="02020603050405020304" pitchFamily="18" charset="0"/>
              </a:rPr>
              <a:t>вразвес пищевую продукцию</a:t>
            </a:r>
            <a:r>
              <a:rPr lang="ru-RU" sz="1300" dirty="0">
                <a:latin typeface="Times New Roman" panose="02020603050405020304" pitchFamily="18" charset="0"/>
                <a:cs typeface="Times New Roman" panose="02020603050405020304" pitchFamily="18" charset="0"/>
              </a:rPr>
              <a:t>, поступившую от производителей в потребительской упаковке или транспортной таре, </a:t>
            </a:r>
            <a:r>
              <a:rPr lang="ru-RU" sz="1300" dirty="0">
                <a:solidFill>
                  <a:schemeClr val="accent1"/>
                </a:solidFill>
                <a:latin typeface="Times New Roman" panose="02020603050405020304" pitchFamily="18" charset="0"/>
                <a:cs typeface="Times New Roman" panose="02020603050405020304" pitchFamily="18" charset="0"/>
              </a:rPr>
              <a:t>при условии наличия раковин для мытья используемого торгового инвентаря и мытья рук, </a:t>
            </a:r>
            <a:r>
              <a:rPr lang="ru-RU" sz="1300" dirty="0">
                <a:latin typeface="Times New Roman" panose="02020603050405020304" pitchFamily="18" charset="0"/>
                <a:cs typeface="Times New Roman" panose="02020603050405020304" pitchFamily="18" charset="0"/>
              </a:rPr>
              <a:t>а также с учетом соблюдения требований к информации о сроках годности и условиях хранения &lt;15</a:t>
            </a:r>
            <a:r>
              <a:rPr lang="ru-RU" sz="1300" dirty="0" smtClean="0">
                <a:latin typeface="Times New Roman" panose="02020603050405020304" pitchFamily="18" charset="0"/>
                <a:cs typeface="Times New Roman" panose="02020603050405020304" pitchFamily="18" charset="0"/>
              </a:rPr>
              <a:t>&gt;</a:t>
            </a:r>
          </a:p>
          <a:p>
            <a:r>
              <a:rPr lang="ru-RU" sz="1300" dirty="0" smtClean="0">
                <a:latin typeface="Times New Roman" panose="02020603050405020304" pitchFamily="18" charset="0"/>
                <a:cs typeface="Times New Roman" panose="02020603050405020304" pitchFamily="18" charset="0"/>
              </a:rPr>
              <a:t>П.8.10</a:t>
            </a:r>
            <a:r>
              <a:rPr lang="ru-RU" sz="1300" dirty="0">
                <a:latin typeface="Times New Roman" panose="02020603050405020304" pitchFamily="18" charset="0"/>
                <a:cs typeface="Times New Roman" panose="02020603050405020304" pitchFamily="18" charset="0"/>
              </a:rPr>
              <a:t>. Для замороженной пищевой продукции, размещенной в витринах самообслуживания торгового зала или в холодильном оборудовании прилавка, должны быть обеспечены условия ее хранения, установленные </a:t>
            </a:r>
            <a:r>
              <a:rPr lang="ru-RU" sz="1300" dirty="0" smtClean="0">
                <a:latin typeface="Times New Roman" panose="02020603050405020304" pitchFamily="18" charset="0"/>
                <a:cs typeface="Times New Roman" panose="02020603050405020304" pitchFamily="18" charset="0"/>
              </a:rPr>
              <a:t>изготовителем. </a:t>
            </a:r>
            <a:r>
              <a:rPr lang="ru-RU" sz="1300" dirty="0" smtClean="0">
                <a:solidFill>
                  <a:schemeClr val="accent1"/>
                </a:solidFill>
                <a:latin typeface="Times New Roman" panose="02020603050405020304" pitchFamily="18" charset="0"/>
                <a:cs typeface="Times New Roman" panose="02020603050405020304" pitchFamily="18" charset="0"/>
              </a:rPr>
              <a:t>Витрины </a:t>
            </a:r>
            <a:r>
              <a:rPr lang="ru-RU" sz="1300" dirty="0">
                <a:solidFill>
                  <a:schemeClr val="accent1"/>
                </a:solidFill>
                <a:latin typeface="Times New Roman" panose="02020603050405020304" pitchFamily="18" charset="0"/>
                <a:cs typeface="Times New Roman" panose="02020603050405020304" pitchFamily="18" charset="0"/>
              </a:rPr>
              <a:t>самообслуживания должны быть оборудованы средствами контроля температурного режима.</a:t>
            </a:r>
          </a:p>
          <a:p>
            <a:pPr algn="just"/>
            <a:r>
              <a:rPr lang="ru-RU" sz="1300" dirty="0" smtClean="0">
                <a:latin typeface="Times New Roman" panose="02020603050405020304" pitchFamily="18" charset="0"/>
                <a:cs typeface="Times New Roman" panose="02020603050405020304" pitchFamily="18" charset="0"/>
              </a:rPr>
              <a:t>П.8.11</a:t>
            </a:r>
            <a:r>
              <a:rPr lang="ru-RU" sz="1300" dirty="0">
                <a:latin typeface="Times New Roman" panose="02020603050405020304" pitchFamily="18" charset="0"/>
                <a:cs typeface="Times New Roman" panose="02020603050405020304" pitchFamily="18" charset="0"/>
              </a:rPr>
              <a:t>. Не допускаются для реализации населению:</a:t>
            </a:r>
          </a:p>
          <a:p>
            <a:pPr algn="just"/>
            <a:r>
              <a:rPr lang="ru-RU" sz="1300" dirty="0">
                <a:latin typeface="Times New Roman" panose="02020603050405020304" pitchFamily="18" charset="0"/>
                <a:cs typeface="Times New Roman" panose="02020603050405020304" pitchFamily="18" charset="0"/>
              </a:rPr>
              <a:t>а) пищевая продукция без товаросопроводительных документов;</a:t>
            </a:r>
          </a:p>
          <a:p>
            <a:pPr algn="just"/>
            <a:r>
              <a:rPr lang="ru-RU" sz="1300" dirty="0">
                <a:latin typeface="Times New Roman" panose="02020603050405020304" pitchFamily="18" charset="0"/>
                <a:cs typeface="Times New Roman" panose="02020603050405020304" pitchFamily="18" charset="0"/>
              </a:rPr>
              <a:t>б) пищевая продукция, не соответствующая органолептическим показателям;</a:t>
            </a:r>
          </a:p>
          <a:p>
            <a:pPr algn="just"/>
            <a:r>
              <a:rPr lang="ru-RU" sz="1300" dirty="0">
                <a:latin typeface="Times New Roman" panose="02020603050405020304" pitchFamily="18" charset="0"/>
                <a:cs typeface="Times New Roman" panose="02020603050405020304" pitchFamily="18" charset="0"/>
              </a:rPr>
              <a:t>в) негерметичные, деформированные, консервы и банки с признаками бомбажа и микробиологической порчи;</a:t>
            </a:r>
          </a:p>
          <a:p>
            <a:pPr algn="just"/>
            <a:r>
              <a:rPr lang="ru-RU" sz="1300" dirty="0">
                <a:latin typeface="Times New Roman" panose="02020603050405020304" pitchFamily="18" charset="0"/>
                <a:cs typeface="Times New Roman" panose="02020603050405020304" pitchFamily="18" charset="0"/>
              </a:rPr>
              <a:t>г) </a:t>
            </a:r>
            <a:r>
              <a:rPr lang="ru-RU" sz="1300" dirty="0">
                <a:solidFill>
                  <a:schemeClr val="accent1"/>
                </a:solidFill>
                <a:latin typeface="Times New Roman" panose="02020603050405020304" pitchFamily="18" charset="0"/>
                <a:cs typeface="Times New Roman" panose="02020603050405020304" pitchFamily="18" charset="0"/>
              </a:rPr>
              <a:t>позеленевшие клубни картофеля;</a:t>
            </a:r>
          </a:p>
          <a:p>
            <a:pPr algn="just"/>
            <a:r>
              <a:rPr lang="ru-RU" sz="1300" dirty="0">
                <a:latin typeface="Times New Roman" panose="02020603050405020304" pitchFamily="18" charset="0"/>
                <a:cs typeface="Times New Roman" panose="02020603050405020304" pitchFamily="18" charset="0"/>
              </a:rPr>
              <a:t>д) размороженная и в последующем повторно замороженная пищевая продукция;</a:t>
            </a:r>
          </a:p>
          <a:p>
            <a:pPr algn="just"/>
            <a:r>
              <a:rPr lang="ru-RU" sz="1300" dirty="0">
                <a:latin typeface="Times New Roman" panose="02020603050405020304" pitchFamily="18" charset="0"/>
                <a:cs typeface="Times New Roman" panose="02020603050405020304" pitchFamily="18" charset="0"/>
              </a:rPr>
              <a:t>е) пищевая продукция с истекшими сроками годности;</a:t>
            </a:r>
          </a:p>
          <a:p>
            <a:pPr algn="just"/>
            <a:r>
              <a:rPr lang="ru-RU" sz="1300" dirty="0">
                <a:latin typeface="Times New Roman" panose="02020603050405020304" pitchFamily="18" charset="0"/>
                <a:cs typeface="Times New Roman" panose="02020603050405020304" pitchFamily="18" charset="0"/>
              </a:rPr>
              <a:t>ж) </a:t>
            </a:r>
            <a:r>
              <a:rPr lang="ru-RU" sz="1300" dirty="0">
                <a:solidFill>
                  <a:schemeClr val="accent1"/>
                </a:solidFill>
                <a:latin typeface="Times New Roman" panose="02020603050405020304" pitchFamily="18" charset="0"/>
                <a:cs typeface="Times New Roman" panose="02020603050405020304" pitchFamily="18" charset="0"/>
              </a:rPr>
              <a:t>пищевая продукция без маркировки, предусмотренной требованиями технических регламентов;</a:t>
            </a:r>
          </a:p>
          <a:p>
            <a:pPr algn="just"/>
            <a:r>
              <a:rPr lang="ru-RU" sz="1300" dirty="0">
                <a:latin typeface="Times New Roman" panose="02020603050405020304" pitchFamily="18" charset="0"/>
                <a:cs typeface="Times New Roman" panose="02020603050405020304" pitchFamily="18" charset="0"/>
              </a:rPr>
              <a:t>з) не выпотрошенная птица (за исключением дичи), яйца с загрязненной скорлупой, с пороками и дефектами, утиные и гусиные яйца, продукты домашнего приготовления и бахчевые культуры частями и с надрезами</a:t>
            </a:r>
            <a:r>
              <a:rPr lang="ru-RU" sz="1300" dirty="0" smtClean="0">
                <a:latin typeface="Times New Roman" panose="02020603050405020304" pitchFamily="18" charset="0"/>
                <a:cs typeface="Times New Roman" panose="02020603050405020304" pitchFamily="18" charset="0"/>
              </a:rPr>
              <a:t>.</a:t>
            </a:r>
          </a:p>
          <a:p>
            <a:pPr algn="just"/>
            <a:r>
              <a:rPr lang="ru-RU" sz="1300" dirty="0" smtClean="0">
                <a:latin typeface="Times New Roman" panose="02020603050405020304" pitchFamily="18" charset="0"/>
                <a:cs typeface="Times New Roman" panose="02020603050405020304" pitchFamily="18" charset="0"/>
              </a:rPr>
              <a:t>П.8.12</a:t>
            </a:r>
            <a:r>
              <a:rPr lang="ru-RU" sz="1300" dirty="0">
                <a:latin typeface="Times New Roman" panose="02020603050405020304" pitchFamily="18" charset="0"/>
                <a:cs typeface="Times New Roman" panose="02020603050405020304" pitchFamily="18" charset="0"/>
              </a:rPr>
              <a:t>. </a:t>
            </a:r>
            <a:r>
              <a:rPr lang="ru-RU" sz="1300" dirty="0">
                <a:solidFill>
                  <a:schemeClr val="accent1"/>
                </a:solidFill>
                <a:latin typeface="Times New Roman" panose="02020603050405020304" pitchFamily="18" charset="0"/>
                <a:cs typeface="Times New Roman" panose="02020603050405020304" pitchFamily="18" charset="0"/>
              </a:rPr>
              <a:t>Доставка пищевой продукции заказчику</a:t>
            </a:r>
            <a:r>
              <a:rPr lang="ru-RU" sz="1300" dirty="0">
                <a:latin typeface="Times New Roman" panose="02020603050405020304" pitchFamily="18" charset="0"/>
                <a:cs typeface="Times New Roman" panose="02020603050405020304" pitchFamily="18" charset="0"/>
              </a:rPr>
              <a:t> должна </a:t>
            </a:r>
            <a:r>
              <a:rPr lang="ru-RU" sz="1300" dirty="0">
                <a:solidFill>
                  <a:schemeClr val="accent1"/>
                </a:solidFill>
                <a:latin typeface="Times New Roman" panose="02020603050405020304" pitchFamily="18" charset="0"/>
                <a:cs typeface="Times New Roman" panose="02020603050405020304" pitchFamily="18" charset="0"/>
              </a:rPr>
              <a:t>осуществляться в условиях, обеспечивающих их качество, безопасность и исключающих их загрязнение и порчу</a:t>
            </a:r>
            <a:r>
              <a:rPr lang="ru-RU" sz="1300" dirty="0" smtClean="0">
                <a:solidFill>
                  <a:schemeClr val="accent1"/>
                </a:solidFill>
                <a:latin typeface="Times New Roman" panose="02020603050405020304" pitchFamily="18" charset="0"/>
                <a:cs typeface="Times New Roman" panose="02020603050405020304" pitchFamily="18" charset="0"/>
              </a:rPr>
              <a:t>.</a:t>
            </a:r>
            <a:endParaRPr lang="ru-RU" sz="1300" dirty="0"/>
          </a:p>
        </p:txBody>
      </p:sp>
    </p:spTree>
    <p:extLst>
      <p:ext uri="{BB962C8B-B14F-4D97-AF65-F5344CB8AC3E}">
        <p14:creationId xmlns:p14="http://schemas.microsoft.com/office/powerpoint/2010/main" val="29248069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000" y="332656"/>
            <a:ext cx="9001000" cy="1080120"/>
          </a:xfrm>
        </p:spPr>
        <p:txBody>
          <a:bodyPr>
            <a:noAutofit/>
          </a:bodyPr>
          <a:lstStyle/>
          <a:p>
            <a:pPr algn="ctr"/>
            <a:r>
              <a:rPr lang="ru-RU" sz="2400" dirty="0">
                <a:solidFill>
                  <a:schemeClr val="accent1"/>
                </a:solidFill>
                <a:latin typeface="Times New Roman" panose="02020603050405020304" pitchFamily="18" charset="0"/>
                <a:cs typeface="Times New Roman" panose="02020603050405020304" pitchFamily="18" charset="0"/>
              </a:rPr>
              <a:t>IX. Санитарно-эпидемиологические требования к нестационарным торговым объектам при организации мелкорозничной торговли и ярмарок </a:t>
            </a:r>
            <a:r>
              <a:rPr lang="ru-RU" sz="2800" dirty="0">
                <a:solidFill>
                  <a:schemeClr val="accent2">
                    <a:lumMod val="75000"/>
                  </a:schemeClr>
                </a:solidFill>
                <a:latin typeface="Times New Roman" panose="02020603050405020304" pitchFamily="18" charset="0"/>
                <a:cs typeface="Times New Roman" panose="02020603050405020304" pitchFamily="18" charset="0"/>
              </a:rPr>
              <a:t/>
            </a:r>
            <a:br>
              <a:rPr lang="ru-RU" sz="2800" dirty="0">
                <a:solidFill>
                  <a:schemeClr val="accent2">
                    <a:lumMod val="75000"/>
                  </a:schemeClr>
                </a:solidFill>
                <a:latin typeface="Times New Roman" panose="02020603050405020304" pitchFamily="18" charset="0"/>
                <a:cs typeface="Times New Roman" panose="02020603050405020304" pitchFamily="18" charset="0"/>
              </a:rPr>
            </a:br>
            <a:endParaRPr lang="ru-RU" sz="2800"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a:xfrm>
            <a:off x="148712" y="1124744"/>
            <a:ext cx="8858000" cy="5184576"/>
          </a:xfrm>
        </p:spPr>
        <p:txBody>
          <a:bodyPr>
            <a:noAutofit/>
          </a:bodyPr>
          <a:lstStyle/>
          <a:p>
            <a:pPr algn="just"/>
            <a:r>
              <a:rPr lang="ru-RU" sz="1600" dirty="0" smtClean="0">
                <a:latin typeface="Times New Roman" panose="02020603050405020304" pitchFamily="18" charset="0"/>
                <a:cs typeface="Times New Roman" panose="02020603050405020304" pitchFamily="18" charset="0"/>
              </a:rPr>
              <a:t>П.9.1</a:t>
            </a:r>
            <a:r>
              <a:rPr lang="ru-RU" sz="1600" dirty="0">
                <a:latin typeface="Times New Roman" panose="02020603050405020304" pitchFamily="18" charset="0"/>
                <a:cs typeface="Times New Roman" panose="02020603050405020304" pitchFamily="18" charset="0"/>
              </a:rPr>
              <a:t>. При организации торговли </a:t>
            </a:r>
            <a:r>
              <a:rPr lang="ru-RU" sz="1600" dirty="0">
                <a:solidFill>
                  <a:schemeClr val="accent1"/>
                </a:solidFill>
                <a:latin typeface="Times New Roman" panose="02020603050405020304" pitchFamily="18" charset="0"/>
                <a:cs typeface="Times New Roman" panose="02020603050405020304" pitchFamily="18" charset="0"/>
              </a:rPr>
              <a:t>в нестационарных торговых объектах </a:t>
            </a:r>
            <a:r>
              <a:rPr lang="ru-RU" sz="1600" dirty="0">
                <a:latin typeface="Times New Roman" panose="02020603050405020304" pitchFamily="18" charset="0"/>
                <a:cs typeface="Times New Roman" panose="02020603050405020304" pitchFamily="18" charset="0"/>
              </a:rPr>
              <a:t>и </a:t>
            </a:r>
            <a:r>
              <a:rPr lang="ru-RU" sz="1600" dirty="0">
                <a:solidFill>
                  <a:schemeClr val="accent1"/>
                </a:solidFill>
                <a:latin typeface="Times New Roman" panose="02020603050405020304" pitchFamily="18" charset="0"/>
                <a:cs typeface="Times New Roman" panose="02020603050405020304" pitchFamily="18" charset="0"/>
              </a:rPr>
              <a:t>при организации ярмарок</a:t>
            </a:r>
            <a:r>
              <a:rPr lang="ru-RU" sz="1600" dirty="0">
                <a:latin typeface="Times New Roman" panose="02020603050405020304" pitchFamily="18" charset="0"/>
                <a:cs typeface="Times New Roman" panose="02020603050405020304" pitchFamily="18" charset="0"/>
              </a:rPr>
              <a:t> реализация пищевой продукции должна осуществляться </a:t>
            </a:r>
            <a:r>
              <a:rPr lang="ru-RU" sz="1600" dirty="0">
                <a:solidFill>
                  <a:schemeClr val="accent1"/>
                </a:solidFill>
                <a:latin typeface="Times New Roman" panose="02020603050405020304" pitchFamily="18" charset="0"/>
                <a:cs typeface="Times New Roman" panose="02020603050405020304" pitchFamily="18" charset="0"/>
              </a:rPr>
              <a:t>при наличии условий для ее хранения и реализации,</a:t>
            </a:r>
            <a:r>
              <a:rPr lang="ru-RU" sz="1600" dirty="0">
                <a:latin typeface="Times New Roman" panose="02020603050405020304" pitchFamily="18" charset="0"/>
                <a:cs typeface="Times New Roman" panose="02020603050405020304" pitchFamily="18" charset="0"/>
              </a:rPr>
              <a:t> установленных производителем продукции. </a:t>
            </a:r>
            <a:r>
              <a:rPr lang="ru-RU" sz="1600" dirty="0">
                <a:solidFill>
                  <a:schemeClr val="accent1"/>
                </a:solidFill>
                <a:latin typeface="Times New Roman" panose="02020603050405020304" pitchFamily="18" charset="0"/>
                <a:cs typeface="Times New Roman" panose="02020603050405020304" pitchFamily="18" charset="0"/>
              </a:rPr>
              <a:t>Реализация питьевой воды и напитков в розлив </a:t>
            </a:r>
            <a:r>
              <a:rPr lang="ru-RU" sz="1600" dirty="0">
                <a:latin typeface="Times New Roman" panose="02020603050405020304" pitchFamily="18" charset="0"/>
                <a:cs typeface="Times New Roman" panose="02020603050405020304" pitchFamily="18" charset="0"/>
              </a:rPr>
              <a:t>допускается </a:t>
            </a:r>
            <a:r>
              <a:rPr lang="ru-RU" sz="1600" dirty="0">
                <a:solidFill>
                  <a:schemeClr val="accent1"/>
                </a:solidFill>
                <a:latin typeface="Times New Roman" panose="02020603050405020304" pitchFamily="18" charset="0"/>
                <a:cs typeface="Times New Roman" panose="02020603050405020304" pitchFamily="18" charset="0"/>
              </a:rPr>
              <a:t>при наличии одноразовой посуды </a:t>
            </a:r>
            <a:r>
              <a:rPr lang="ru-RU" sz="1600" dirty="0">
                <a:latin typeface="Times New Roman" panose="02020603050405020304" pitchFamily="18" charset="0"/>
                <a:cs typeface="Times New Roman" panose="02020603050405020304" pitchFamily="18" charset="0"/>
              </a:rPr>
              <a:t>либо потребительской упаковки.</a:t>
            </a:r>
          </a:p>
          <a:p>
            <a:pPr algn="just"/>
            <a:r>
              <a:rPr lang="ru-RU" sz="1600" dirty="0" smtClean="0">
                <a:latin typeface="Times New Roman" panose="02020603050405020304" pitchFamily="18" charset="0"/>
                <a:cs typeface="Times New Roman" panose="02020603050405020304" pitchFamily="18" charset="0"/>
              </a:rPr>
              <a:t>П.9.2</a:t>
            </a:r>
            <a:r>
              <a:rPr lang="ru-RU" sz="1600" dirty="0">
                <a:latin typeface="Times New Roman" panose="02020603050405020304" pitchFamily="18" charset="0"/>
                <a:cs typeface="Times New Roman" panose="02020603050405020304" pitchFamily="18" charset="0"/>
              </a:rPr>
              <a:t>. Торговые палатки, киоски, торговые павильоны и другие сооружения должны быть обеспечены раковинами для мытья рук, с учетом подведения воды в соответствии с </a:t>
            </a:r>
            <a:r>
              <a:rPr lang="ru-RU" sz="1600" dirty="0">
                <a:latin typeface="Times New Roman" panose="02020603050405020304" pitchFamily="18" charset="0"/>
                <a:cs typeface="Times New Roman" panose="02020603050405020304" pitchFamily="18" charset="0"/>
                <a:hlinkClick r:id="rId2"/>
              </a:rPr>
              <a:t>пунктом 3.1 Правил. </a:t>
            </a:r>
            <a:r>
              <a:rPr lang="ru-RU" sz="1600" dirty="0">
                <a:latin typeface="Times New Roman" panose="02020603050405020304" pitchFamily="18" charset="0"/>
                <a:cs typeface="Times New Roman" panose="02020603050405020304" pitchFamily="18" charset="0"/>
              </a:rPr>
              <a:t>В нестационарных торговых объектах, реализующих непродовольственные товары и упакованную нескоропортящуюся пищевую продукцию, в которых отсутствуют раковины, могут использоваться кожные антисептики.</a:t>
            </a:r>
          </a:p>
          <a:p>
            <a:pPr algn="just"/>
            <a:r>
              <a:rPr lang="ru-RU" sz="1600" dirty="0" smtClean="0">
                <a:latin typeface="Times New Roman" panose="02020603050405020304" pitchFamily="18" charset="0"/>
                <a:cs typeface="Times New Roman" panose="02020603050405020304" pitchFamily="18" charset="0"/>
              </a:rPr>
              <a:t>Нестационарные </a:t>
            </a:r>
            <a:r>
              <a:rPr lang="ru-RU" sz="1600" dirty="0">
                <a:latin typeface="Times New Roman" panose="02020603050405020304" pitchFamily="18" charset="0"/>
                <a:cs typeface="Times New Roman" panose="02020603050405020304" pitchFamily="18" charset="0"/>
              </a:rPr>
              <a:t>торговые объекты, в том числе и при организации ярмарок, должны размещаться в местах, расположенных на расстоянии не более 100 м от туалета.</a:t>
            </a:r>
          </a:p>
          <a:p>
            <a:pPr algn="just"/>
            <a:r>
              <a:rPr lang="ru-RU" sz="1600" dirty="0" smtClean="0">
                <a:latin typeface="Times New Roman" panose="02020603050405020304" pitchFamily="18" charset="0"/>
                <a:cs typeface="Times New Roman" panose="02020603050405020304" pitchFamily="18" charset="0"/>
              </a:rPr>
              <a:t>П.9.4</a:t>
            </a:r>
            <a:r>
              <a:rPr lang="ru-RU" sz="1600" dirty="0">
                <a:latin typeface="Times New Roman" panose="02020603050405020304" pitchFamily="18" charset="0"/>
                <a:cs typeface="Times New Roman" panose="02020603050405020304" pitchFamily="18" charset="0"/>
              </a:rPr>
              <a:t>. </a:t>
            </a:r>
            <a:r>
              <a:rPr lang="ru-RU" sz="1600" dirty="0">
                <a:solidFill>
                  <a:schemeClr val="accent1"/>
                </a:solidFill>
                <a:latin typeface="Times New Roman" panose="02020603050405020304" pitchFamily="18" charset="0"/>
                <a:cs typeface="Times New Roman" panose="02020603050405020304" pitchFamily="18" charset="0"/>
              </a:rPr>
              <a:t>Не допускается реализация в нестационарных торговых объектах и на ярмарках скоропортящейся пищевой продукции при отсутствии холодильного оборудования</a:t>
            </a:r>
            <a:r>
              <a:rPr lang="ru-RU" sz="1600" dirty="0" smtClean="0">
                <a:latin typeface="Times New Roman" panose="02020603050405020304" pitchFamily="18" charset="0"/>
                <a:cs typeface="Times New Roman" panose="02020603050405020304" pitchFamily="18" charset="0"/>
              </a:rPr>
              <a:t>.</a:t>
            </a:r>
          </a:p>
          <a:p>
            <a:pPr algn="just"/>
            <a:r>
              <a:rPr lang="ru-RU" sz="1600" dirty="0" smtClean="0">
                <a:latin typeface="Times New Roman" panose="02020603050405020304" pitchFamily="18" charset="0"/>
                <a:cs typeface="Times New Roman" panose="02020603050405020304" pitchFamily="18" charset="0"/>
              </a:rPr>
              <a:t>П. 9.5</a:t>
            </a:r>
            <a:r>
              <a:rPr lang="ru-RU" sz="1600" dirty="0">
                <a:latin typeface="Times New Roman" panose="02020603050405020304" pitchFamily="18" charset="0"/>
                <a:cs typeface="Times New Roman" panose="02020603050405020304" pitchFamily="18" charset="0"/>
              </a:rPr>
              <a:t>. </a:t>
            </a:r>
            <a:r>
              <a:rPr lang="ru-RU" sz="1600" dirty="0">
                <a:solidFill>
                  <a:schemeClr val="accent1"/>
                </a:solidFill>
                <a:latin typeface="Times New Roman" panose="02020603050405020304" pitchFamily="18" charset="0"/>
                <a:cs typeface="Times New Roman" panose="02020603050405020304" pitchFamily="18" charset="0"/>
              </a:rPr>
              <a:t>Реализация</a:t>
            </a:r>
            <a:r>
              <a:rPr lang="ru-RU" sz="1600" dirty="0">
                <a:latin typeface="Times New Roman" panose="02020603050405020304" pitchFamily="18" charset="0"/>
                <a:cs typeface="Times New Roman" panose="02020603050405020304" pitchFamily="18" charset="0"/>
              </a:rPr>
              <a:t> </a:t>
            </a:r>
            <a:r>
              <a:rPr lang="ru-RU" sz="1600" dirty="0">
                <a:solidFill>
                  <a:schemeClr val="accent1"/>
                </a:solidFill>
                <a:latin typeface="Times New Roman" panose="02020603050405020304" pitchFamily="18" charset="0"/>
                <a:cs typeface="Times New Roman" panose="02020603050405020304" pitchFamily="18" charset="0"/>
              </a:rPr>
              <a:t>хлеба, кондитерских и хлебобулочных </a:t>
            </a:r>
            <a:r>
              <a:rPr lang="ru-RU" sz="1600" dirty="0">
                <a:latin typeface="Times New Roman" panose="02020603050405020304" pitchFamily="18" charset="0"/>
                <a:cs typeface="Times New Roman" panose="02020603050405020304" pitchFamily="18" charset="0"/>
              </a:rPr>
              <a:t>изделий должна осуществляться </a:t>
            </a:r>
            <a:r>
              <a:rPr lang="ru-RU" sz="1600" dirty="0">
                <a:solidFill>
                  <a:schemeClr val="accent1"/>
                </a:solidFill>
                <a:latin typeface="Times New Roman" panose="02020603050405020304" pitchFamily="18" charset="0"/>
                <a:cs typeface="Times New Roman" panose="02020603050405020304" pitchFamily="18" charset="0"/>
              </a:rPr>
              <a:t>в упакованном виде.</a:t>
            </a:r>
          </a:p>
          <a:p>
            <a:pPr algn="just"/>
            <a:r>
              <a:rPr lang="ru-RU" sz="1600" dirty="0" smtClean="0">
                <a:latin typeface="Times New Roman" panose="02020603050405020304" pitchFamily="18" charset="0"/>
                <a:cs typeface="Times New Roman" panose="02020603050405020304" pitchFamily="18" charset="0"/>
              </a:rPr>
              <a:t>П.9.7</a:t>
            </a:r>
            <a:r>
              <a:rPr lang="ru-RU" sz="1600" dirty="0">
                <a:latin typeface="Times New Roman" panose="02020603050405020304" pitchFamily="18" charset="0"/>
                <a:cs typeface="Times New Roman" panose="02020603050405020304" pitchFamily="18" charset="0"/>
              </a:rPr>
              <a:t>. </a:t>
            </a:r>
            <a:r>
              <a:rPr lang="ru-RU" sz="1600" dirty="0">
                <a:solidFill>
                  <a:schemeClr val="accent1"/>
                </a:solidFill>
                <a:latin typeface="Times New Roman" panose="02020603050405020304" pitchFamily="18" charset="0"/>
                <a:cs typeface="Times New Roman" panose="02020603050405020304" pitchFamily="18" charset="0"/>
              </a:rPr>
              <a:t>Оборотная тара </a:t>
            </a:r>
            <a:r>
              <a:rPr lang="ru-RU" sz="1600" dirty="0">
                <a:latin typeface="Times New Roman" panose="02020603050405020304" pitchFamily="18" charset="0"/>
                <a:cs typeface="Times New Roman" panose="02020603050405020304" pitchFamily="18" charset="0"/>
              </a:rPr>
              <a:t>после завершения работы должна ежедневно вывозиться с территории размещения нестационарного торгового объекта. </a:t>
            </a:r>
            <a:r>
              <a:rPr lang="ru-RU" sz="1600" dirty="0">
                <a:solidFill>
                  <a:schemeClr val="accent1"/>
                </a:solidFill>
                <a:latin typeface="Times New Roman" panose="02020603050405020304" pitchFamily="18" charset="0"/>
                <a:cs typeface="Times New Roman" panose="02020603050405020304" pitchFamily="18" charset="0"/>
              </a:rPr>
              <a:t>Хранение оборотной тары на прилегающей к объекту территории не допускается</a:t>
            </a:r>
            <a:r>
              <a:rPr lang="ru-RU" sz="1600" dirty="0" smtClean="0">
                <a:solidFill>
                  <a:schemeClr val="accent1"/>
                </a:solidFill>
                <a:latin typeface="Times New Roman" panose="02020603050405020304" pitchFamily="18" charset="0"/>
                <a:cs typeface="Times New Roman" panose="02020603050405020304" pitchFamily="18" charset="0"/>
              </a:rPr>
              <a:t>.</a:t>
            </a:r>
          </a:p>
          <a:p>
            <a:pPr algn="just"/>
            <a:r>
              <a:rPr lang="ru-RU" sz="1600" dirty="0" smtClean="0">
                <a:latin typeface="Times New Roman" panose="02020603050405020304" pitchFamily="18" charset="0"/>
                <a:cs typeface="Times New Roman" panose="02020603050405020304" pitchFamily="18" charset="0"/>
              </a:rPr>
              <a:t>П.9.8</a:t>
            </a:r>
            <a:r>
              <a:rPr lang="ru-RU" sz="1600" dirty="0">
                <a:latin typeface="Times New Roman" panose="02020603050405020304" pitchFamily="18" charset="0"/>
                <a:cs typeface="Times New Roman" panose="02020603050405020304" pitchFamily="18" charset="0"/>
              </a:rPr>
              <a:t>. </a:t>
            </a:r>
            <a:r>
              <a:rPr lang="ru-RU" sz="1600" dirty="0">
                <a:solidFill>
                  <a:schemeClr val="accent1"/>
                </a:solidFill>
                <a:latin typeface="Times New Roman" panose="02020603050405020304" pitchFamily="18" charset="0"/>
                <a:cs typeface="Times New Roman" panose="02020603050405020304" pitchFamily="18" charset="0"/>
              </a:rPr>
              <a:t>Продавец должен быть обеспечен</a:t>
            </a:r>
            <a:r>
              <a:rPr lang="ru-RU" sz="1600" dirty="0">
                <a:latin typeface="Times New Roman" panose="02020603050405020304" pitchFamily="18" charset="0"/>
                <a:cs typeface="Times New Roman" panose="02020603050405020304" pitchFamily="18" charset="0"/>
              </a:rPr>
              <a:t> санитарной одеждой и </a:t>
            </a:r>
            <a:r>
              <a:rPr lang="ru-RU" sz="1600" dirty="0">
                <a:solidFill>
                  <a:schemeClr val="accent1"/>
                </a:solidFill>
                <a:latin typeface="Times New Roman" panose="02020603050405020304" pitchFamily="18" charset="0"/>
                <a:cs typeface="Times New Roman" panose="02020603050405020304" pitchFamily="18" charset="0"/>
              </a:rPr>
              <a:t>условиями для соблюдения правил личной гигиены</a:t>
            </a:r>
            <a:r>
              <a:rPr lang="ru-RU" sz="1600" dirty="0">
                <a:latin typeface="Times New Roman" panose="02020603050405020304" pitchFamily="18" charset="0"/>
                <a:cs typeface="Times New Roman" panose="02020603050405020304" pitchFamily="18" charset="0"/>
              </a:rPr>
              <a:t> в соответствии с </a:t>
            </a:r>
            <a:r>
              <a:rPr lang="ru-RU" sz="1600" dirty="0">
                <a:latin typeface="Times New Roman" panose="02020603050405020304" pitchFamily="18" charset="0"/>
                <a:cs typeface="Times New Roman" panose="02020603050405020304" pitchFamily="18" charset="0"/>
                <a:hlinkClick r:id="rId3"/>
              </a:rPr>
              <a:t>главой XI Правил.</a:t>
            </a:r>
          </a:p>
          <a:p>
            <a:pPr algn="just"/>
            <a:endParaRPr lang="ru-RU" sz="1600" dirty="0">
              <a:solidFill>
                <a:schemeClr val="accent1"/>
              </a:solidFill>
              <a:latin typeface="Times New Roman" panose="02020603050405020304" pitchFamily="18" charset="0"/>
              <a:cs typeface="Times New Roman" panose="02020603050405020304" pitchFamily="18" charset="0"/>
            </a:endParaRPr>
          </a:p>
          <a:p>
            <a:pPr algn="just"/>
            <a:endParaRPr lang="ru-RU" sz="1600" dirty="0"/>
          </a:p>
          <a:p>
            <a:pPr algn="just"/>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91749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179512" y="404664"/>
            <a:ext cx="8856984" cy="720080"/>
          </a:xfrm>
          <a:prstGeom prst="rect">
            <a:avLst/>
          </a:prstGeom>
        </p:spPr>
        <p:txBody>
          <a:bodyPr vert="horz" lIns="91440" tIns="45720" rIns="91440" bIns="45720" rtlCol="0" anchor="ctr">
            <a:normAutofit fontScale="60000" lnSpcReduction="2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ru-RU" dirty="0" smtClean="0">
                <a:solidFill>
                  <a:schemeClr val="accent1"/>
                </a:solidFill>
                <a:latin typeface="Times New Roman" panose="02020603050405020304" pitchFamily="18" charset="0"/>
                <a:cs typeface="Times New Roman" panose="02020603050405020304" pitchFamily="18" charset="0"/>
              </a:rPr>
              <a:t>X. Требования к содержанию территории, помещений, инвентаря и оборудования</a:t>
            </a:r>
            <a:endParaRPr lang="ru-RU" dirty="0">
              <a:solidFill>
                <a:schemeClr val="accent1"/>
              </a:solidFill>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155512" y="980728"/>
            <a:ext cx="8723312" cy="4370427"/>
          </a:xfrm>
          <a:prstGeom prst="rect">
            <a:avLst/>
          </a:prstGeom>
        </p:spPr>
        <p:txBody>
          <a:bodyPr wrap="square">
            <a:spAutoFit/>
          </a:bodyPr>
          <a:lstStyle/>
          <a:p>
            <a:pPr algn="just"/>
            <a:r>
              <a:rPr lang="ru-RU" sz="2000" dirty="0" smtClean="0">
                <a:latin typeface="Times New Roman" panose="02020603050405020304" pitchFamily="18" charset="0"/>
                <a:cs typeface="Times New Roman" panose="02020603050405020304" pitchFamily="18" charset="0"/>
              </a:rPr>
              <a:t>П.10.2 Твердые </a:t>
            </a:r>
            <a:r>
              <a:rPr lang="ru-RU" sz="2000" dirty="0">
                <a:latin typeface="Times New Roman" panose="02020603050405020304" pitchFamily="18" charset="0"/>
                <a:cs typeface="Times New Roman" panose="02020603050405020304" pitchFamily="18" charset="0"/>
              </a:rPr>
              <a:t>коммунальные и иные отходы (далее - отходы) должны собираться в мусоросборники, установленные на площадках с твердым покрытием. Накопление и транспортирование отходов должно осуществляться в соответствии с законодательством Российской Федерации &lt;17&gt;</a:t>
            </a:r>
          </a:p>
          <a:p>
            <a:pPr algn="just"/>
            <a:r>
              <a:rPr lang="ru-RU" sz="2000" dirty="0" smtClean="0">
                <a:latin typeface="Times New Roman" panose="02020603050405020304" pitchFamily="18" charset="0"/>
                <a:cs typeface="Times New Roman" panose="02020603050405020304" pitchFamily="18" charset="0"/>
              </a:rPr>
              <a:t> На территории торговых объектов разрешается организация приема и хранения стеклотары от населения при выделении отдельных помещений для ее хранения либо установки специальных автоматов для приема стеклотары.</a:t>
            </a:r>
          </a:p>
          <a:p>
            <a:pPr algn="just"/>
            <a:r>
              <a:rPr lang="ru-RU" sz="2000" dirty="0" smtClean="0">
                <a:latin typeface="Times New Roman" panose="02020603050405020304" pitchFamily="18" charset="0"/>
                <a:cs typeface="Times New Roman" panose="02020603050405020304" pitchFamily="18" charset="0"/>
              </a:rPr>
              <a:t>П.10.9</a:t>
            </a:r>
            <a:r>
              <a:rPr lang="ru-RU" sz="2000" dirty="0">
                <a:latin typeface="Times New Roman" panose="02020603050405020304" pitchFamily="18" charset="0"/>
                <a:cs typeface="Times New Roman" panose="02020603050405020304" pitchFamily="18" charset="0"/>
              </a:rPr>
              <a:t>. </a:t>
            </a:r>
            <a:r>
              <a:rPr lang="ru-RU" sz="2000" dirty="0">
                <a:solidFill>
                  <a:schemeClr val="accent1"/>
                </a:solidFill>
                <a:latin typeface="Times New Roman" panose="02020603050405020304" pitchFamily="18" charset="0"/>
                <a:cs typeface="Times New Roman" panose="02020603050405020304" pitchFamily="18" charset="0"/>
              </a:rPr>
              <a:t>Мытье торгового инвентаря и оборудования ручным </a:t>
            </a:r>
            <a:r>
              <a:rPr lang="ru-RU" sz="2000" dirty="0">
                <a:latin typeface="Times New Roman" panose="02020603050405020304" pitchFamily="18" charset="0"/>
                <a:cs typeface="Times New Roman" panose="02020603050405020304" pitchFamily="18" charset="0"/>
              </a:rPr>
              <a:t>способом осуществляется с использованием моющих и дезинфицирующих средств соответствующего назначения.</a:t>
            </a:r>
          </a:p>
          <a:p>
            <a:pPr algn="just"/>
            <a:r>
              <a:rPr lang="ru-RU" sz="2000" dirty="0" smtClean="0">
                <a:latin typeface="Times New Roman" panose="02020603050405020304" pitchFamily="18" charset="0"/>
                <a:cs typeface="Times New Roman" panose="02020603050405020304" pitchFamily="18" charset="0"/>
              </a:rPr>
              <a:t>П.10.11 </a:t>
            </a:r>
            <a:r>
              <a:rPr lang="ru-RU" sz="2000" dirty="0" smtClean="0">
                <a:solidFill>
                  <a:schemeClr val="accent1"/>
                </a:solidFill>
                <a:latin typeface="Times New Roman" panose="02020603050405020304" pitchFamily="18" charset="0"/>
                <a:cs typeface="Times New Roman" panose="02020603050405020304" pitchFamily="18" charset="0"/>
              </a:rPr>
              <a:t>Режим </a:t>
            </a:r>
            <a:r>
              <a:rPr lang="ru-RU" sz="2000" dirty="0">
                <a:solidFill>
                  <a:schemeClr val="accent1"/>
                </a:solidFill>
                <a:latin typeface="Times New Roman" panose="02020603050405020304" pitchFamily="18" charset="0"/>
                <a:cs typeface="Times New Roman" panose="02020603050405020304" pitchFamily="18" charset="0"/>
              </a:rPr>
              <a:t>мытья автоматов </a:t>
            </a:r>
            <a:r>
              <a:rPr lang="ru-RU" sz="2000" dirty="0">
                <a:latin typeface="Times New Roman" panose="02020603050405020304" pitchFamily="18" charset="0"/>
                <a:cs typeface="Times New Roman" panose="02020603050405020304" pitchFamily="18" charset="0"/>
              </a:rPr>
              <a:t>по продаже пищевой продукции обеспечивается в соответствии с инструкцией </a:t>
            </a:r>
            <a:r>
              <a:rPr lang="ru-RU" sz="2000" dirty="0">
                <a:solidFill>
                  <a:schemeClr val="accent1"/>
                </a:solidFill>
                <a:latin typeface="Times New Roman" panose="02020603050405020304" pitchFamily="18" charset="0"/>
                <a:cs typeface="Times New Roman" panose="02020603050405020304" pitchFamily="18" charset="0"/>
              </a:rPr>
              <a:t>по их эксплуатации.</a:t>
            </a:r>
          </a:p>
          <a:p>
            <a:pPr algn="just"/>
            <a:endParaRPr lang="ru-RU" dirty="0">
              <a:latin typeface="Calibri" panose="020F0502020204030204" pitchFamily="34" charset="0"/>
            </a:endParaRPr>
          </a:p>
        </p:txBody>
      </p:sp>
      <p:sp>
        <p:nvSpPr>
          <p:cNvPr id="3" name="Прямоугольник 2"/>
          <p:cNvSpPr/>
          <p:nvPr/>
        </p:nvSpPr>
        <p:spPr>
          <a:xfrm>
            <a:off x="138336" y="4911142"/>
            <a:ext cx="8569016" cy="1754326"/>
          </a:xfrm>
          <a:prstGeom prst="rect">
            <a:avLst/>
          </a:prstGeom>
        </p:spPr>
        <p:txBody>
          <a:bodyPr wrap="square">
            <a:spAutoFit/>
          </a:bodyPr>
          <a:lstStyle/>
          <a:p>
            <a:pPr algn="ctr"/>
            <a:r>
              <a:rPr lang="ru-RU" sz="2400" dirty="0">
                <a:solidFill>
                  <a:schemeClr val="accent1"/>
                </a:solidFill>
                <a:latin typeface="Times New Roman" panose="02020603050405020304" pitchFamily="18" charset="0"/>
                <a:cs typeface="Times New Roman" panose="02020603050405020304" pitchFamily="18" charset="0"/>
              </a:rPr>
              <a:t>XI.</a:t>
            </a:r>
            <a:r>
              <a:rPr lang="ru-RU" sz="2200" dirty="0">
                <a:solidFill>
                  <a:schemeClr val="accent1"/>
                </a:solidFill>
                <a:latin typeface="Times New Roman" panose="02020603050405020304" pitchFamily="18" charset="0"/>
                <a:cs typeface="Times New Roman" panose="02020603050405020304" pitchFamily="18" charset="0"/>
              </a:rPr>
              <a:t> Требования к личной гигиене работников торговых </a:t>
            </a:r>
            <a:r>
              <a:rPr lang="ru-RU" sz="2200" dirty="0" smtClean="0">
                <a:solidFill>
                  <a:schemeClr val="accent1"/>
                </a:solidFill>
                <a:latin typeface="Times New Roman" panose="02020603050405020304" pitchFamily="18" charset="0"/>
                <a:cs typeface="Times New Roman" panose="02020603050405020304" pitchFamily="18" charset="0"/>
              </a:rPr>
              <a:t>объектов</a:t>
            </a:r>
            <a:r>
              <a:rPr lang="ru-RU" sz="2400" dirty="0">
                <a:solidFill>
                  <a:schemeClr val="accent1"/>
                </a:solidFill>
                <a:latin typeface="Times New Roman" panose="02020603050405020304" pitchFamily="18" charset="0"/>
                <a:cs typeface="Times New Roman" panose="02020603050405020304" pitchFamily="18" charset="0"/>
              </a:rPr>
              <a:t/>
            </a:r>
            <a:br>
              <a:rPr lang="ru-RU" sz="2400" dirty="0">
                <a:solidFill>
                  <a:schemeClr val="accent1"/>
                </a:solidFill>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не изменились </a:t>
            </a:r>
            <a:endParaRPr lang="ru-RU" sz="2000" dirty="0" smtClean="0">
              <a:latin typeface="Times New Roman" panose="02020603050405020304" pitchFamily="18" charset="0"/>
              <a:cs typeface="Times New Roman" panose="02020603050405020304" pitchFamily="18" charset="0"/>
            </a:endParaRPr>
          </a:p>
          <a:p>
            <a:pPr algn="just"/>
            <a:r>
              <a:rPr lang="ru-RU" sz="2000" dirty="0" smtClean="0">
                <a:latin typeface="Times New Roman" panose="02020603050405020304" pitchFamily="18" charset="0"/>
                <a:cs typeface="Times New Roman" panose="02020603050405020304" pitchFamily="18" charset="0"/>
              </a:rPr>
              <a:t>П.11.2. Мыло или иное моющее средство для рук, туалетная бумага, одноразовые полотенца или </a:t>
            </a:r>
            <a:r>
              <a:rPr lang="ru-RU" sz="2000" dirty="0">
                <a:latin typeface="Times New Roman" panose="02020603050405020304" pitchFamily="18" charset="0"/>
                <a:cs typeface="Times New Roman" panose="02020603050405020304" pitchFamily="18" charset="0"/>
              </a:rPr>
              <a:t>устройства для сушки рук должны быть в наличии в торговом объекте постоянно</a:t>
            </a:r>
            <a:r>
              <a:rPr lang="ru-RU" sz="2000" dirty="0" smtClean="0">
                <a:latin typeface="Arial" panose="020B0604020202020204" pitchFamily="34" charset="0"/>
              </a:rPr>
              <a:t>.</a:t>
            </a:r>
            <a:endParaRPr lang="ru-RU" sz="2000" dirty="0">
              <a:latin typeface="Arial" panose="020B0604020202020204" pitchFamily="34" charset="0"/>
            </a:endParaRPr>
          </a:p>
        </p:txBody>
      </p:sp>
    </p:spTree>
    <p:extLst>
      <p:ext uri="{BB962C8B-B14F-4D97-AF65-F5344CB8AC3E}">
        <p14:creationId xmlns:p14="http://schemas.microsoft.com/office/powerpoint/2010/main" val="29633329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9240" y="764704"/>
            <a:ext cx="8856984" cy="648072"/>
          </a:xfrm>
        </p:spPr>
        <p:txBody>
          <a:bodyPr>
            <a:normAutofit fontScale="90000"/>
          </a:bodyPr>
          <a:lstStyle/>
          <a:p>
            <a:pPr algn="ctr"/>
            <a:r>
              <a:rPr lang="ru-RU" sz="2200" dirty="0">
                <a:latin typeface="Times New Roman" panose="02020603050405020304" pitchFamily="18" charset="0"/>
                <a:cs typeface="Times New Roman" panose="02020603050405020304" pitchFamily="18" charset="0"/>
              </a:rPr>
              <a:t>Федеральный закон от 23.02.2013 N </a:t>
            </a:r>
            <a:r>
              <a:rPr lang="ru-RU" sz="2200" dirty="0" smtClean="0">
                <a:latin typeface="Times New Roman" panose="02020603050405020304" pitchFamily="18" charset="0"/>
                <a:cs typeface="Times New Roman" panose="02020603050405020304" pitchFamily="18" charset="0"/>
              </a:rPr>
              <a:t>15-ФЗ "Об </a:t>
            </a:r>
            <a:r>
              <a:rPr lang="ru-RU" sz="2200" dirty="0">
                <a:latin typeface="Times New Roman" panose="02020603050405020304" pitchFamily="18" charset="0"/>
                <a:cs typeface="Times New Roman" panose="02020603050405020304" pitchFamily="18" charset="0"/>
              </a:rPr>
              <a:t>охране здоровья граждан от воздействия окружающего табачного дыма, последствий потребления табака </a:t>
            </a:r>
            <a:r>
              <a:rPr lang="ru-RU" sz="2200" dirty="0" smtClean="0">
                <a:latin typeface="Times New Roman" panose="02020603050405020304" pitchFamily="18" charset="0"/>
                <a:cs typeface="Times New Roman" panose="02020603050405020304" pitchFamily="18" charset="0"/>
              </a:rPr>
              <a:t>или </a:t>
            </a:r>
            <a:r>
              <a:rPr lang="ru-RU" sz="2200" dirty="0">
                <a:latin typeface="Times New Roman" panose="02020603050405020304" pitchFamily="18" charset="0"/>
                <a:cs typeface="Times New Roman" panose="02020603050405020304" pitchFamily="18" charset="0"/>
              </a:rPr>
              <a:t>потребления никотинсодержащей </a:t>
            </a:r>
            <a:r>
              <a:rPr lang="ru-RU" sz="2200" dirty="0" smtClean="0">
                <a:latin typeface="Times New Roman" panose="02020603050405020304" pitchFamily="18" charset="0"/>
                <a:cs typeface="Times New Roman" panose="02020603050405020304" pitchFamily="18" charset="0"/>
              </a:rPr>
              <a:t>продукции" (изменения с 28.01.2021)</a:t>
            </a:r>
            <a:r>
              <a:rPr lang="ru-RU" dirty="0"/>
              <a:t/>
            </a:r>
            <a:br>
              <a:rPr lang="ru-RU" dirty="0"/>
            </a:br>
            <a:endParaRPr lang="ru-RU" dirty="0"/>
          </a:p>
        </p:txBody>
      </p:sp>
      <p:sp>
        <p:nvSpPr>
          <p:cNvPr id="3" name="Объект 2"/>
          <p:cNvSpPr>
            <a:spLocks noGrp="1"/>
          </p:cNvSpPr>
          <p:nvPr>
            <p:ph idx="1"/>
          </p:nvPr>
        </p:nvSpPr>
        <p:spPr>
          <a:xfrm>
            <a:off x="249240" y="1383080"/>
            <a:ext cx="8640960" cy="4752528"/>
          </a:xfrm>
        </p:spPr>
        <p:txBody>
          <a:bodyPr>
            <a:noAutofit/>
          </a:bodyPr>
          <a:lstStyle/>
          <a:p>
            <a:pPr algn="just"/>
            <a:r>
              <a:rPr lang="ru-RU" sz="1100" b="1" dirty="0">
                <a:latin typeface="Times New Roman" panose="02020603050405020304" pitchFamily="18" charset="0"/>
                <a:cs typeface="Times New Roman" panose="02020603050405020304" pitchFamily="18" charset="0"/>
              </a:rPr>
              <a:t>Статья 16. </a:t>
            </a:r>
            <a:r>
              <a:rPr lang="ru-RU" sz="1100" dirty="0">
                <a:latin typeface="Times New Roman" panose="02020603050405020304" pitchFamily="18" charset="0"/>
                <a:cs typeface="Times New Roman" panose="02020603050405020304" pitchFamily="18" charset="0"/>
              </a:rPr>
              <a:t>Запрет рекламы и стимулирования продажи табака, табачных изделий </a:t>
            </a:r>
            <a:r>
              <a:rPr lang="ru-RU" sz="1100" b="1" dirty="0">
                <a:latin typeface="Times New Roman" panose="02020603050405020304" pitchFamily="18" charset="0"/>
                <a:cs typeface="Times New Roman" panose="02020603050405020304" pitchFamily="18" charset="0"/>
              </a:rPr>
              <a:t>или никотинсодержащей продукции, устройств для потребления никотинсодержащей продукции, кальянов, </a:t>
            </a:r>
            <a:r>
              <a:rPr lang="ru-RU" sz="1100" dirty="0">
                <a:latin typeface="Times New Roman" panose="02020603050405020304" pitchFamily="18" charset="0"/>
                <a:cs typeface="Times New Roman" panose="02020603050405020304" pitchFamily="18" charset="0"/>
              </a:rPr>
              <a:t>спонсорства табака или </a:t>
            </a:r>
            <a:r>
              <a:rPr lang="ru-RU" sz="1100" b="1" dirty="0">
                <a:latin typeface="Times New Roman" panose="02020603050405020304" pitchFamily="18" charset="0"/>
                <a:cs typeface="Times New Roman" panose="02020603050405020304" pitchFamily="18" charset="0"/>
              </a:rPr>
              <a:t>никотинсодержащей продукции</a:t>
            </a:r>
          </a:p>
          <a:p>
            <a:pPr algn="just"/>
            <a:r>
              <a:rPr lang="ru-RU" sz="1100" b="1" dirty="0" smtClean="0">
                <a:latin typeface="Times New Roman" panose="02020603050405020304" pitchFamily="18" charset="0"/>
                <a:cs typeface="Times New Roman" panose="02020603050405020304" pitchFamily="18" charset="0"/>
              </a:rPr>
              <a:t>Статья </a:t>
            </a:r>
            <a:r>
              <a:rPr lang="ru-RU" sz="1100" b="1" dirty="0">
                <a:latin typeface="Times New Roman" panose="02020603050405020304" pitchFamily="18" charset="0"/>
                <a:cs typeface="Times New Roman" panose="02020603050405020304" pitchFamily="18" charset="0"/>
              </a:rPr>
              <a:t>19. Ограничения торговли табачной продукцией, табачными изделиями или никотинсодержащей продукцией, кальянами, устройствами для потребления никотинсодержащей продукции </a:t>
            </a:r>
            <a:r>
              <a:rPr lang="ru-RU" sz="1100" dirty="0">
                <a:latin typeface="Times New Roman" panose="02020603050405020304" pitchFamily="18" charset="0"/>
                <a:cs typeface="Times New Roman" panose="02020603050405020304" pitchFamily="18" charset="0"/>
              </a:rPr>
              <a:t> </a:t>
            </a:r>
          </a:p>
          <a:p>
            <a:pPr algn="just"/>
            <a:r>
              <a:rPr lang="ru-RU" sz="1100" dirty="0">
                <a:latin typeface="Times New Roman" panose="02020603050405020304" pitchFamily="18" charset="0"/>
                <a:cs typeface="Times New Roman" panose="02020603050405020304" pitchFamily="18" charset="0"/>
              </a:rPr>
              <a:t>4. Запрещается розничная торговля </a:t>
            </a:r>
            <a:r>
              <a:rPr lang="ru-RU" sz="1100" b="1" dirty="0">
                <a:latin typeface="Times New Roman" panose="02020603050405020304" pitchFamily="18" charset="0"/>
                <a:cs typeface="Times New Roman" panose="02020603050405020304" pitchFamily="18" charset="0"/>
              </a:rPr>
              <a:t>табачной продукцией или никотинсодержащей продукцией с выкладкой и демонстрацией табачной продукции или никотинсодержащей продукции в торговом объекте</a:t>
            </a:r>
            <a:r>
              <a:rPr lang="ru-RU" sz="1100" dirty="0">
                <a:latin typeface="Times New Roman" panose="02020603050405020304" pitchFamily="18" charset="0"/>
                <a:cs typeface="Times New Roman" panose="02020603050405020304" pitchFamily="18" charset="0"/>
              </a:rPr>
              <a:t>, за исключением случая, предусмотренного </a:t>
            </a:r>
            <a:r>
              <a:rPr lang="ru-RU" sz="1100" dirty="0">
                <a:latin typeface="Times New Roman" panose="02020603050405020304" pitchFamily="18" charset="0"/>
                <a:cs typeface="Times New Roman" panose="02020603050405020304" pitchFamily="18" charset="0"/>
                <a:hlinkClick r:id="rId2" action="ppaction://hlinkfile"/>
              </a:rPr>
              <a:t>частью 5</a:t>
            </a:r>
            <a:r>
              <a:rPr lang="ru-RU" sz="1100" dirty="0">
                <a:latin typeface="Times New Roman" panose="02020603050405020304" pitchFamily="18" charset="0"/>
                <a:cs typeface="Times New Roman" panose="02020603050405020304" pitchFamily="18" charset="0"/>
              </a:rPr>
              <a:t> настоящей статьи.</a:t>
            </a:r>
          </a:p>
          <a:p>
            <a:pPr algn="just"/>
            <a:r>
              <a:rPr lang="ru-RU" sz="1100" dirty="0">
                <a:latin typeface="Times New Roman" panose="02020603050405020304" pitchFamily="18" charset="0"/>
                <a:cs typeface="Times New Roman" panose="02020603050405020304" pitchFamily="18" charset="0"/>
              </a:rPr>
              <a:t>(в ред. Федерального </a:t>
            </a:r>
            <a:r>
              <a:rPr lang="ru-RU" sz="1100" dirty="0">
                <a:latin typeface="Times New Roman" panose="02020603050405020304" pitchFamily="18" charset="0"/>
                <a:cs typeface="Times New Roman" panose="02020603050405020304" pitchFamily="18" charset="0"/>
                <a:hlinkClick r:id="rId3"/>
              </a:rPr>
              <a:t>закона</a:t>
            </a:r>
            <a:r>
              <a:rPr lang="ru-RU" sz="1100" dirty="0">
                <a:latin typeface="Times New Roman" panose="02020603050405020304" pitchFamily="18" charset="0"/>
                <a:cs typeface="Times New Roman" panose="02020603050405020304" pitchFamily="18" charset="0"/>
              </a:rPr>
              <a:t> от 31.07.2020 N 303-ФЗ)</a:t>
            </a:r>
          </a:p>
          <a:p>
            <a:pPr algn="just"/>
            <a:r>
              <a:rPr lang="ru-RU" sz="1100" dirty="0">
                <a:latin typeface="Times New Roman" panose="02020603050405020304" pitchFamily="18" charset="0"/>
                <a:cs typeface="Times New Roman" panose="02020603050405020304" pitchFamily="18" charset="0"/>
              </a:rPr>
              <a:t>5. Информация </a:t>
            </a:r>
            <a:r>
              <a:rPr lang="ru-RU" sz="1100" b="1" dirty="0">
                <a:latin typeface="Times New Roman" panose="02020603050405020304" pitchFamily="18" charset="0"/>
                <a:cs typeface="Times New Roman" panose="02020603050405020304" pitchFamily="18" charset="0"/>
              </a:rPr>
              <a:t>о табачной продукции или никотинсодержащей продукции, кальянах,</a:t>
            </a:r>
            <a:r>
              <a:rPr lang="ru-RU" sz="1100" dirty="0">
                <a:latin typeface="Times New Roman" panose="02020603050405020304" pitchFamily="18" charset="0"/>
                <a:cs typeface="Times New Roman" panose="02020603050405020304" pitchFamily="18" charset="0"/>
              </a:rPr>
              <a:t> которые предлагаются для розничной торговли, доводится продавцом в соответствии с </a:t>
            </a:r>
            <a:r>
              <a:rPr lang="ru-RU" sz="1100" dirty="0">
                <a:latin typeface="Times New Roman" panose="02020603050405020304" pitchFamily="18" charset="0"/>
                <a:cs typeface="Times New Roman" panose="02020603050405020304" pitchFamily="18" charset="0"/>
                <a:hlinkClick r:id="rId4"/>
              </a:rPr>
              <a:t>законодательством</a:t>
            </a:r>
            <a:r>
              <a:rPr lang="ru-RU" sz="1100" dirty="0">
                <a:latin typeface="Times New Roman" panose="02020603050405020304" pitchFamily="18" charset="0"/>
                <a:cs typeface="Times New Roman" panose="02020603050405020304" pitchFamily="18" charset="0"/>
              </a:rPr>
              <a:t> Российской Федерации о защите прав потребителей </a:t>
            </a:r>
            <a:r>
              <a:rPr lang="ru-RU" sz="1100" b="1" dirty="0">
                <a:latin typeface="Times New Roman" panose="02020603050405020304" pitchFamily="18" charset="0"/>
                <a:cs typeface="Times New Roman" panose="02020603050405020304" pitchFamily="18" charset="0"/>
              </a:rPr>
              <a:t>до сведения покупателей посредством размещения в торговом зале перечня продаваемой табачной продукции или никотинсодержащей продукции, кальянов,</a:t>
            </a:r>
            <a:r>
              <a:rPr lang="ru-RU" sz="1100" dirty="0">
                <a:latin typeface="Times New Roman" panose="02020603050405020304" pitchFamily="18" charset="0"/>
                <a:cs typeface="Times New Roman" panose="02020603050405020304" pitchFamily="18" charset="0"/>
              </a:rPr>
              <a:t> текст которого выполнен буквами одинакового размера черного цвета на белом фоне и который составлен в алфавитном порядке, с указанием цены продаваемой продукции без использования каких-либо графических изображений и рисунков. </a:t>
            </a:r>
            <a:r>
              <a:rPr lang="ru-RU" sz="1100" b="1" dirty="0">
                <a:latin typeface="Times New Roman" panose="02020603050405020304" pitchFamily="18" charset="0"/>
                <a:cs typeface="Times New Roman" panose="02020603050405020304" pitchFamily="18" charset="0"/>
              </a:rPr>
              <a:t>Демонстрация табачной продукции или никотинсодержащей продукции, кальянов покупателю в торговом объекте может осуществляться по его требованию после ознакомления с перечнем продаваемой табачной продукции или никотинсодержащей продукции, кальянов</a:t>
            </a:r>
            <a:r>
              <a:rPr lang="ru-RU" sz="1100" dirty="0">
                <a:latin typeface="Times New Roman" panose="02020603050405020304" pitchFamily="18" charset="0"/>
                <a:cs typeface="Times New Roman" panose="02020603050405020304" pitchFamily="18" charset="0"/>
              </a:rPr>
              <a:t> с учетом требований статьи 20 настоящего Федерального закона. (часть 5 в ред. Федерального </a:t>
            </a:r>
            <a:r>
              <a:rPr lang="ru-RU" sz="1100" dirty="0">
                <a:latin typeface="Times New Roman" panose="02020603050405020304" pitchFamily="18" charset="0"/>
                <a:cs typeface="Times New Roman" panose="02020603050405020304" pitchFamily="18" charset="0"/>
                <a:hlinkClick r:id="rId5"/>
              </a:rPr>
              <a:t>закона</a:t>
            </a:r>
            <a:r>
              <a:rPr lang="ru-RU" sz="1100" dirty="0">
                <a:latin typeface="Times New Roman" panose="02020603050405020304" pitchFamily="18" charset="0"/>
                <a:cs typeface="Times New Roman" panose="02020603050405020304" pitchFamily="18" charset="0"/>
              </a:rPr>
              <a:t> от 31.07.2020 N 303-ФЗ)</a:t>
            </a:r>
          </a:p>
          <a:p>
            <a:pPr algn="just"/>
            <a:r>
              <a:rPr lang="ru-RU" sz="1100" dirty="0">
                <a:latin typeface="Times New Roman" panose="02020603050405020304" pitchFamily="18" charset="0"/>
                <a:cs typeface="Times New Roman" panose="02020603050405020304" pitchFamily="18" charset="0"/>
              </a:rPr>
              <a:t>6. Не допускаются розничная торговля сигаретами, содержащимися в количестве менее чем или более чем двадцать штук в единице потребительской упаковки (пачке), розничная торговля сигаретами и папиросами поштучно, табачными изделиями или </a:t>
            </a:r>
            <a:r>
              <a:rPr lang="ru-RU" sz="1100" b="1" dirty="0">
                <a:latin typeface="Times New Roman" panose="02020603050405020304" pitchFamily="18" charset="0"/>
                <a:cs typeface="Times New Roman" panose="02020603050405020304" pitchFamily="18" charset="0"/>
              </a:rPr>
              <a:t>никотинсодержащей продукцией без потребительской тары</a:t>
            </a:r>
            <a:r>
              <a:rPr lang="ru-RU" sz="1100" dirty="0">
                <a:latin typeface="Times New Roman" panose="02020603050405020304" pitchFamily="18" charset="0"/>
                <a:cs typeface="Times New Roman" panose="02020603050405020304" pitchFamily="18" charset="0"/>
              </a:rPr>
              <a:t>, табачными изделиями или </a:t>
            </a:r>
            <a:r>
              <a:rPr lang="ru-RU" sz="1100" b="1" dirty="0">
                <a:latin typeface="Times New Roman" panose="02020603050405020304" pitchFamily="18" charset="0"/>
                <a:cs typeface="Times New Roman" panose="02020603050405020304" pitchFamily="18" charset="0"/>
              </a:rPr>
              <a:t>никотинсодержащей продукцией, упакованными в одну потребительскую тару с товарами, не являющимися табачными изделиями или никотинсодержащей продукцией, кальянами, устройствами для потребления никотинсодержащей продукции.</a:t>
            </a:r>
            <a:endParaRPr lang="ru-RU" sz="1100" dirty="0">
              <a:latin typeface="Times New Roman" panose="02020603050405020304" pitchFamily="18" charset="0"/>
              <a:cs typeface="Times New Roman" panose="02020603050405020304" pitchFamily="18" charset="0"/>
            </a:endParaRPr>
          </a:p>
          <a:p>
            <a:pPr algn="just"/>
            <a:r>
              <a:rPr lang="ru-RU" sz="1100" dirty="0">
                <a:latin typeface="Times New Roman" panose="02020603050405020304" pitchFamily="18" charset="0"/>
                <a:cs typeface="Times New Roman" panose="02020603050405020304" pitchFamily="18" charset="0"/>
              </a:rPr>
              <a:t>(часть 6 в ред. Федерального </a:t>
            </a:r>
            <a:r>
              <a:rPr lang="ru-RU" sz="1100" dirty="0">
                <a:latin typeface="Times New Roman" panose="02020603050405020304" pitchFamily="18" charset="0"/>
                <a:cs typeface="Times New Roman" panose="02020603050405020304" pitchFamily="18" charset="0"/>
                <a:hlinkClick r:id="rId6"/>
              </a:rPr>
              <a:t>закона</a:t>
            </a:r>
            <a:r>
              <a:rPr lang="ru-RU" sz="1100" dirty="0">
                <a:latin typeface="Times New Roman" panose="02020603050405020304" pitchFamily="18" charset="0"/>
                <a:cs typeface="Times New Roman" panose="02020603050405020304" pitchFamily="18" charset="0"/>
              </a:rPr>
              <a:t> от 31.07.2020 N 303-ФЗ)</a:t>
            </a:r>
          </a:p>
          <a:p>
            <a:pPr algn="just"/>
            <a:r>
              <a:rPr lang="ru-RU" sz="1100" dirty="0">
                <a:latin typeface="Times New Roman" panose="02020603050405020304" pitchFamily="18" charset="0"/>
                <a:cs typeface="Times New Roman" panose="02020603050405020304" pitchFamily="18" charset="0"/>
              </a:rPr>
              <a:t>7. Запрещается </a:t>
            </a:r>
            <a:r>
              <a:rPr lang="ru-RU" sz="1100" b="1" dirty="0">
                <a:latin typeface="Times New Roman" panose="02020603050405020304" pitchFamily="18" charset="0"/>
                <a:cs typeface="Times New Roman" panose="02020603050405020304" pitchFamily="18" charset="0"/>
              </a:rPr>
              <a:t>розничная торговля </a:t>
            </a:r>
            <a:r>
              <a:rPr lang="ru-RU" sz="1100" dirty="0">
                <a:latin typeface="Times New Roman" panose="02020603050405020304" pitchFamily="18" charset="0"/>
                <a:cs typeface="Times New Roman" panose="02020603050405020304" pitchFamily="18" charset="0"/>
              </a:rPr>
              <a:t>табачной продукцией или </a:t>
            </a:r>
            <a:r>
              <a:rPr lang="ru-RU" sz="1100" b="1" dirty="0">
                <a:latin typeface="Times New Roman" panose="02020603050405020304" pitchFamily="18" charset="0"/>
                <a:cs typeface="Times New Roman" panose="02020603050405020304" pitchFamily="18" charset="0"/>
              </a:rPr>
              <a:t>никотинсодержащей продукцией, кальянами, устройствами для потребления никотинсодержащей продукции</a:t>
            </a:r>
            <a:r>
              <a:rPr lang="ru-RU" sz="1100" dirty="0">
                <a:latin typeface="Times New Roman" panose="02020603050405020304" pitchFamily="18" charset="0"/>
                <a:cs typeface="Times New Roman" panose="02020603050405020304" pitchFamily="18" charset="0"/>
              </a:rPr>
              <a:t> в местах, </a:t>
            </a:r>
            <a:r>
              <a:rPr lang="ru-RU" sz="1100" b="1" dirty="0">
                <a:latin typeface="Times New Roman" panose="02020603050405020304" pitchFamily="18" charset="0"/>
                <a:cs typeface="Times New Roman" panose="02020603050405020304" pitchFamily="18" charset="0"/>
              </a:rPr>
              <a:t>где запрещена реализация табачной продукции</a:t>
            </a:r>
          </a:p>
          <a:p>
            <a:pPr algn="just"/>
            <a:r>
              <a:rPr lang="ru-RU" sz="1100" dirty="0">
                <a:latin typeface="Times New Roman" panose="02020603050405020304" pitchFamily="18" charset="0"/>
                <a:cs typeface="Times New Roman" panose="02020603050405020304" pitchFamily="18" charset="0"/>
              </a:rPr>
              <a:t>9. </a:t>
            </a:r>
            <a:r>
              <a:rPr lang="ru-RU" sz="1100" b="1" dirty="0">
                <a:latin typeface="Times New Roman" panose="02020603050405020304" pitchFamily="18" charset="0"/>
                <a:cs typeface="Times New Roman" panose="02020603050405020304" pitchFamily="18" charset="0"/>
              </a:rPr>
              <a:t>Запрещается розничная торговля никотином</a:t>
            </a:r>
            <a:r>
              <a:rPr lang="ru-RU" sz="1100" dirty="0">
                <a:latin typeface="Times New Roman" panose="02020603050405020304" pitchFamily="18" charset="0"/>
                <a:cs typeface="Times New Roman" panose="02020603050405020304" pitchFamily="18" charset="0"/>
              </a:rPr>
              <a:t> (в том числе полученным путем синтеза) </a:t>
            </a:r>
            <a:r>
              <a:rPr lang="ru-RU" sz="1100" b="1" dirty="0">
                <a:latin typeface="Times New Roman" panose="02020603050405020304" pitchFamily="18" charset="0"/>
                <a:cs typeface="Times New Roman" panose="02020603050405020304" pitchFamily="18" charset="0"/>
              </a:rPr>
              <a:t>или его производными</a:t>
            </a:r>
            <a:r>
              <a:rPr lang="ru-RU" sz="1100" dirty="0">
                <a:latin typeface="Times New Roman" panose="02020603050405020304" pitchFamily="18" charset="0"/>
                <a:cs typeface="Times New Roman" panose="02020603050405020304" pitchFamily="18" charset="0"/>
              </a:rPr>
              <a:t>, включая соли никотина, а также </a:t>
            </a:r>
            <a:r>
              <a:rPr lang="ru-RU" sz="1100" b="1" dirty="0">
                <a:latin typeface="Times New Roman" panose="02020603050405020304" pitchFamily="18" charset="0"/>
                <a:cs typeface="Times New Roman" panose="02020603050405020304" pitchFamily="18" charset="0"/>
              </a:rPr>
              <a:t>никотинсодержащей жидкостью и раствором никотина </a:t>
            </a:r>
            <a:r>
              <a:rPr lang="ru-RU" sz="1100" dirty="0">
                <a:latin typeface="Times New Roman" panose="02020603050405020304" pitchFamily="18" charset="0"/>
                <a:cs typeface="Times New Roman" panose="02020603050405020304" pitchFamily="18" charset="0"/>
              </a:rPr>
              <a:t>(в том числе жидкостями для электронных средств доставки никотина), если концентрация </a:t>
            </a:r>
            <a:r>
              <a:rPr lang="ru-RU" sz="1100" b="1" dirty="0">
                <a:latin typeface="Times New Roman" panose="02020603050405020304" pitchFamily="18" charset="0"/>
                <a:cs typeface="Times New Roman" panose="02020603050405020304" pitchFamily="18" charset="0"/>
              </a:rPr>
              <a:t>никотина в никотинсодержащей жидкости или растворе никотина превышает 20 мг/мл. </a:t>
            </a:r>
            <a:r>
              <a:rPr lang="ru-RU" sz="1100" dirty="0">
                <a:latin typeface="Times New Roman" panose="02020603050405020304" pitchFamily="18" charset="0"/>
                <a:cs typeface="Times New Roman" panose="02020603050405020304" pitchFamily="18" charset="0"/>
              </a:rPr>
              <a:t>(часть 9 введена Федеральным </a:t>
            </a:r>
            <a:r>
              <a:rPr lang="ru-RU" sz="1100" dirty="0">
                <a:latin typeface="Times New Roman" panose="02020603050405020304" pitchFamily="18" charset="0"/>
                <a:cs typeface="Times New Roman" panose="02020603050405020304" pitchFamily="18" charset="0"/>
                <a:hlinkClick r:id="rId7"/>
              </a:rPr>
              <a:t>законом</a:t>
            </a:r>
            <a:r>
              <a:rPr lang="ru-RU" sz="1100" dirty="0">
                <a:latin typeface="Times New Roman" panose="02020603050405020304" pitchFamily="18" charset="0"/>
                <a:cs typeface="Times New Roman" panose="02020603050405020304" pitchFamily="18" charset="0"/>
              </a:rPr>
              <a:t> от 31.07.2020 N 303-ФЗ)</a:t>
            </a:r>
          </a:p>
          <a:p>
            <a:endParaRPr lang="ru-RU" sz="1000" dirty="0"/>
          </a:p>
        </p:txBody>
      </p:sp>
    </p:spTree>
    <p:extLst>
      <p:ext uri="{BB962C8B-B14F-4D97-AF65-F5344CB8AC3E}">
        <p14:creationId xmlns:p14="http://schemas.microsoft.com/office/powerpoint/2010/main" val="31998629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533400"/>
            <a:ext cx="8363272" cy="1743472"/>
          </a:xfrm>
        </p:spPr>
        <p:txBody>
          <a:bodyPr>
            <a:normAutofit fontScale="90000"/>
          </a:bodyPr>
          <a:lstStyle/>
          <a:p>
            <a:pPr algn="ctr"/>
            <a:r>
              <a:rPr lang="ru-RU" sz="1800" b="1" dirty="0">
                <a:latin typeface="Times New Roman" panose="02020603050405020304" pitchFamily="18" charset="0"/>
                <a:cs typeface="Times New Roman" panose="02020603050405020304" pitchFamily="18" charset="0"/>
              </a:rPr>
              <a:t>Постановление Правительства РФ от 31.12.2020 N 2463 «Об утверждении Правил продажи товаров по договору розничной купли-продажи, перечня товаров длительного пользования, на которые не распространяется требование потребителя о безвозмездном предоставлении ему товара, обладающего этими же основными потребительскими свойствами, на период ремонта или замены такого товара, и перечня непродовольственных товаров надлежащего качества, не подлежащих обмену, а также о внесении изменений в некоторые акты Правительства Российской Федерации»</a:t>
            </a:r>
            <a:br>
              <a:rPr lang="ru-RU" sz="1800" b="1" dirty="0">
                <a:latin typeface="Times New Roman" panose="02020603050405020304" pitchFamily="18" charset="0"/>
                <a:cs typeface="Times New Roman" panose="02020603050405020304" pitchFamily="18" charset="0"/>
              </a:rPr>
            </a:br>
            <a:endParaRPr lang="ru-RU" sz="1800" dirty="0"/>
          </a:p>
        </p:txBody>
      </p:sp>
      <p:sp>
        <p:nvSpPr>
          <p:cNvPr id="3" name="Объект 2"/>
          <p:cNvSpPr>
            <a:spLocks noGrp="1"/>
          </p:cNvSpPr>
          <p:nvPr>
            <p:ph idx="1"/>
          </p:nvPr>
        </p:nvSpPr>
        <p:spPr>
          <a:xfrm>
            <a:off x="323528" y="2276872"/>
            <a:ext cx="8363272" cy="4464496"/>
          </a:xfrm>
        </p:spPr>
        <p:txBody>
          <a:bodyPr>
            <a:normAutofit fontScale="92500" lnSpcReduction="20000"/>
          </a:bodyPr>
          <a:lstStyle/>
          <a:p>
            <a:pPr algn="just"/>
            <a:r>
              <a:rPr lang="ru-RU" sz="1700" dirty="0">
                <a:latin typeface="Times New Roman" panose="02020603050405020304" pitchFamily="18" charset="0"/>
                <a:cs typeface="Times New Roman" panose="02020603050405020304" pitchFamily="18" charset="0"/>
              </a:rPr>
              <a:t>Новые правила регулируют в числе прочего отношения между продавцами и потребителями при </a:t>
            </a:r>
            <a:r>
              <a:rPr lang="ru-RU" sz="1700" dirty="0" smtClean="0">
                <a:solidFill>
                  <a:schemeClr val="accent1"/>
                </a:solidFill>
                <a:latin typeface="Times New Roman" panose="02020603050405020304" pitchFamily="18" charset="0"/>
                <a:cs typeface="Times New Roman" panose="02020603050405020304" pitchFamily="18" charset="0"/>
                <a:hlinkClick r:id="rId2"/>
              </a:rPr>
              <a:t>дистанционном </a:t>
            </a:r>
            <a:r>
              <a:rPr lang="ru-RU" sz="1700" dirty="0">
                <a:solidFill>
                  <a:schemeClr val="accent1"/>
                </a:solidFill>
                <a:latin typeface="Times New Roman" panose="02020603050405020304" pitchFamily="18" charset="0"/>
                <a:cs typeface="Times New Roman" panose="02020603050405020304" pitchFamily="18" charset="0"/>
                <a:hlinkClick r:id="rId2"/>
              </a:rPr>
              <a:t>способе продажи товаров, а также при продаже товаров по договору розничной купли-продажи с использованием </a:t>
            </a:r>
            <a:r>
              <a:rPr lang="ru-RU" sz="1700" dirty="0">
                <a:solidFill>
                  <a:schemeClr val="accent1"/>
                </a:solidFill>
                <a:latin typeface="Times New Roman" panose="02020603050405020304" pitchFamily="18" charset="0"/>
                <a:cs typeface="Times New Roman" panose="02020603050405020304" pitchFamily="18" charset="0"/>
                <a:hlinkClick r:id="rId3"/>
              </a:rPr>
              <a:t>автоматов</a:t>
            </a:r>
            <a:r>
              <a:rPr lang="ru-RU" sz="1700" dirty="0" smtClean="0">
                <a:solidFill>
                  <a:schemeClr val="accent1"/>
                </a:solidFill>
                <a:latin typeface="Times New Roman" panose="02020603050405020304" pitchFamily="18" charset="0"/>
                <a:cs typeface="Times New Roman" panose="02020603050405020304" pitchFamily="18" charset="0"/>
                <a:hlinkClick r:id="rId3"/>
              </a:rPr>
              <a:t>.</a:t>
            </a:r>
          </a:p>
          <a:p>
            <a:pPr algn="just"/>
            <a:r>
              <a:rPr lang="ru-RU" sz="1700" dirty="0" smtClean="0">
                <a:solidFill>
                  <a:schemeClr val="accent1"/>
                </a:solidFill>
                <a:latin typeface="Times New Roman" panose="02020603050405020304" pitchFamily="18" charset="0"/>
                <a:cs typeface="Times New Roman" panose="02020603050405020304" pitchFamily="18" charset="0"/>
              </a:rPr>
              <a:t>Расширен перечень </a:t>
            </a:r>
            <a:r>
              <a:rPr lang="ru-RU" sz="1700" dirty="0">
                <a:solidFill>
                  <a:schemeClr val="accent1"/>
                </a:solidFill>
                <a:latin typeface="Times New Roman" panose="02020603050405020304" pitchFamily="18" charset="0"/>
                <a:cs typeface="Times New Roman" panose="02020603050405020304" pitchFamily="18" charset="0"/>
              </a:rPr>
              <a:t>товаров </a:t>
            </a:r>
            <a:r>
              <a:rPr lang="ru-RU" sz="1700" dirty="0">
                <a:latin typeface="Times New Roman" panose="02020603050405020304" pitchFamily="18" charset="0"/>
                <a:cs typeface="Times New Roman" panose="02020603050405020304" pitchFamily="18" charset="0"/>
              </a:rPr>
              <a:t>длительного пользования, на которые не распространяется обязанность безвозмездно предоставить покупателю по его требованию на период ремонта аналог или замену такого товара</a:t>
            </a:r>
          </a:p>
          <a:p>
            <a:pPr algn="just"/>
            <a:r>
              <a:rPr lang="ru-RU" sz="1700" dirty="0" smtClean="0">
                <a:solidFill>
                  <a:schemeClr val="accent1"/>
                </a:solidFill>
                <a:latin typeface="Times New Roman" panose="02020603050405020304" pitchFamily="18" charset="0"/>
                <a:cs typeface="Times New Roman" panose="02020603050405020304" pitchFamily="18" charset="0"/>
              </a:rPr>
              <a:t>Продавец не должен препятствовать </a:t>
            </a:r>
            <a:r>
              <a:rPr lang="ru-RU" sz="1700" dirty="0">
                <a:latin typeface="Times New Roman" panose="02020603050405020304" pitchFamily="18" charset="0"/>
                <a:cs typeface="Times New Roman" panose="02020603050405020304" pitchFamily="18" charset="0"/>
              </a:rPr>
              <a:t>потребителю </a:t>
            </a:r>
            <a:r>
              <a:rPr lang="ru-RU" sz="1700" dirty="0">
                <a:solidFill>
                  <a:schemeClr val="accent1"/>
                </a:solidFill>
                <a:latin typeface="Times New Roman" panose="02020603050405020304" pitchFamily="18" charset="0"/>
                <a:cs typeface="Times New Roman" panose="02020603050405020304" pitchFamily="18" charset="0"/>
              </a:rPr>
              <a:t>фотографировать товар </a:t>
            </a:r>
            <a:r>
              <a:rPr lang="ru-RU" sz="1700" dirty="0">
                <a:latin typeface="Times New Roman" panose="02020603050405020304" pitchFamily="18" charset="0"/>
                <a:cs typeface="Times New Roman" panose="02020603050405020304" pitchFamily="18" charset="0"/>
              </a:rPr>
              <a:t>в местах свободного доступа</a:t>
            </a:r>
            <a:r>
              <a:rPr lang="ru-RU" sz="1700" dirty="0" smtClean="0">
                <a:latin typeface="Times New Roman" panose="02020603050405020304" pitchFamily="18" charset="0"/>
                <a:cs typeface="Times New Roman" panose="02020603050405020304" pitchFamily="18" charset="0"/>
              </a:rPr>
              <a:t>.</a:t>
            </a:r>
            <a:r>
              <a:rPr lang="ru-RU" sz="1700" dirty="0">
                <a:latin typeface="Times New Roman" panose="02020603050405020304" pitchFamily="18" charset="0"/>
                <a:cs typeface="Times New Roman" panose="02020603050405020304" pitchFamily="18" charset="0"/>
              </a:rPr>
              <a:t> </a:t>
            </a:r>
            <a:endParaRPr lang="ru-RU" sz="1700" dirty="0" smtClean="0">
              <a:latin typeface="Times New Roman" panose="02020603050405020304" pitchFamily="18" charset="0"/>
              <a:cs typeface="Times New Roman" panose="02020603050405020304" pitchFamily="18" charset="0"/>
            </a:endParaRPr>
          </a:p>
          <a:p>
            <a:pPr algn="just"/>
            <a:r>
              <a:rPr lang="ru-RU" sz="1700" dirty="0" smtClean="0">
                <a:solidFill>
                  <a:schemeClr val="accent1"/>
                </a:solidFill>
                <a:latin typeface="Times New Roman" panose="02020603050405020304" pitchFamily="18" charset="0"/>
                <a:cs typeface="Times New Roman" panose="02020603050405020304" pitchFamily="18" charset="0"/>
              </a:rPr>
              <a:t>Исключено </a:t>
            </a:r>
            <a:r>
              <a:rPr lang="ru-RU" sz="1700" dirty="0">
                <a:solidFill>
                  <a:schemeClr val="accent1"/>
                </a:solidFill>
                <a:latin typeface="Times New Roman" panose="02020603050405020304" pitchFamily="18" charset="0"/>
                <a:cs typeface="Times New Roman" panose="02020603050405020304" pitchFamily="18" charset="0"/>
              </a:rPr>
              <a:t>требование</a:t>
            </a:r>
            <a:r>
              <a:rPr lang="ru-RU" sz="1700" dirty="0">
                <a:latin typeface="Times New Roman" panose="02020603050405020304" pitchFamily="18" charset="0"/>
                <a:cs typeface="Times New Roman" panose="02020603050405020304" pitchFamily="18" charset="0"/>
              </a:rPr>
              <a:t>, касающееся обязанности продавца иметь книгу отзывов и предложений.</a:t>
            </a:r>
          </a:p>
          <a:p>
            <a:pPr algn="just"/>
            <a:r>
              <a:rPr lang="ru-RU" sz="1700" dirty="0" smtClean="0">
                <a:latin typeface="Times New Roman" panose="02020603050405020304" pitchFamily="18" charset="0"/>
                <a:cs typeface="Times New Roman" panose="02020603050405020304" pitchFamily="18" charset="0"/>
              </a:rPr>
              <a:t>П.7</a:t>
            </a:r>
            <a:r>
              <a:rPr lang="ru-RU" sz="1700" dirty="0">
                <a:latin typeface="Times New Roman" panose="02020603050405020304" pitchFamily="18" charset="0"/>
                <a:cs typeface="Times New Roman" panose="02020603050405020304" pitchFamily="18" charset="0"/>
              </a:rPr>
              <a:t>. При осуществлении розничной торговли в месте нахождения потребителя вне торговых объектов путем непосредственного ознакомления потребителя с товаром (на дому, по месту работы и учебы, на транспорте, на улице и в иных местах) </a:t>
            </a:r>
            <a:r>
              <a:rPr lang="ru-RU" sz="1700" dirty="0">
                <a:solidFill>
                  <a:schemeClr val="accent1"/>
                </a:solidFill>
                <a:latin typeface="Times New Roman" panose="02020603050405020304" pitchFamily="18" charset="0"/>
                <a:cs typeface="Times New Roman" panose="02020603050405020304" pitchFamily="18" charset="0"/>
              </a:rPr>
              <a:t>не допускается продажа продовольственных товаров без потребительской упаковки</a:t>
            </a:r>
            <a:r>
              <a:rPr lang="ru-RU" sz="1700" dirty="0">
                <a:latin typeface="Times New Roman" panose="02020603050405020304" pitchFamily="18" charset="0"/>
                <a:cs typeface="Times New Roman" panose="02020603050405020304" pitchFamily="18" charset="0"/>
              </a:rPr>
              <a:t>, а также лекарственных препаратов, медицинских изделий, ювелирных и других изделий из драгоценных металлов и (или) драгоценных камней.</a:t>
            </a:r>
          </a:p>
          <a:p>
            <a:pPr algn="just"/>
            <a:r>
              <a:rPr lang="ru-RU" sz="1700" dirty="0" smtClean="0">
                <a:latin typeface="Times New Roman" panose="02020603050405020304" pitchFamily="18" charset="0"/>
                <a:cs typeface="Times New Roman" panose="02020603050405020304" pitchFamily="18" charset="0"/>
              </a:rPr>
              <a:t>П.35</a:t>
            </a:r>
            <a:r>
              <a:rPr lang="ru-RU" sz="1700" dirty="0">
                <a:latin typeface="Times New Roman" panose="02020603050405020304" pitchFamily="18" charset="0"/>
                <a:cs typeface="Times New Roman" panose="02020603050405020304" pitchFamily="18" charset="0"/>
              </a:rPr>
              <a:t>. В случае осуществления продавцом предпродажного </a:t>
            </a:r>
            <a:r>
              <a:rPr lang="ru-RU" sz="1700" dirty="0" err="1">
                <a:latin typeface="Times New Roman" panose="02020603050405020304" pitchFamily="18" charset="0"/>
                <a:cs typeface="Times New Roman" panose="02020603050405020304" pitchFamily="18" charset="0"/>
              </a:rPr>
              <a:t>фасования</a:t>
            </a:r>
            <a:r>
              <a:rPr lang="ru-RU" sz="1700" dirty="0">
                <a:latin typeface="Times New Roman" panose="02020603050405020304" pitchFamily="18" charset="0"/>
                <a:cs typeface="Times New Roman" panose="02020603050405020304" pitchFamily="18" charset="0"/>
              </a:rPr>
              <a:t> и упаковки продовольственных товаров, цена которых определяется на основании установленной продавцом цены за вес (массу нетто) товара, на расфасованном товаре указывается его наименование, вес (масса нетто), цена за единицу измерения товара или вес (масса нетто) товара, цена отвеса, дата </a:t>
            </a:r>
            <a:r>
              <a:rPr lang="ru-RU" sz="1700" dirty="0" err="1">
                <a:latin typeface="Times New Roman" panose="02020603050405020304" pitchFamily="18" charset="0"/>
                <a:cs typeface="Times New Roman" panose="02020603050405020304" pitchFamily="18" charset="0"/>
              </a:rPr>
              <a:t>фасования</a:t>
            </a:r>
            <a:r>
              <a:rPr lang="ru-RU" sz="1700" dirty="0">
                <a:latin typeface="Times New Roman" panose="02020603050405020304" pitchFamily="18" charset="0"/>
                <a:cs typeface="Times New Roman" panose="02020603050405020304" pitchFamily="18" charset="0"/>
              </a:rPr>
              <a:t> и срок годности.</a:t>
            </a:r>
          </a:p>
          <a:p>
            <a:endParaRPr lang="ru-RU" dirty="0">
              <a:hlinkClick r:id="rId4"/>
            </a:endParaRPr>
          </a:p>
          <a:p>
            <a:endParaRPr lang="ru-RU" dirty="0"/>
          </a:p>
        </p:txBody>
      </p:sp>
    </p:spTree>
    <p:extLst>
      <p:ext uri="{BB962C8B-B14F-4D97-AF65-F5344CB8AC3E}">
        <p14:creationId xmlns:p14="http://schemas.microsoft.com/office/powerpoint/2010/main" val="6004730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p:nvPr/>
        </p:nvPicPr>
        <p:blipFill rotWithShape="1">
          <a:blip r:embed="rId2" cstate="screen">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a:ext>
            </a:extLst>
          </a:blip>
          <a:srcRect/>
          <a:stretch/>
        </p:blipFill>
        <p:spPr bwMode="auto">
          <a:xfrm>
            <a:off x="1547664" y="395560"/>
            <a:ext cx="5976664" cy="3096344"/>
          </a:xfrm>
          <a:prstGeom prst="rect">
            <a:avLst/>
          </a:prstGeom>
          <a:ln>
            <a:noFill/>
          </a:ln>
          <a:extLst>
            <a:ext uri="{53640926-AAD7-44D8-BBD7-CCE9431645EC}">
              <a14:shadowObscured xmlns:a14="http://schemas.microsoft.com/office/drawing/2010/main"/>
            </a:ext>
          </a:extLst>
        </p:spPr>
      </p:pic>
      <p:sp>
        <p:nvSpPr>
          <p:cNvPr id="8" name="Стрелка вправо 7"/>
          <p:cNvSpPr/>
          <p:nvPr/>
        </p:nvSpPr>
        <p:spPr>
          <a:xfrm>
            <a:off x="629816" y="377256"/>
            <a:ext cx="1296144" cy="2251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9" name="Объект 8"/>
          <p:cNvPicPr>
            <a:picLocks noGrp="1"/>
          </p:cNvPicPr>
          <p:nvPr>
            <p:ph idx="1"/>
          </p:nvPr>
        </p:nvPicPr>
        <p:blipFill rotWithShape="1">
          <a:blip r:embed="rId4" cstate="screen">
            <a:extLst>
              <a:ext uri="{BEBA8EAE-BF5A-486C-A8C5-ECC9F3942E4B}">
                <a14:imgProps xmlns:a14="http://schemas.microsoft.com/office/drawing/2010/main">
                  <a14:imgLayer r:embed="rId5">
                    <a14:imgEffect>
                      <a14:sharpenSoften amount="25000"/>
                    </a14:imgEffect>
                  </a14:imgLayer>
                </a14:imgProps>
              </a:ext>
              <a:ext uri="{28A0092B-C50C-407E-A947-70E740481C1C}">
                <a14:useLocalDpi xmlns:a14="http://schemas.microsoft.com/office/drawing/2010/main"/>
              </a:ext>
            </a:extLst>
          </a:blip>
          <a:srcRect/>
          <a:stretch/>
        </p:blipFill>
        <p:spPr bwMode="auto">
          <a:xfrm>
            <a:off x="3851920" y="3507928"/>
            <a:ext cx="5086908" cy="3073400"/>
          </a:xfrm>
          <a:prstGeom prst="rect">
            <a:avLst/>
          </a:prstGeom>
          <a:ln>
            <a:noFill/>
          </a:ln>
          <a:extLst>
            <a:ext uri="{53640926-AAD7-44D8-BBD7-CCE9431645EC}">
              <a14:shadowObscured xmlns:a14="http://schemas.microsoft.com/office/drawing/2010/main"/>
            </a:ext>
          </a:extLst>
        </p:spPr>
      </p:pic>
      <p:sp>
        <p:nvSpPr>
          <p:cNvPr id="4" name="Прямоугольник 3"/>
          <p:cNvSpPr/>
          <p:nvPr/>
        </p:nvSpPr>
        <p:spPr>
          <a:xfrm>
            <a:off x="0" y="3510208"/>
            <a:ext cx="3851920" cy="1384995"/>
          </a:xfrm>
          <a:prstGeom prst="rect">
            <a:avLst/>
          </a:prstGeom>
        </p:spPr>
        <p:txBody>
          <a:bodyPr wrap="square">
            <a:spAutoFit/>
          </a:bodyPr>
          <a:lstStyle/>
          <a:p>
            <a:pPr algn="just"/>
            <a:r>
              <a:rPr lang="ru-RU" sz="1200" dirty="0">
                <a:latin typeface="Times New Roman" panose="02020603050405020304" pitchFamily="18" charset="0"/>
                <a:cs typeface="Times New Roman" panose="02020603050405020304" pitchFamily="18" charset="0"/>
              </a:rPr>
              <a:t>Постановление Правительства РФ от 15.12.2020 N 2099</a:t>
            </a:r>
          </a:p>
          <a:p>
            <a:pPr algn="just"/>
            <a:r>
              <a:rPr lang="ru-RU" sz="1200" dirty="0">
                <a:latin typeface="Times New Roman" panose="02020603050405020304" pitchFamily="18" charset="0"/>
                <a:cs typeface="Times New Roman" panose="02020603050405020304" pitchFamily="18" charset="0"/>
              </a:rPr>
              <a:t>"Об утверждении Правил маркировки молочной продукции средствами идентификации и особенностях внедрения государственной информационной системы мониторинга за оборотом товаров, подлежащих обязательной маркировке средствами идентификации, в отношении молочной продукции"</a:t>
            </a:r>
          </a:p>
        </p:txBody>
      </p:sp>
      <p:sp>
        <p:nvSpPr>
          <p:cNvPr id="10" name="Прямоугольник 9"/>
          <p:cNvSpPr/>
          <p:nvPr/>
        </p:nvSpPr>
        <p:spPr>
          <a:xfrm>
            <a:off x="0" y="4869845"/>
            <a:ext cx="3851920" cy="1384995"/>
          </a:xfrm>
          <a:prstGeom prst="rect">
            <a:avLst/>
          </a:prstGeom>
        </p:spPr>
        <p:txBody>
          <a:bodyPr wrap="square">
            <a:spAutoFit/>
          </a:bodyPr>
          <a:lstStyle/>
          <a:p>
            <a:pPr algn="just"/>
            <a:r>
              <a:rPr lang="ru-RU" sz="1200" dirty="0">
                <a:latin typeface="Times New Roman" panose="02020603050405020304" pitchFamily="18" charset="0"/>
                <a:cs typeface="Times New Roman" panose="02020603050405020304" pitchFamily="18" charset="0"/>
              </a:rPr>
              <a:t>Постановление Правительства РФ от 28.02.2019 N 224</a:t>
            </a:r>
          </a:p>
          <a:p>
            <a:pPr algn="just"/>
            <a:r>
              <a:rPr lang="ru-RU" sz="1200" dirty="0" smtClean="0">
                <a:latin typeface="Times New Roman" panose="02020603050405020304" pitchFamily="18" charset="0"/>
                <a:cs typeface="Times New Roman" panose="02020603050405020304" pitchFamily="18" charset="0"/>
              </a:rPr>
              <a:t>"</a:t>
            </a:r>
            <a:r>
              <a:rPr lang="ru-RU" sz="1200" dirty="0">
                <a:latin typeface="Times New Roman" panose="02020603050405020304" pitchFamily="18" charset="0"/>
                <a:cs typeface="Times New Roman" panose="02020603050405020304" pitchFamily="18" charset="0"/>
              </a:rPr>
              <a:t>Об утверждении Правил маркировки табачной продукции средствами идентификации и особенностях внедрения государственной информационной системы мониторинга за оборотом товаров, подлежащих обязательной маркировке средствами идентификации, в отношении табачной продукции"</a:t>
            </a:r>
          </a:p>
        </p:txBody>
      </p:sp>
    </p:spTree>
    <p:extLst>
      <p:ext uri="{BB962C8B-B14F-4D97-AF65-F5344CB8AC3E}">
        <p14:creationId xmlns:p14="http://schemas.microsoft.com/office/powerpoint/2010/main" val="16558606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1496" y="692696"/>
            <a:ext cx="8229600" cy="735360"/>
          </a:xfrm>
        </p:spPr>
        <p:txBody>
          <a:bodyPr>
            <a:normAutofit fontScale="90000"/>
          </a:bodyPr>
          <a:lstStyle/>
          <a:p>
            <a:pPr algn="ctr"/>
            <a:r>
              <a:rPr lang="ru-RU" dirty="0" smtClean="0">
                <a:solidFill>
                  <a:schemeClr val="accent2">
                    <a:lumMod val="75000"/>
                  </a:schemeClr>
                </a:solidFill>
                <a:latin typeface="Times New Roman" panose="02020603050405020304" pitchFamily="18" charset="0"/>
                <a:cs typeface="Times New Roman" panose="02020603050405020304" pitchFamily="18" charset="0"/>
              </a:rPr>
              <a:t>Новые нормативные документы</a:t>
            </a:r>
            <a:br>
              <a:rPr lang="ru-RU" dirty="0" smtClean="0">
                <a:solidFill>
                  <a:schemeClr val="accent2">
                    <a:lumMod val="75000"/>
                  </a:schemeClr>
                </a:solidFill>
                <a:latin typeface="Times New Roman" panose="02020603050405020304" pitchFamily="18" charset="0"/>
                <a:cs typeface="Times New Roman" panose="02020603050405020304" pitchFamily="18" charset="0"/>
              </a:rPr>
            </a:br>
            <a:endParaRPr lang="ru-RU"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80064" y="1340768"/>
            <a:ext cx="8229600" cy="5040560"/>
          </a:xfrm>
        </p:spPr>
        <p:txBody>
          <a:bodyPr>
            <a:normAutofit fontScale="70000" lnSpcReduction="20000"/>
          </a:bodyPr>
          <a:lstStyle/>
          <a:p>
            <a:pPr algn="just">
              <a:spcBef>
                <a:spcPts val="0"/>
              </a:spcBef>
            </a:pPr>
            <a:r>
              <a:rPr lang="ru-RU" b="1" dirty="0">
                <a:latin typeface="Times New Roman" panose="02020603050405020304" pitchFamily="18" charset="0"/>
                <a:cs typeface="Times New Roman" panose="02020603050405020304" pitchFamily="18" charset="0"/>
              </a:rPr>
              <a:t>СП 2.3.6.3668-20 </a:t>
            </a:r>
            <a:r>
              <a:rPr lang="ru-RU" b="1" dirty="0" smtClean="0">
                <a:latin typeface="Times New Roman" panose="02020603050405020304" pitchFamily="18" charset="0"/>
                <a:cs typeface="Times New Roman" panose="02020603050405020304" pitchFamily="18" charset="0"/>
              </a:rPr>
              <a:t>«Санитарно-эпидемиологические </a:t>
            </a:r>
            <a:r>
              <a:rPr lang="ru-RU" b="1" dirty="0">
                <a:latin typeface="Times New Roman" panose="02020603050405020304" pitchFamily="18" charset="0"/>
                <a:cs typeface="Times New Roman" panose="02020603050405020304" pitchFamily="18" charset="0"/>
              </a:rPr>
              <a:t>требования к условиям деятельности торговых объектов и рынков, реализующих пищевую </a:t>
            </a:r>
            <a:r>
              <a:rPr lang="ru-RU" b="1" dirty="0" smtClean="0">
                <a:latin typeface="Times New Roman" panose="02020603050405020304" pitchFamily="18" charset="0"/>
                <a:cs typeface="Times New Roman" panose="02020603050405020304" pitchFamily="18" charset="0"/>
              </a:rPr>
              <a:t>продукцию» </a:t>
            </a:r>
            <a:r>
              <a:rPr lang="ru-RU" dirty="0">
                <a:latin typeface="Times New Roman" panose="02020603050405020304" pitchFamily="18" charset="0"/>
                <a:cs typeface="Times New Roman" panose="02020603050405020304" pitchFamily="18" charset="0"/>
              </a:rPr>
              <a:t>(</a:t>
            </a:r>
            <a:r>
              <a:rPr lang="ru-RU" i="1" dirty="0">
                <a:latin typeface="Times New Roman" panose="02020603050405020304" pitchFamily="18" charset="0"/>
                <a:cs typeface="Times New Roman" panose="02020603050405020304" pitchFamily="18" charset="0"/>
              </a:rPr>
              <a:t>начало действия документа с 01.01.2021</a:t>
            </a:r>
            <a:r>
              <a:rPr lang="ru-RU" dirty="0">
                <a:latin typeface="Times New Roman" panose="02020603050405020304" pitchFamily="18" charset="0"/>
                <a:cs typeface="Times New Roman" panose="02020603050405020304" pitchFamily="18" charset="0"/>
              </a:rPr>
              <a:t>)</a:t>
            </a:r>
            <a:endParaRPr lang="ru-RU" b="1" dirty="0" smtClean="0">
              <a:latin typeface="Times New Roman" panose="02020603050405020304" pitchFamily="18" charset="0"/>
              <a:cs typeface="Times New Roman" panose="02020603050405020304" pitchFamily="18" charset="0"/>
            </a:endParaRPr>
          </a:p>
          <a:p>
            <a:pPr algn="just">
              <a:spcBef>
                <a:spcPts val="0"/>
              </a:spcBef>
            </a:pPr>
            <a:endParaRPr lang="ru-RU" b="1" dirty="0" smtClean="0">
              <a:latin typeface="Times New Roman" panose="02020603050405020304" pitchFamily="18" charset="0"/>
              <a:cs typeface="Times New Roman" panose="02020603050405020304" pitchFamily="18" charset="0"/>
            </a:endParaRPr>
          </a:p>
          <a:p>
            <a:pPr algn="just">
              <a:spcBef>
                <a:spcPts val="0"/>
              </a:spcBef>
            </a:pPr>
            <a:r>
              <a:rPr lang="ru-RU" b="1" dirty="0">
                <a:latin typeface="Times New Roman" panose="02020603050405020304" pitchFamily="18" charset="0"/>
                <a:cs typeface="Times New Roman" panose="02020603050405020304" pitchFamily="18" charset="0"/>
              </a:rPr>
              <a:t>Постановление Правительства РФ от 31.12.2020 N </a:t>
            </a:r>
            <a:r>
              <a:rPr lang="ru-RU" b="1" dirty="0" smtClean="0">
                <a:latin typeface="Times New Roman" panose="02020603050405020304" pitchFamily="18" charset="0"/>
                <a:cs typeface="Times New Roman" panose="02020603050405020304" pitchFamily="18" charset="0"/>
              </a:rPr>
              <a:t>2463 «Об </a:t>
            </a:r>
            <a:r>
              <a:rPr lang="ru-RU" b="1" dirty="0">
                <a:latin typeface="Times New Roman" panose="02020603050405020304" pitchFamily="18" charset="0"/>
                <a:cs typeface="Times New Roman" panose="02020603050405020304" pitchFamily="18" charset="0"/>
              </a:rPr>
              <a:t>утверждении Правил продажи товаров по договору розничной купли-продажи, перечня товаров длительного пользования, на которые не распространяется требование потребителя о безвозмездном предоставлении ему товара, обладающего этими же основными потребительскими свойствами, на период ремонта или замены такого товара, и перечня непродовольственных товаров надлежащего качества, не подлежащих обмену, а также о внесении изменений в некоторые акты Правительства Российской Федерации</a:t>
            </a:r>
            <a:r>
              <a:rPr lang="ru-RU" b="1"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a:t>
            </a:r>
            <a:r>
              <a:rPr lang="ru-RU" i="1" dirty="0" smtClean="0">
                <a:latin typeface="Times New Roman" panose="02020603050405020304" pitchFamily="18" charset="0"/>
                <a:cs typeface="Times New Roman" panose="02020603050405020304" pitchFamily="18" charset="0"/>
              </a:rPr>
              <a:t>начало действия документа с 01.01.2021</a:t>
            </a:r>
            <a:r>
              <a:rPr lang="ru-RU" dirty="0" smtClean="0">
                <a:latin typeface="Times New Roman" panose="02020603050405020304" pitchFamily="18" charset="0"/>
                <a:cs typeface="Times New Roman" panose="02020603050405020304" pitchFamily="18" charset="0"/>
              </a:rPr>
              <a:t>)</a:t>
            </a:r>
            <a:endParaRPr lang="ru-RU" b="1" dirty="0" smtClean="0">
              <a:latin typeface="Times New Roman" panose="02020603050405020304" pitchFamily="18" charset="0"/>
              <a:cs typeface="Times New Roman" panose="02020603050405020304" pitchFamily="18" charset="0"/>
            </a:endParaRPr>
          </a:p>
          <a:p>
            <a:pPr marL="0" indent="0" algn="just">
              <a:spcBef>
                <a:spcPts val="0"/>
              </a:spcBef>
              <a:buNone/>
            </a:pPr>
            <a:endParaRPr lang="ru-RU" b="1" dirty="0">
              <a:latin typeface="Times New Roman" panose="02020603050405020304" pitchFamily="18" charset="0"/>
              <a:cs typeface="Times New Roman" panose="02020603050405020304" pitchFamily="18" charset="0"/>
            </a:endParaRPr>
          </a:p>
          <a:p>
            <a:pPr algn="just">
              <a:spcBef>
                <a:spcPts val="0"/>
              </a:spcBef>
            </a:pPr>
            <a:r>
              <a:rPr lang="ru-RU" b="1" dirty="0" smtClean="0">
                <a:latin typeface="Times New Roman" panose="02020603050405020304" pitchFamily="18" charset="0"/>
                <a:cs typeface="Times New Roman" panose="02020603050405020304" pitchFamily="18" charset="0"/>
              </a:rPr>
              <a:t>Федеральный </a:t>
            </a:r>
            <a:r>
              <a:rPr lang="ru-RU" b="1" dirty="0">
                <a:latin typeface="Times New Roman" panose="02020603050405020304" pitchFamily="18" charset="0"/>
                <a:cs typeface="Times New Roman" panose="02020603050405020304" pitchFamily="18" charset="0"/>
              </a:rPr>
              <a:t>закон от 31.07.2020 N </a:t>
            </a:r>
            <a:r>
              <a:rPr lang="ru-RU" b="1" dirty="0" smtClean="0">
                <a:latin typeface="Times New Roman" panose="02020603050405020304" pitchFamily="18" charset="0"/>
                <a:cs typeface="Times New Roman" panose="02020603050405020304" pitchFamily="18" charset="0"/>
              </a:rPr>
              <a:t>303-ФЗ «О </a:t>
            </a:r>
            <a:r>
              <a:rPr lang="ru-RU" b="1" dirty="0">
                <a:latin typeface="Times New Roman" panose="02020603050405020304" pitchFamily="18" charset="0"/>
                <a:cs typeface="Times New Roman" panose="02020603050405020304" pitchFamily="18" charset="0"/>
              </a:rPr>
              <a:t>внесении изменений в отдельные законодательные акты Российской Федерации по вопросу охраны здоровья граждан от последствий потребления никотинсодержащей </a:t>
            </a:r>
            <a:r>
              <a:rPr lang="ru-RU" b="1" dirty="0" smtClean="0">
                <a:latin typeface="Times New Roman" panose="02020603050405020304" pitchFamily="18" charset="0"/>
                <a:cs typeface="Times New Roman" panose="02020603050405020304" pitchFamily="18" charset="0"/>
              </a:rPr>
              <a:t>продукции» (</a:t>
            </a:r>
            <a:r>
              <a:rPr lang="ru-RU" dirty="0" smtClean="0">
                <a:latin typeface="Times New Roman" panose="02020603050405020304" pitchFamily="18" charset="0"/>
                <a:cs typeface="Times New Roman" panose="02020603050405020304" pitchFamily="18" charset="0"/>
              </a:rPr>
              <a:t>Федеральный </a:t>
            </a:r>
            <a:r>
              <a:rPr lang="ru-RU" dirty="0">
                <a:latin typeface="Times New Roman" panose="02020603050405020304" pitchFamily="18" charset="0"/>
                <a:cs typeface="Times New Roman" panose="02020603050405020304" pitchFamily="18" charset="0"/>
              </a:rPr>
              <a:t>закон от 23.02.2013 N 15-ФЗ </a:t>
            </a:r>
            <a:r>
              <a:rPr lang="ru-RU" dirty="0" smtClean="0">
                <a:latin typeface="Times New Roman" panose="02020603050405020304" pitchFamily="18" charset="0"/>
                <a:cs typeface="Times New Roman" panose="02020603050405020304" pitchFamily="18" charset="0"/>
              </a:rPr>
              <a:t>«Об </a:t>
            </a:r>
            <a:r>
              <a:rPr lang="ru-RU" dirty="0">
                <a:latin typeface="Times New Roman" panose="02020603050405020304" pitchFamily="18" charset="0"/>
                <a:cs typeface="Times New Roman" panose="02020603050405020304" pitchFamily="18" charset="0"/>
              </a:rPr>
              <a:t>охране здоровья граждан от воздействия окружающего табачного дыма, последствий потребления табака или потребления никотинсодержащей </a:t>
            </a:r>
            <a:r>
              <a:rPr lang="ru-RU" dirty="0" smtClean="0">
                <a:latin typeface="Times New Roman" panose="02020603050405020304" pitchFamily="18" charset="0"/>
                <a:cs typeface="Times New Roman" panose="02020603050405020304" pitchFamily="18" charset="0"/>
              </a:rPr>
              <a:t>продукции»  </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(изменения с </a:t>
            </a:r>
            <a:r>
              <a:rPr lang="ru-RU" dirty="0">
                <a:latin typeface="Times New Roman" panose="02020603050405020304" pitchFamily="18" charset="0"/>
                <a:cs typeface="Times New Roman" panose="02020603050405020304" pitchFamily="18" charset="0"/>
              </a:rPr>
              <a:t>28.01.2021)</a:t>
            </a:r>
            <a:endParaRPr lang="ru-RU" b="1" dirty="0" smtClean="0">
              <a:latin typeface="Times New Roman" panose="02020603050405020304" pitchFamily="18" charset="0"/>
              <a:cs typeface="Times New Roman" panose="02020603050405020304" pitchFamily="18" charset="0"/>
            </a:endParaRPr>
          </a:p>
          <a:p>
            <a:pPr marL="0" indent="0" algn="just">
              <a:buNone/>
            </a:pPr>
            <a:endParaRPr lang="ru-RU" b="1" dirty="0" smtClean="0">
              <a:latin typeface="Times New Roman" panose="02020603050405020304" pitchFamily="18" charset="0"/>
              <a:cs typeface="Times New Roman" panose="02020603050405020304" pitchFamily="18" charset="0"/>
            </a:endParaRPr>
          </a:p>
          <a:p>
            <a:pPr algn="just"/>
            <a:endParaRPr lang="ru-RU" b="1" dirty="0" smtClean="0">
              <a:latin typeface="Times New Roman" panose="02020603050405020304" pitchFamily="18" charset="0"/>
              <a:cs typeface="Times New Roman" panose="02020603050405020304" pitchFamily="18" charset="0"/>
            </a:endParaRPr>
          </a:p>
          <a:p>
            <a:pPr algn="just"/>
            <a:endParaRPr lang="ru-RU" sz="2800" b="1" dirty="0" smtClean="0">
              <a:latin typeface="Times New Roman" panose="02020603050405020304" pitchFamily="18" charset="0"/>
              <a:cs typeface="Times New Roman" panose="02020603050405020304" pitchFamily="18" charset="0"/>
            </a:endParaRPr>
          </a:p>
          <a:p>
            <a:pPr algn="just"/>
            <a:endParaRPr lang="ru-RU" sz="3800" b="1" dirty="0" smtClean="0">
              <a:latin typeface="Times New Roman" panose="02020603050405020304" pitchFamily="18" charset="0"/>
              <a:cs typeface="Times New Roman" panose="02020603050405020304" pitchFamily="18" charset="0"/>
            </a:endParaRPr>
          </a:p>
          <a:p>
            <a:pPr marL="0" indent="0" algn="just">
              <a:buNone/>
            </a:pPr>
            <a:endParaRPr lang="ru-RU" sz="3800" b="1" dirty="0" smtClean="0">
              <a:latin typeface="Times New Roman" panose="02020603050405020304" pitchFamily="18" charset="0"/>
              <a:cs typeface="Times New Roman" panose="02020603050405020304" pitchFamily="18" charset="0"/>
            </a:endParaRPr>
          </a:p>
          <a:p>
            <a:endParaRPr lang="ru-RU" dirty="0"/>
          </a:p>
          <a:p>
            <a:endParaRPr lang="ru-RU" dirty="0"/>
          </a:p>
        </p:txBody>
      </p:sp>
    </p:spTree>
    <p:extLst>
      <p:ext uri="{BB962C8B-B14F-4D97-AF65-F5344CB8AC3E}">
        <p14:creationId xmlns:p14="http://schemas.microsoft.com/office/powerpoint/2010/main" val="30590776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78280"/>
            <a:ext cx="8229600" cy="45719"/>
          </a:xfrm>
        </p:spPr>
        <p:txBody>
          <a:bodyPr>
            <a:normAutofit fontScale="90000"/>
          </a:bodyPr>
          <a:lstStyle/>
          <a:p>
            <a:pPr algn="ctr"/>
            <a:r>
              <a:rPr lang="ru-RU" sz="2400" b="1" dirty="0" smtClean="0">
                <a:latin typeface="Times New Roman" panose="02020603050405020304" pitchFamily="18" charset="0"/>
                <a:cs typeface="Times New Roman" panose="02020603050405020304" pitchFamily="18" charset="0"/>
              </a:rPr>
              <a:t/>
            </a:r>
            <a:br>
              <a:rPr lang="ru-RU" sz="2400" b="1" dirty="0" smtClean="0">
                <a:latin typeface="Times New Roman" panose="02020603050405020304" pitchFamily="18" charset="0"/>
                <a:cs typeface="Times New Roman" panose="02020603050405020304" pitchFamily="18" charset="0"/>
              </a:rPr>
            </a:br>
            <a:r>
              <a:rPr lang="ru-RU" sz="2400" b="1" dirty="0" smtClean="0">
                <a:solidFill>
                  <a:schemeClr val="accent1"/>
                </a:solidFill>
                <a:latin typeface="Times New Roman" panose="02020603050405020304" pitchFamily="18" charset="0"/>
                <a:cs typeface="Times New Roman" panose="02020603050405020304" pitchFamily="18" charset="0"/>
              </a:rPr>
              <a:t>Решение </a:t>
            </a:r>
            <a:r>
              <a:rPr lang="ru-RU" sz="2400" b="1" dirty="0">
                <a:solidFill>
                  <a:schemeClr val="accent1"/>
                </a:solidFill>
                <a:latin typeface="Times New Roman" panose="02020603050405020304" pitchFamily="18" charset="0"/>
                <a:cs typeface="Times New Roman" panose="02020603050405020304" pitchFamily="18" charset="0"/>
              </a:rPr>
              <a:t>Верховного Суда РФ от 22.10.2020 N АКПИ20-536</a:t>
            </a:r>
            <a:r>
              <a:rPr lang="ru-RU" sz="2400" dirty="0">
                <a:solidFill>
                  <a:schemeClr val="accent1"/>
                </a:solidFill>
                <a:latin typeface="Times New Roman" panose="02020603050405020304" pitchFamily="18" charset="0"/>
                <a:cs typeface="Times New Roman" panose="02020603050405020304" pitchFamily="18" charset="0"/>
              </a:rPr>
              <a:t/>
            </a:r>
            <a:br>
              <a:rPr lang="ru-RU" sz="2400" dirty="0">
                <a:solidFill>
                  <a:schemeClr val="accent1"/>
                </a:solidFill>
                <a:latin typeface="Times New Roman" panose="02020603050405020304" pitchFamily="18" charset="0"/>
                <a:cs typeface="Times New Roman" panose="02020603050405020304" pitchFamily="18" charset="0"/>
              </a:rPr>
            </a:br>
            <a:r>
              <a:rPr lang="ru-RU" sz="2400" b="1" dirty="0">
                <a:solidFill>
                  <a:schemeClr val="accent1"/>
                </a:solidFill>
                <a:latin typeface="Times New Roman" panose="02020603050405020304" pitchFamily="18" charset="0"/>
                <a:cs typeface="Times New Roman" panose="02020603050405020304" pitchFamily="18" charset="0"/>
              </a:rPr>
              <a:t>«Об отказе в удовлетворении заявления об оспаривании письма Минпромторга России от 11.05.2020 N ЕВ-32091/15 &lt;О Методических рекомендациях Минпромторга России в случаях введения режима обязательного использования средств индивидуальной защиты в субъектах Российской Федерации»</a:t>
            </a:r>
            <a:r>
              <a:rPr lang="ru-RU" sz="2400" dirty="0">
                <a:solidFill>
                  <a:schemeClr val="accent1"/>
                </a:solidFill>
                <a:latin typeface="Times New Roman" panose="02020603050405020304" pitchFamily="18" charset="0"/>
                <a:cs typeface="Times New Roman" panose="02020603050405020304" pitchFamily="18" charset="0"/>
              </a:rPr>
              <a:t/>
            </a:r>
            <a:br>
              <a:rPr lang="ru-RU" sz="2400" dirty="0">
                <a:solidFill>
                  <a:schemeClr val="accent1"/>
                </a:solidFill>
                <a:latin typeface="Times New Roman" panose="02020603050405020304" pitchFamily="18" charset="0"/>
                <a:cs typeface="Times New Roman" panose="02020603050405020304" pitchFamily="18" charset="0"/>
              </a:rPr>
            </a:br>
            <a:endParaRPr lang="ru-RU" sz="2400" dirty="0">
              <a:solidFill>
                <a:schemeClr val="accent1"/>
              </a:solidFill>
            </a:endParaRPr>
          </a:p>
        </p:txBody>
      </p:sp>
      <p:sp>
        <p:nvSpPr>
          <p:cNvPr id="3" name="Объект 2"/>
          <p:cNvSpPr>
            <a:spLocks noGrp="1"/>
          </p:cNvSpPr>
          <p:nvPr>
            <p:ph idx="1"/>
          </p:nvPr>
        </p:nvSpPr>
        <p:spPr>
          <a:xfrm>
            <a:off x="251520" y="2780928"/>
            <a:ext cx="8640960" cy="3696072"/>
          </a:xfrm>
        </p:spPr>
        <p:txBody>
          <a:bodyPr/>
          <a:lstStyle/>
          <a:p>
            <a:pPr marL="0" indent="0" algn="ctr">
              <a:buNone/>
            </a:pPr>
            <a:r>
              <a:rPr lang="ru-RU" b="1" dirty="0" smtClean="0">
                <a:latin typeface="Times New Roman" panose="02020603050405020304" pitchFamily="18" charset="0"/>
                <a:cs typeface="Times New Roman" panose="02020603050405020304" pitchFamily="18" charset="0"/>
              </a:rPr>
              <a:t>Верховный </a:t>
            </a:r>
            <a:r>
              <a:rPr lang="ru-RU" b="1" dirty="0">
                <a:latin typeface="Times New Roman" panose="02020603050405020304" pitchFamily="18" charset="0"/>
                <a:cs typeface="Times New Roman" panose="02020603050405020304" pitchFamily="18" charset="0"/>
              </a:rPr>
              <a:t>Суд РФ подтвердил право торговых организаций отказать посетителю в обслуживании на кассе в случае, если он не использует средства индивидуальной </a:t>
            </a:r>
            <a:r>
              <a:rPr lang="ru-RU" b="1" dirty="0" smtClean="0">
                <a:latin typeface="Times New Roman" panose="02020603050405020304" pitchFamily="18" charset="0"/>
                <a:cs typeface="Times New Roman" panose="02020603050405020304" pitchFamily="18" charset="0"/>
              </a:rPr>
              <a:t>защиты!</a:t>
            </a:r>
            <a:endParaRPr lang="ru-RU" b="1" dirty="0">
              <a:latin typeface="Times New Roman" panose="02020603050405020304" pitchFamily="18" charset="0"/>
              <a:cs typeface="Times New Roman" panose="02020603050405020304" pitchFamily="18" charset="0"/>
            </a:endParaRPr>
          </a:p>
          <a:p>
            <a:pPr algn="ct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78874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0848" y="918576"/>
            <a:ext cx="8579296" cy="735360"/>
          </a:xfrm>
        </p:spPr>
        <p:txBody>
          <a:bodyPr>
            <a:normAutofit fontScale="90000"/>
          </a:bodyPr>
          <a:lstStyle/>
          <a:p>
            <a:pPr algn="ctr"/>
            <a:r>
              <a:rPr lang="ru-RU" sz="2700" b="1" dirty="0" smtClean="0">
                <a:solidFill>
                  <a:schemeClr val="accent1"/>
                </a:solidFill>
                <a:latin typeface="Times New Roman" panose="02020603050405020304" pitchFamily="18" charset="0"/>
                <a:cs typeface="Times New Roman" panose="02020603050405020304" pitchFamily="18" charset="0"/>
              </a:rPr>
              <a:t>Федеральный закон от 31.07.2020 N 247-ФЗ</a:t>
            </a:r>
            <a:br>
              <a:rPr lang="ru-RU" sz="2700" b="1" dirty="0" smtClean="0">
                <a:solidFill>
                  <a:schemeClr val="accent1"/>
                </a:solidFill>
                <a:latin typeface="Times New Roman" panose="02020603050405020304" pitchFamily="18" charset="0"/>
                <a:cs typeface="Times New Roman" panose="02020603050405020304" pitchFamily="18" charset="0"/>
              </a:rPr>
            </a:br>
            <a:r>
              <a:rPr lang="ru-RU" sz="2700" b="1" dirty="0" smtClean="0">
                <a:solidFill>
                  <a:schemeClr val="accent1"/>
                </a:solidFill>
                <a:latin typeface="Times New Roman" panose="02020603050405020304" pitchFamily="18" charset="0"/>
                <a:cs typeface="Times New Roman" panose="02020603050405020304" pitchFamily="18" charset="0"/>
              </a:rPr>
              <a:t>«Об обязательных требованиях в Российской Федерации» </a:t>
            </a:r>
            <a:br>
              <a:rPr lang="ru-RU" sz="2700" b="1" dirty="0" smtClean="0">
                <a:solidFill>
                  <a:schemeClr val="accent1"/>
                </a:solidFill>
                <a:latin typeface="Times New Roman" panose="02020603050405020304" pitchFamily="18" charset="0"/>
                <a:cs typeface="Times New Roman" panose="02020603050405020304" pitchFamily="18" charset="0"/>
              </a:rPr>
            </a:br>
            <a:r>
              <a:rPr lang="ru-RU" sz="2200" b="1" dirty="0" smtClean="0">
                <a:solidFill>
                  <a:schemeClr val="accent1"/>
                </a:solidFill>
                <a:latin typeface="Times New Roman" panose="02020603050405020304" pitchFamily="18" charset="0"/>
                <a:cs typeface="Times New Roman" panose="02020603050405020304" pitchFamily="18" charset="0"/>
              </a:rPr>
              <a:t> </a:t>
            </a:r>
            <a:br>
              <a:rPr lang="ru-RU" sz="2200" b="1" dirty="0" smtClean="0">
                <a:solidFill>
                  <a:schemeClr val="accent1"/>
                </a:solidFill>
                <a:latin typeface="Times New Roman" panose="02020603050405020304" pitchFamily="18" charset="0"/>
                <a:cs typeface="Times New Roman" panose="02020603050405020304" pitchFamily="18" charset="0"/>
              </a:rPr>
            </a:br>
            <a:r>
              <a:rPr lang="ru-RU" sz="2200" b="1" dirty="0" smtClean="0">
                <a:solidFill>
                  <a:schemeClr val="accent1"/>
                </a:solidFill>
                <a:latin typeface="Times New Roman" panose="02020603050405020304" pitchFamily="18" charset="0"/>
                <a:cs typeface="Times New Roman" panose="02020603050405020304" pitchFamily="18" charset="0"/>
              </a:rPr>
              <a:t> </a:t>
            </a:r>
            <a:r>
              <a:rPr lang="ru-RU" b="1" dirty="0" smtClean="0">
                <a:solidFill>
                  <a:schemeClr val="accent1"/>
                </a:solidFill>
              </a:rPr>
              <a:t/>
            </a:r>
            <a:br>
              <a:rPr lang="ru-RU" b="1" dirty="0" smtClean="0">
                <a:solidFill>
                  <a:schemeClr val="accent1"/>
                </a:solidFill>
              </a:rPr>
            </a:br>
            <a:endParaRPr lang="ru-RU" dirty="0">
              <a:solidFill>
                <a:schemeClr val="accent1"/>
              </a:solidFill>
            </a:endParaRPr>
          </a:p>
        </p:txBody>
      </p:sp>
      <p:sp>
        <p:nvSpPr>
          <p:cNvPr id="3" name="Объект 2"/>
          <p:cNvSpPr>
            <a:spLocks noGrp="1"/>
          </p:cNvSpPr>
          <p:nvPr>
            <p:ph idx="1"/>
          </p:nvPr>
        </p:nvSpPr>
        <p:spPr>
          <a:xfrm>
            <a:off x="174544" y="1700808"/>
            <a:ext cx="8640752" cy="4320480"/>
          </a:xfrm>
        </p:spPr>
        <p:txBody>
          <a:bodyPr>
            <a:noAutofit/>
          </a:bodyPr>
          <a:lstStyle/>
          <a:p>
            <a:pPr algn="just"/>
            <a:r>
              <a:rPr lang="ru-RU" sz="1400" b="1" dirty="0" smtClean="0">
                <a:latin typeface="Times New Roman" panose="02020603050405020304" pitchFamily="18" charset="0"/>
                <a:cs typeface="Times New Roman" panose="02020603050405020304" pitchFamily="18" charset="0"/>
              </a:rPr>
              <a:t>П.2</a:t>
            </a:r>
            <a:r>
              <a:rPr lang="ru-RU" sz="1400" b="1" dirty="0">
                <a:latin typeface="Times New Roman" panose="02020603050405020304" pitchFamily="18" charset="0"/>
                <a:cs typeface="Times New Roman" panose="02020603050405020304" pitchFamily="18" charset="0"/>
              </a:rPr>
              <a:t>. Независимо от того, признаны ли утратившими силу, не действующими на территории Российской Федерации или отменены ли нормативные правовые акты, указанные в </a:t>
            </a:r>
            <a:r>
              <a:rPr lang="ru-RU" sz="1400" b="1" dirty="0">
                <a:solidFill>
                  <a:schemeClr val="accent1"/>
                </a:solidFill>
                <a:latin typeface="Times New Roman" panose="02020603050405020304" pitchFamily="18" charset="0"/>
                <a:cs typeface="Times New Roman" panose="02020603050405020304" pitchFamily="18" charset="0"/>
                <a:hlinkClick r:id="rId2"/>
              </a:rPr>
              <a:t>части 1 настоящей статьи, с 1 января 2021 года при осуществлении государственного контроля (надзора) не допускается оценка соблюдения обязательных требований, содержащихся в указанных актах, если они вступили в силу до 1 января 2020 года.</a:t>
            </a:r>
          </a:p>
          <a:p>
            <a:pPr algn="just"/>
            <a:r>
              <a:rPr lang="ru-RU" sz="1400" b="1" dirty="0" smtClean="0">
                <a:latin typeface="Times New Roman" panose="02020603050405020304" pitchFamily="18" charset="0"/>
                <a:cs typeface="Times New Roman" panose="02020603050405020304" pitchFamily="18" charset="0"/>
              </a:rPr>
              <a:t>П.3</a:t>
            </a:r>
            <a:r>
              <a:rPr lang="ru-RU" sz="1400" b="1" dirty="0">
                <a:latin typeface="Times New Roman" panose="02020603050405020304" pitchFamily="18" charset="0"/>
                <a:cs typeface="Times New Roman" panose="02020603050405020304" pitchFamily="18" charset="0"/>
              </a:rPr>
              <a:t>. Независимо от того, признаны ли утратившими силу, не действующими на территории Российской Федерации или отменены ли нормативные правовые акты, указанные в </a:t>
            </a:r>
            <a:r>
              <a:rPr lang="ru-RU" sz="1400" b="1" dirty="0">
                <a:latin typeface="Times New Roman" panose="02020603050405020304" pitchFamily="18" charset="0"/>
                <a:cs typeface="Times New Roman" panose="02020603050405020304" pitchFamily="18" charset="0"/>
                <a:hlinkClick r:id="rId2"/>
              </a:rPr>
              <a:t>части 1 настоящей статьи, с 1 января 2021 года несоблюдение требований, содержащихся в указанных актах, не может являться основанием для привлечения к административной ответственности, если они вступили в силу до 1 января 2020 года</a:t>
            </a:r>
            <a:r>
              <a:rPr lang="ru-RU" sz="1400" b="1" dirty="0" smtClean="0">
                <a:latin typeface="Times New Roman" panose="02020603050405020304" pitchFamily="18" charset="0"/>
                <a:cs typeface="Times New Roman" panose="02020603050405020304" pitchFamily="18" charset="0"/>
                <a:hlinkClick r:id="rId2"/>
              </a:rPr>
              <a:t>.</a:t>
            </a:r>
          </a:p>
          <a:p>
            <a:pPr algn="just"/>
            <a:r>
              <a:rPr lang="ru-RU" sz="1400" b="1" dirty="0" smtClean="0">
                <a:latin typeface="Times New Roman" panose="02020603050405020304" pitchFamily="18" charset="0"/>
                <a:cs typeface="Times New Roman" panose="02020603050405020304" pitchFamily="18" charset="0"/>
              </a:rPr>
              <a:t>П.4</a:t>
            </a:r>
            <a:r>
              <a:rPr lang="ru-RU" sz="1400" b="1" dirty="0">
                <a:latin typeface="Times New Roman" panose="02020603050405020304" pitchFamily="18" charset="0"/>
                <a:cs typeface="Times New Roman" panose="02020603050405020304" pitchFamily="18" charset="0"/>
              </a:rPr>
              <a:t>. Правительство Российской Федерации вправе определить </a:t>
            </a:r>
            <a:r>
              <a:rPr lang="ru-RU" sz="1400" b="1" dirty="0">
                <a:latin typeface="Times New Roman" panose="02020603050405020304" pitchFamily="18" charset="0"/>
                <a:cs typeface="Times New Roman" panose="02020603050405020304" pitchFamily="18" charset="0"/>
                <a:hlinkClick r:id="rId3"/>
              </a:rPr>
              <a:t>перечень нормативных правовых актов либо групп нормативных правовых актов, в отношении которых положения </a:t>
            </a:r>
            <a:r>
              <a:rPr lang="ru-RU" sz="1400" b="1" dirty="0">
                <a:latin typeface="Times New Roman" panose="02020603050405020304" pitchFamily="18" charset="0"/>
                <a:cs typeface="Times New Roman" panose="02020603050405020304" pitchFamily="18" charset="0"/>
                <a:hlinkClick r:id="rId4"/>
              </a:rPr>
              <a:t>частей 1, </a:t>
            </a:r>
            <a:r>
              <a:rPr lang="ru-RU" sz="1400" b="1" dirty="0">
                <a:latin typeface="Times New Roman" panose="02020603050405020304" pitchFamily="18" charset="0"/>
                <a:cs typeface="Times New Roman" panose="02020603050405020304" pitchFamily="18" charset="0"/>
                <a:hlinkClick r:id="rId5"/>
              </a:rPr>
              <a:t>2 и </a:t>
            </a:r>
            <a:r>
              <a:rPr lang="ru-RU" sz="1400" b="1" dirty="0">
                <a:latin typeface="Times New Roman" panose="02020603050405020304" pitchFamily="18" charset="0"/>
                <a:cs typeface="Times New Roman" panose="02020603050405020304" pitchFamily="18" charset="0"/>
              </a:rPr>
              <a:t>3 настоящей статьи не </a:t>
            </a:r>
            <a:r>
              <a:rPr lang="ru-RU" sz="1400" b="1" dirty="0" smtClean="0">
                <a:latin typeface="Times New Roman" panose="02020603050405020304" pitchFamily="18" charset="0"/>
                <a:cs typeface="Times New Roman" panose="02020603050405020304" pitchFamily="18" charset="0"/>
              </a:rPr>
              <a:t>применяются. (</a:t>
            </a:r>
            <a:r>
              <a:rPr lang="ru-RU" sz="1400" b="1" dirty="0" smtClean="0">
                <a:solidFill>
                  <a:schemeClr val="accent1"/>
                </a:solidFill>
                <a:latin typeface="Times New Roman" panose="02020603050405020304" pitchFamily="18" charset="0"/>
                <a:cs typeface="Times New Roman" panose="02020603050405020304" pitchFamily="18" charset="0"/>
              </a:rPr>
              <a:t>Постановление </a:t>
            </a:r>
            <a:r>
              <a:rPr lang="ru-RU" sz="1400" b="1" dirty="0">
                <a:solidFill>
                  <a:schemeClr val="accent1"/>
                </a:solidFill>
                <a:latin typeface="Times New Roman" panose="02020603050405020304" pitchFamily="18" charset="0"/>
                <a:cs typeface="Times New Roman" panose="02020603050405020304" pitchFamily="18" charset="0"/>
              </a:rPr>
              <a:t>Правительства РФ от 31.12.2020 N </a:t>
            </a:r>
            <a:r>
              <a:rPr lang="ru-RU" sz="1400" b="1" dirty="0" smtClean="0">
                <a:solidFill>
                  <a:schemeClr val="accent1"/>
                </a:solidFill>
                <a:latin typeface="Times New Roman" panose="02020603050405020304" pitchFamily="18" charset="0"/>
                <a:cs typeface="Times New Roman" panose="02020603050405020304" pitchFamily="18" charset="0"/>
              </a:rPr>
              <a:t>2467 </a:t>
            </a:r>
            <a:r>
              <a:rPr lang="ru-RU" sz="1400" dirty="0" smtClean="0">
                <a:solidFill>
                  <a:schemeClr val="accent1"/>
                </a:solidFill>
              </a:rPr>
              <a:t>«</a:t>
            </a:r>
            <a:r>
              <a:rPr lang="ru-RU" sz="1400" b="1" dirty="0" smtClean="0">
                <a:solidFill>
                  <a:schemeClr val="accent1"/>
                </a:solidFill>
                <a:latin typeface="Times New Roman" panose="02020603050405020304" pitchFamily="18" charset="0"/>
                <a:cs typeface="Times New Roman" panose="02020603050405020304" pitchFamily="18" charset="0"/>
              </a:rPr>
              <a:t>Об </a:t>
            </a:r>
            <a:r>
              <a:rPr lang="ru-RU" sz="1400" b="1" dirty="0">
                <a:solidFill>
                  <a:schemeClr val="accent1"/>
                </a:solidFill>
                <a:latin typeface="Times New Roman" panose="02020603050405020304" pitchFamily="18" charset="0"/>
                <a:cs typeface="Times New Roman" panose="02020603050405020304" pitchFamily="18" charset="0"/>
              </a:rPr>
              <a:t>утверждении перечня нормативных правовых актов и групп нормативных правовых актов Правительства Российской Федерации, нормативных правовых актов, отдельных положений нормативных правовых актов и групп нормативных правовых актов федеральных органов исполнительной власти, правовых актов, отдельных положений правовых актов, групп правовых актов исполнительных и распорядительных органов государственной власти РСФСР и Союза ССР, решений Государственной комиссии по радиочастотам, содержащих обязательные требования, в отношении которых не применяются положения частей 1, 2 и 3 статьи 15 Федерального закона "Об обязательных требованиях в Российской </a:t>
            </a:r>
            <a:r>
              <a:rPr lang="ru-RU" sz="1400" b="1" dirty="0" smtClean="0">
                <a:solidFill>
                  <a:schemeClr val="accent1"/>
                </a:solidFill>
                <a:latin typeface="Times New Roman" panose="02020603050405020304" pitchFamily="18" charset="0"/>
                <a:cs typeface="Times New Roman" panose="02020603050405020304" pitchFamily="18" charset="0"/>
              </a:rPr>
              <a:t>Федерации»</a:t>
            </a:r>
            <a:r>
              <a:rPr lang="ru-RU" sz="1400" b="1" dirty="0" smtClean="0">
                <a:solidFill>
                  <a:srgbClr val="C00000"/>
                </a:solidFill>
                <a:latin typeface="Times New Roman" panose="02020603050405020304" pitchFamily="18" charset="0"/>
                <a:cs typeface="Times New Roman" panose="02020603050405020304" pitchFamily="18" charset="0"/>
              </a:rPr>
              <a:t>).</a:t>
            </a:r>
            <a:endParaRPr lang="ru-RU" sz="1400" b="1" dirty="0">
              <a:solidFill>
                <a:srgbClr val="C00000"/>
              </a:solidFill>
              <a:latin typeface="Times New Roman" panose="02020603050405020304" pitchFamily="18" charset="0"/>
              <a:cs typeface="Times New Roman" panose="02020603050405020304" pitchFamily="18" charset="0"/>
            </a:endParaRPr>
          </a:p>
          <a:p>
            <a:pPr algn="just"/>
            <a:endParaRPr lang="ru-RU" sz="1400" b="1" dirty="0">
              <a:latin typeface="Times New Roman" panose="02020603050405020304" pitchFamily="18" charset="0"/>
              <a:cs typeface="Times New Roman" panose="02020603050405020304" pitchFamily="18" charset="0"/>
              <a:hlinkClick r:id="rId6"/>
            </a:endParaRPr>
          </a:p>
          <a:p>
            <a:pPr algn="just"/>
            <a:endParaRPr lang="ru-RU" sz="1400" b="1" dirty="0">
              <a:latin typeface="Times New Roman" panose="02020603050405020304" pitchFamily="18" charset="0"/>
              <a:cs typeface="Times New Roman" panose="02020603050405020304" pitchFamily="18" charset="0"/>
              <a:hlinkClick r:id="rId2"/>
            </a:endParaRPr>
          </a:p>
          <a:p>
            <a:endParaRPr lang="ru-RU" sz="1400" dirty="0">
              <a:latin typeface="Times New Roman" panose="02020603050405020304" pitchFamily="18" charset="0"/>
              <a:cs typeface="Times New Roman" panose="02020603050405020304" pitchFamily="18" charset="0"/>
            </a:endParaRPr>
          </a:p>
        </p:txBody>
      </p:sp>
      <p:sp>
        <p:nvSpPr>
          <p:cNvPr id="4" name="Заголовок 1"/>
          <p:cNvSpPr txBox="1">
            <a:spLocks/>
          </p:cNvSpPr>
          <p:nvPr/>
        </p:nvSpPr>
        <p:spPr>
          <a:xfrm>
            <a:off x="292696" y="1268760"/>
            <a:ext cx="8579296" cy="591344"/>
          </a:xfrm>
          <a:prstGeom prst="rect">
            <a:avLst/>
          </a:prstGeom>
        </p:spPr>
        <p:txBody>
          <a:bodyPr vert="horz" lIns="91440" tIns="45720" rIns="91440" bIns="45720" rtlCol="0" anchor="ctr">
            <a:normAutofit fontScale="25000" lnSpcReduction="2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ru-RU" sz="2200" b="1" dirty="0" smtClean="0">
                <a:solidFill>
                  <a:schemeClr val="accent1"/>
                </a:solidFill>
                <a:latin typeface="Times New Roman" panose="02020603050405020304" pitchFamily="18" charset="0"/>
                <a:cs typeface="Times New Roman" panose="02020603050405020304" pitchFamily="18" charset="0"/>
              </a:rPr>
              <a:t> </a:t>
            </a:r>
            <a:br>
              <a:rPr lang="ru-RU" sz="2200" b="1" dirty="0" smtClean="0">
                <a:solidFill>
                  <a:schemeClr val="accent1"/>
                </a:solidFill>
                <a:latin typeface="Times New Roman" panose="02020603050405020304" pitchFamily="18" charset="0"/>
                <a:cs typeface="Times New Roman" panose="02020603050405020304" pitchFamily="18" charset="0"/>
              </a:rPr>
            </a:br>
            <a:r>
              <a:rPr lang="ru-RU" sz="7200" b="1" dirty="0" smtClean="0">
                <a:solidFill>
                  <a:schemeClr val="tx1"/>
                </a:solidFill>
                <a:latin typeface="Times New Roman" panose="02020603050405020304" pitchFamily="18" charset="0"/>
                <a:cs typeface="Times New Roman" panose="02020603050405020304" pitchFamily="18" charset="0"/>
              </a:rPr>
              <a:t>Статья 15. Обеспечение реализации положений настоящего Федерального закона ("регуляторная гильотина")</a:t>
            </a:r>
            <a:br>
              <a:rPr lang="ru-RU" sz="7200" b="1" dirty="0" smtClean="0">
                <a:solidFill>
                  <a:schemeClr val="tx1"/>
                </a:solidFill>
                <a:latin typeface="Times New Roman" panose="02020603050405020304" pitchFamily="18" charset="0"/>
                <a:cs typeface="Times New Roman" panose="02020603050405020304" pitchFamily="18" charset="0"/>
              </a:rPr>
            </a:br>
            <a:r>
              <a:rPr lang="ru-RU" sz="7200" b="1" dirty="0" smtClean="0">
                <a:solidFill>
                  <a:schemeClr val="tx1"/>
                </a:solidFill>
                <a:latin typeface="Times New Roman" panose="02020603050405020304" pitchFamily="18" charset="0"/>
                <a:cs typeface="Times New Roman" panose="02020603050405020304" pitchFamily="18" charset="0"/>
              </a:rPr>
              <a:t/>
            </a:r>
            <a:br>
              <a:rPr lang="ru-RU" sz="7200" b="1" dirty="0" smtClean="0">
                <a:solidFill>
                  <a:schemeClr val="tx1"/>
                </a:solidFill>
                <a:latin typeface="Times New Roman" panose="02020603050405020304" pitchFamily="18" charset="0"/>
                <a:cs typeface="Times New Roman" panose="02020603050405020304" pitchFamily="18" charset="0"/>
              </a:rPr>
            </a:br>
            <a:r>
              <a:rPr lang="ru-RU" sz="2200" b="1" dirty="0" smtClean="0">
                <a:solidFill>
                  <a:schemeClr val="accent1"/>
                </a:solidFill>
                <a:latin typeface="Times New Roman" panose="02020603050405020304" pitchFamily="18" charset="0"/>
                <a:cs typeface="Times New Roman" panose="02020603050405020304" pitchFamily="18" charset="0"/>
              </a:rPr>
              <a:t> </a:t>
            </a:r>
            <a:r>
              <a:rPr lang="ru-RU" b="1" dirty="0" smtClean="0">
                <a:solidFill>
                  <a:schemeClr val="accent1"/>
                </a:solidFill>
              </a:rPr>
              <a:t/>
            </a:r>
            <a:br>
              <a:rPr lang="ru-RU" b="1" dirty="0" smtClean="0">
                <a:solidFill>
                  <a:schemeClr val="accent1"/>
                </a:solidFill>
              </a:rPr>
            </a:br>
            <a:endParaRPr lang="ru-RU" dirty="0">
              <a:solidFill>
                <a:schemeClr val="accent1"/>
              </a:solidFill>
            </a:endParaRPr>
          </a:p>
        </p:txBody>
      </p:sp>
    </p:spTree>
    <p:extLst>
      <p:ext uri="{BB962C8B-B14F-4D97-AF65-F5344CB8AC3E}">
        <p14:creationId xmlns:p14="http://schemas.microsoft.com/office/powerpoint/2010/main" val="23014911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764704"/>
            <a:ext cx="8712968" cy="792088"/>
          </a:xfrm>
        </p:spPr>
        <p:txBody>
          <a:bodyPr>
            <a:noAutofit/>
          </a:bodyPr>
          <a:lstStyle/>
          <a:p>
            <a:pPr algn="ctr"/>
            <a:r>
              <a:rPr lang="ru-RU" sz="2400" dirty="0">
                <a:solidFill>
                  <a:schemeClr val="accent1"/>
                </a:solidFill>
                <a:latin typeface="Times New Roman" panose="02020603050405020304" pitchFamily="18" charset="0"/>
                <a:cs typeface="Times New Roman" panose="02020603050405020304" pitchFamily="18" charset="0"/>
              </a:rPr>
              <a:t>СП 2.3.6.3668-20 «Санитарно-эпидемиологические требования к условиям деятельности торговых объектов и рынков, реализующих пищевую </a:t>
            </a:r>
            <a:r>
              <a:rPr lang="ru-RU" sz="2400" dirty="0" smtClean="0">
                <a:solidFill>
                  <a:schemeClr val="accent1"/>
                </a:solidFill>
                <a:latin typeface="Times New Roman" panose="02020603050405020304" pitchFamily="18" charset="0"/>
                <a:cs typeface="Times New Roman" panose="02020603050405020304" pitchFamily="18" charset="0"/>
              </a:rPr>
              <a:t>продукцию»</a:t>
            </a:r>
            <a:r>
              <a:rPr lang="ru-RU"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ru-RU"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ru-RU" sz="3200" dirty="0"/>
          </a:p>
        </p:txBody>
      </p:sp>
      <p:sp>
        <p:nvSpPr>
          <p:cNvPr id="3" name="Объект 2"/>
          <p:cNvSpPr>
            <a:spLocks noGrp="1"/>
          </p:cNvSpPr>
          <p:nvPr>
            <p:ph idx="1"/>
          </p:nvPr>
        </p:nvSpPr>
        <p:spPr>
          <a:xfrm>
            <a:off x="251520" y="1700808"/>
            <a:ext cx="8568952" cy="5040560"/>
          </a:xfrm>
        </p:spPr>
        <p:txBody>
          <a:bodyPr>
            <a:normAutofit/>
          </a:bodyPr>
          <a:lstStyle/>
          <a:p>
            <a:pPr algn="just"/>
            <a:r>
              <a:rPr lang="ru-RU" dirty="0" smtClean="0">
                <a:latin typeface="Times New Roman" panose="02020603050405020304" pitchFamily="18" charset="0"/>
                <a:cs typeface="Times New Roman" panose="02020603050405020304" pitchFamily="18" charset="0"/>
              </a:rPr>
              <a:t>Настоящие </a:t>
            </a:r>
            <a:r>
              <a:rPr lang="ru-RU" dirty="0">
                <a:latin typeface="Times New Roman" panose="02020603050405020304" pitchFamily="18" charset="0"/>
                <a:cs typeface="Times New Roman" panose="02020603050405020304" pitchFamily="18" charset="0"/>
              </a:rPr>
              <a:t>санитарно-эпидемиологические правила </a:t>
            </a:r>
            <a:r>
              <a:rPr lang="ru-RU" dirty="0" smtClean="0">
                <a:latin typeface="Times New Roman" panose="02020603050405020304" pitchFamily="18" charset="0"/>
                <a:cs typeface="Times New Roman" panose="02020603050405020304" pitchFamily="18" charset="0"/>
              </a:rPr>
              <a:t>направлены </a:t>
            </a:r>
            <a:r>
              <a:rPr lang="ru-RU" dirty="0">
                <a:latin typeface="Times New Roman" panose="02020603050405020304" pitchFamily="18" charset="0"/>
                <a:cs typeface="Times New Roman" panose="02020603050405020304" pitchFamily="18" charset="0"/>
              </a:rPr>
              <a:t>на охрану жизни и здоровья населения, предотвращение возникновения и распространения инфекционных, неинфекционных заболеваний и устанавливают санитарно-эпидемиологические требования к </a:t>
            </a:r>
            <a:r>
              <a:rPr lang="ru-RU" dirty="0">
                <a:solidFill>
                  <a:schemeClr val="accent1"/>
                </a:solidFill>
                <a:latin typeface="Times New Roman" panose="02020603050405020304" pitchFamily="18" charset="0"/>
                <a:cs typeface="Times New Roman" panose="02020603050405020304" pitchFamily="18" charset="0"/>
              </a:rPr>
              <a:t>условиям деятельности юридических </a:t>
            </a:r>
            <a:r>
              <a:rPr lang="ru-RU" dirty="0">
                <a:latin typeface="Times New Roman" panose="02020603050405020304" pitchFamily="18" charset="0"/>
                <a:cs typeface="Times New Roman" panose="02020603050405020304" pitchFamily="18" charset="0"/>
              </a:rPr>
              <a:t>и </a:t>
            </a:r>
            <a:r>
              <a:rPr lang="ru-RU" dirty="0">
                <a:solidFill>
                  <a:schemeClr val="accent1"/>
                </a:solidFill>
                <a:latin typeface="Times New Roman" panose="02020603050405020304" pitchFamily="18" charset="0"/>
                <a:cs typeface="Times New Roman" panose="02020603050405020304" pitchFamily="18" charset="0"/>
              </a:rPr>
              <a:t>физических лиц</a:t>
            </a:r>
            <a:r>
              <a:rPr lang="ru-RU" dirty="0">
                <a:latin typeface="Times New Roman" panose="02020603050405020304" pitchFamily="18" charset="0"/>
                <a:cs typeface="Times New Roman" panose="02020603050405020304" pitchFamily="18" charset="0"/>
              </a:rPr>
              <a:t>, </a:t>
            </a:r>
            <a:r>
              <a:rPr lang="ru-RU" dirty="0">
                <a:solidFill>
                  <a:schemeClr val="accent1"/>
                </a:solidFill>
                <a:latin typeface="Times New Roman" panose="02020603050405020304" pitchFamily="18" charset="0"/>
                <a:cs typeface="Times New Roman" panose="02020603050405020304" pitchFamily="18" charset="0"/>
              </a:rPr>
              <a:t>связанной с реализацией пищевой продукции</a:t>
            </a:r>
            <a:r>
              <a:rPr lang="ru-RU" dirty="0">
                <a:latin typeface="Times New Roman" panose="02020603050405020304" pitchFamily="18" charset="0"/>
                <a:cs typeface="Times New Roman" panose="02020603050405020304" pitchFamily="18" charset="0"/>
              </a:rPr>
              <a:t>, в том числе на рынках и </a:t>
            </a:r>
            <a:r>
              <a:rPr lang="ru-RU" dirty="0">
                <a:solidFill>
                  <a:schemeClr val="accent1"/>
                </a:solidFill>
                <a:latin typeface="Times New Roman" panose="02020603050405020304" pitchFamily="18" charset="0"/>
                <a:cs typeface="Times New Roman" panose="02020603050405020304" pitchFamily="18" charset="0"/>
              </a:rPr>
              <a:t>ярмарках,</a:t>
            </a:r>
            <a:r>
              <a:rPr lang="ru-RU" dirty="0">
                <a:latin typeface="Times New Roman" panose="02020603050405020304" pitchFamily="18" charset="0"/>
                <a:cs typeface="Times New Roman" panose="02020603050405020304" pitchFamily="18" charset="0"/>
              </a:rPr>
              <a:t> и к используемым при осуществлении такой деятельности зданиям, строениям, сооружениям, помещениям (далее - торговые объекты), территориям, оборудованию и транспортным средствам.</a:t>
            </a:r>
          </a:p>
          <a:p>
            <a:pPr algn="just"/>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58921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404664"/>
            <a:ext cx="8928992" cy="1224136"/>
          </a:xfrm>
        </p:spPr>
        <p:txBody>
          <a:bodyPr>
            <a:noAutofit/>
          </a:bodyPr>
          <a:lstStyle/>
          <a:p>
            <a:pPr algn="ctr"/>
            <a:r>
              <a:rPr lang="ru-RU" sz="2400" dirty="0">
                <a:solidFill>
                  <a:schemeClr val="accent1">
                    <a:lumMod val="75000"/>
                  </a:schemeClr>
                </a:solidFill>
                <a:latin typeface="Times New Roman" panose="02020603050405020304" pitchFamily="18" charset="0"/>
                <a:cs typeface="Times New Roman" panose="02020603050405020304" pitchFamily="18" charset="0"/>
              </a:rPr>
              <a:t>Общие санитарно-эпидемиологические требования к предприятиям </a:t>
            </a:r>
            <a:r>
              <a:rPr lang="ru-RU" sz="2400" dirty="0" smtClean="0">
                <a:solidFill>
                  <a:schemeClr val="accent1">
                    <a:lumMod val="75000"/>
                  </a:schemeClr>
                </a:solidFill>
                <a:latin typeface="Times New Roman" panose="02020603050405020304" pitchFamily="18" charset="0"/>
                <a:cs typeface="Times New Roman" panose="02020603050405020304" pitchFamily="18" charset="0"/>
              </a:rPr>
              <a:t>торговли</a:t>
            </a:r>
            <a:endParaRPr lang="ru-RU" sz="240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484784"/>
            <a:ext cx="8229600" cy="4968552"/>
          </a:xfrm>
        </p:spPr>
        <p:txBody>
          <a:bodyPr>
            <a:normAutofit fontScale="92500" lnSpcReduction="10000"/>
          </a:bodyPr>
          <a:lstStyle/>
          <a:p>
            <a:pPr algn="just"/>
            <a:r>
              <a:rPr lang="ru-RU" sz="2000" dirty="0" smtClean="0">
                <a:latin typeface="Times New Roman" panose="02020603050405020304" pitchFamily="18" charset="0"/>
                <a:cs typeface="Times New Roman" panose="02020603050405020304" pitchFamily="18" charset="0"/>
              </a:rPr>
              <a:t>П.1.2</a:t>
            </a:r>
            <a:r>
              <a:rPr lang="ru-RU" sz="2000" dirty="0">
                <a:latin typeface="Times New Roman" panose="02020603050405020304" pitchFamily="18" charset="0"/>
                <a:cs typeface="Times New Roman" panose="02020603050405020304" pitchFamily="18" charset="0"/>
              </a:rPr>
              <a:t>. Обустройство, оборудование и содержание рынка, а также организация его деятельности по продаже продовольственных товаров должны осуществляться в соответствии с законодательством Российской Федерации &lt;1&gt; и Правилами.</a:t>
            </a:r>
          </a:p>
          <a:p>
            <a:pPr marL="0" indent="0" algn="just">
              <a:buNone/>
            </a:pPr>
            <a:r>
              <a:rPr lang="ru-RU" sz="2000" dirty="0" smtClean="0">
                <a:latin typeface="Times New Roman" panose="02020603050405020304" pitchFamily="18" charset="0"/>
                <a:cs typeface="Times New Roman" panose="02020603050405020304" pitchFamily="18" charset="0"/>
              </a:rPr>
              <a:t>&lt;</a:t>
            </a:r>
            <a:r>
              <a:rPr lang="ru-RU" sz="2000" dirty="0">
                <a:latin typeface="Times New Roman" panose="02020603050405020304" pitchFamily="18" charset="0"/>
                <a:cs typeface="Times New Roman" panose="02020603050405020304" pitchFamily="18" charset="0"/>
              </a:rPr>
              <a:t>1&gt; </a:t>
            </a:r>
            <a:r>
              <a:rPr lang="ru-RU" sz="2000" i="1" dirty="0">
                <a:latin typeface="Times New Roman" panose="02020603050405020304" pitchFamily="18" charset="0"/>
                <a:cs typeface="Times New Roman" panose="02020603050405020304" pitchFamily="18" charset="0"/>
              </a:rPr>
              <a:t>Федеральный закон от 30.12.2006 N 271-ФЗ "О розничных рынках и о внесении изменений в Трудовой кодекс Российской Федерации" </a:t>
            </a:r>
            <a:endParaRPr lang="ru-RU" sz="2000" i="1" dirty="0" smtClean="0">
              <a:latin typeface="Times New Roman" panose="02020603050405020304" pitchFamily="18" charset="0"/>
              <a:cs typeface="Times New Roman" panose="02020603050405020304" pitchFamily="18" charset="0"/>
            </a:endParaRPr>
          </a:p>
          <a:p>
            <a:pPr algn="just"/>
            <a:r>
              <a:rPr lang="ru-RU" sz="2000" dirty="0" smtClean="0">
                <a:latin typeface="Times New Roman" panose="02020603050405020304" pitchFamily="18" charset="0"/>
                <a:cs typeface="Times New Roman" panose="02020603050405020304" pitchFamily="18" charset="0"/>
              </a:rPr>
              <a:t>П.1.3</a:t>
            </a:r>
            <a:r>
              <a:rPr lang="ru-RU" sz="2000" dirty="0">
                <a:latin typeface="Times New Roman" panose="02020603050405020304" pitchFamily="18" charset="0"/>
                <a:cs typeface="Times New Roman" panose="02020603050405020304" pitchFamily="18" charset="0"/>
              </a:rPr>
              <a:t>. В </a:t>
            </a:r>
            <a:r>
              <a:rPr lang="ru-RU" sz="2000" dirty="0">
                <a:solidFill>
                  <a:schemeClr val="accent1"/>
                </a:solidFill>
                <a:latin typeface="Times New Roman" panose="02020603050405020304" pitchFamily="18" charset="0"/>
                <a:cs typeface="Times New Roman" panose="02020603050405020304" pitchFamily="18" charset="0"/>
              </a:rPr>
              <a:t>стационарных торговых объектах</a:t>
            </a:r>
            <a:r>
              <a:rPr lang="ru-RU" sz="2000" dirty="0">
                <a:latin typeface="Times New Roman" panose="02020603050405020304" pitchFamily="18" charset="0"/>
                <a:cs typeface="Times New Roman" panose="02020603050405020304" pitchFamily="18" charset="0"/>
              </a:rPr>
              <a:t> должен быть организован производственный контроль за соблюдением санитарно-эпидемиологических требований и проведением санитарно-противоэпидемических (профилактических) мероприятий в порядке и с периодичностью, определяемыми юридическими лицами и индивидуальными предпринимателями</a:t>
            </a:r>
            <a:r>
              <a:rPr lang="ru-RU" sz="2000" dirty="0" smtClean="0">
                <a:latin typeface="Times New Roman" panose="02020603050405020304" pitchFamily="18" charset="0"/>
                <a:cs typeface="Times New Roman" panose="02020603050405020304" pitchFamily="18" charset="0"/>
              </a:rPr>
              <a:t>.</a:t>
            </a:r>
          </a:p>
          <a:p>
            <a:pPr algn="just"/>
            <a:r>
              <a:rPr lang="ru-RU" sz="1700" i="1" u="sng" dirty="0">
                <a:latin typeface="Times New Roman" panose="02020603050405020304" pitchFamily="18" charset="0"/>
                <a:cs typeface="Times New Roman" panose="02020603050405020304" pitchFamily="18" charset="0"/>
              </a:rPr>
              <a:t>стационарный торговый объект </a:t>
            </a:r>
            <a:r>
              <a:rPr lang="ru-RU" sz="1700" i="1" dirty="0">
                <a:latin typeface="Times New Roman" panose="02020603050405020304" pitchFamily="18" charset="0"/>
                <a:cs typeface="Times New Roman" panose="02020603050405020304" pitchFamily="18" charset="0"/>
              </a:rPr>
              <a:t>- торговый объект, представляющий собой здание или часть здания, строение или часть строения, прочно связанные фундаментом такого здания, строения с землей и подключенные (технологически присоединенные) к сетям инженерно-технического </a:t>
            </a:r>
            <a:r>
              <a:rPr lang="ru-RU" sz="1700" i="1" dirty="0" smtClean="0">
                <a:latin typeface="Times New Roman" panose="02020603050405020304" pitchFamily="18" charset="0"/>
                <a:cs typeface="Times New Roman" panose="02020603050405020304" pitchFamily="18" charset="0"/>
              </a:rPr>
              <a:t>обеспечения </a:t>
            </a:r>
            <a:r>
              <a:rPr lang="ru-RU" sz="1500" i="1" dirty="0" smtClean="0">
                <a:latin typeface="Times New Roman" panose="02020603050405020304" pitchFamily="18" charset="0"/>
                <a:cs typeface="Times New Roman" panose="02020603050405020304" pitchFamily="18" charset="0"/>
              </a:rPr>
              <a:t>(</a:t>
            </a:r>
            <a:r>
              <a:rPr lang="ru-RU" sz="1500" i="1" dirty="0">
                <a:latin typeface="Times New Roman" panose="02020603050405020304" pitchFamily="18" charset="0"/>
                <a:cs typeface="Times New Roman" panose="02020603050405020304" pitchFamily="18" charset="0"/>
              </a:rPr>
              <a:t>Федеральный закон от 28.12.2009 N </a:t>
            </a:r>
            <a:r>
              <a:rPr lang="ru-RU" sz="1500" i="1" dirty="0" smtClean="0">
                <a:latin typeface="Times New Roman" panose="02020603050405020304" pitchFamily="18" charset="0"/>
                <a:cs typeface="Times New Roman" panose="02020603050405020304" pitchFamily="18" charset="0"/>
              </a:rPr>
              <a:t>381-ФЗ (ред</a:t>
            </a:r>
            <a:r>
              <a:rPr lang="ru-RU" sz="1500" i="1" dirty="0">
                <a:latin typeface="Times New Roman" panose="02020603050405020304" pitchFamily="18" charset="0"/>
                <a:cs typeface="Times New Roman" panose="02020603050405020304" pitchFamily="18" charset="0"/>
              </a:rPr>
              <a:t>. от 30.12.2020</a:t>
            </a:r>
            <a:r>
              <a:rPr lang="ru-RU" sz="1500" i="1" dirty="0" smtClean="0">
                <a:latin typeface="Times New Roman" panose="02020603050405020304" pitchFamily="18" charset="0"/>
                <a:cs typeface="Times New Roman" panose="02020603050405020304" pitchFamily="18" charset="0"/>
              </a:rPr>
              <a:t>) "</a:t>
            </a:r>
            <a:r>
              <a:rPr lang="ru-RU" sz="1500" i="1" dirty="0">
                <a:latin typeface="Times New Roman" panose="02020603050405020304" pitchFamily="18" charset="0"/>
                <a:cs typeface="Times New Roman" panose="02020603050405020304" pitchFamily="18" charset="0"/>
              </a:rPr>
              <a:t>Об основах государственного регулирования торговой деятельности в Российской </a:t>
            </a:r>
            <a:r>
              <a:rPr lang="ru-RU" sz="1500" i="1" dirty="0" smtClean="0">
                <a:latin typeface="Times New Roman" panose="02020603050405020304" pitchFamily="18" charset="0"/>
                <a:cs typeface="Times New Roman" panose="02020603050405020304" pitchFamily="18" charset="0"/>
              </a:rPr>
              <a:t>Федерации»)</a:t>
            </a:r>
            <a:endParaRPr lang="ru-RU" sz="1500" i="1" dirty="0">
              <a:latin typeface="Times New Roman" panose="02020603050405020304" pitchFamily="18" charset="0"/>
              <a:cs typeface="Times New Roman" panose="02020603050405020304" pitchFamily="18" charset="0"/>
            </a:endParaRPr>
          </a:p>
          <a:p>
            <a:pPr marL="0" indent="0" algn="just">
              <a:buNone/>
            </a:pPr>
            <a:endParaRPr lang="ru-RU" sz="1700" i="1" dirty="0">
              <a:latin typeface="Times New Roman" panose="02020603050405020304" pitchFamily="18" charset="0"/>
              <a:cs typeface="Times New Roman" panose="02020603050405020304" pitchFamily="18" charset="0"/>
            </a:endParaRPr>
          </a:p>
          <a:p>
            <a:pPr algn="just"/>
            <a:endParaRPr lang="ru-RU" dirty="0"/>
          </a:p>
          <a:p>
            <a:pPr marL="0" indent="0">
              <a:buNone/>
            </a:pPr>
            <a:endParaRPr lang="ru-RU" dirty="0"/>
          </a:p>
        </p:txBody>
      </p:sp>
    </p:spTree>
    <p:extLst>
      <p:ext uri="{BB962C8B-B14F-4D97-AF65-F5344CB8AC3E}">
        <p14:creationId xmlns:p14="http://schemas.microsoft.com/office/powerpoint/2010/main" val="17880732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33400"/>
            <a:ext cx="8579296" cy="735360"/>
          </a:xfrm>
        </p:spPr>
        <p:txBody>
          <a:bodyPr>
            <a:noAutofit/>
          </a:bodyPr>
          <a:lstStyle/>
          <a:p>
            <a:pPr algn="ctr"/>
            <a:r>
              <a:rPr lang="ru-RU" sz="3600" dirty="0" smtClean="0">
                <a:solidFill>
                  <a:schemeClr val="accent1"/>
                </a:solidFill>
                <a:latin typeface="Times New Roman" panose="02020603050405020304" pitchFamily="18" charset="0"/>
                <a:cs typeface="Times New Roman" panose="02020603050405020304" pitchFamily="18" charset="0"/>
              </a:rPr>
              <a:t>Особенности</a:t>
            </a:r>
            <a:r>
              <a:rPr lang="ru-RU" sz="3600" dirty="0" smtClean="0">
                <a:latin typeface="Times New Roman" panose="02020603050405020304" pitchFamily="18" charset="0"/>
                <a:cs typeface="Times New Roman" panose="02020603050405020304" pitchFamily="18" charset="0"/>
              </a:rPr>
              <a:t> </a:t>
            </a:r>
            <a:r>
              <a:rPr lang="ru-RU" sz="3600" dirty="0" smtClean="0">
                <a:solidFill>
                  <a:schemeClr val="accent1"/>
                </a:solidFill>
                <a:latin typeface="Times New Roman" panose="02020603050405020304" pitchFamily="18" charset="0"/>
                <a:cs typeface="Times New Roman" panose="02020603050405020304" pitchFamily="18" charset="0"/>
              </a:rPr>
              <a:t>допуска сотрудников  к работе </a:t>
            </a:r>
            <a:endParaRPr lang="ru-RU" sz="3600" dirty="0">
              <a:solidFill>
                <a:schemeClr val="accent1"/>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600200"/>
            <a:ext cx="8579296" cy="4876800"/>
          </a:xfrm>
        </p:spPr>
        <p:txBody>
          <a:bodyPr>
            <a:normAutofit fontScale="77500" lnSpcReduction="20000"/>
          </a:bodyPr>
          <a:lstStyle/>
          <a:p>
            <a:pPr algn="just"/>
            <a:r>
              <a:rPr lang="ru-RU" dirty="0" smtClean="0">
                <a:latin typeface="Times New Roman" panose="02020603050405020304" pitchFamily="18" charset="0"/>
                <a:cs typeface="Times New Roman" panose="02020603050405020304" pitchFamily="18" charset="0"/>
              </a:rPr>
              <a:t>П.1.4</a:t>
            </a:r>
            <a:r>
              <a:rPr lang="ru-RU" dirty="0">
                <a:latin typeface="Times New Roman" panose="02020603050405020304" pitchFamily="18" charset="0"/>
                <a:cs typeface="Times New Roman" panose="02020603050405020304" pitchFamily="18" charset="0"/>
              </a:rPr>
              <a:t>. Работники, занятые на работах, которые связаны с хранением, перевозкой (транспортированием) и реализацией пищевой продукции и имеющие </a:t>
            </a:r>
            <a:r>
              <a:rPr lang="ru-RU" dirty="0">
                <a:solidFill>
                  <a:schemeClr val="accent1"/>
                </a:solidFill>
                <a:latin typeface="Times New Roman" panose="02020603050405020304" pitchFamily="18" charset="0"/>
                <a:cs typeface="Times New Roman" panose="02020603050405020304" pitchFamily="18" charset="0"/>
              </a:rPr>
              <a:t>непосредственный контакт с пищевой </a:t>
            </a:r>
            <a:r>
              <a:rPr lang="ru-RU" dirty="0">
                <a:latin typeface="Times New Roman" panose="02020603050405020304" pitchFamily="18" charset="0"/>
                <a:cs typeface="Times New Roman" panose="02020603050405020304" pitchFamily="18" charset="0"/>
              </a:rPr>
              <a:t>продукцией, проходят обязательные предварительные при поступлении на работу и периодические медицинские осмотры &lt;2&gt;.</a:t>
            </a:r>
          </a:p>
          <a:p>
            <a:pPr algn="just"/>
            <a:r>
              <a:rPr lang="ru-RU" dirty="0" smtClean="0">
                <a:latin typeface="Times New Roman" panose="02020603050405020304" pitchFamily="18" charset="0"/>
                <a:cs typeface="Times New Roman" panose="02020603050405020304" pitchFamily="18" charset="0"/>
              </a:rPr>
              <a:t>П.1.5</a:t>
            </a:r>
            <a:r>
              <a:rPr lang="ru-RU" dirty="0">
                <a:latin typeface="Times New Roman" panose="02020603050405020304" pitchFamily="18" charset="0"/>
                <a:cs typeface="Times New Roman" panose="02020603050405020304" pitchFamily="18" charset="0"/>
              </a:rPr>
              <a:t>. </a:t>
            </a:r>
            <a:r>
              <a:rPr lang="ru-RU" dirty="0">
                <a:solidFill>
                  <a:schemeClr val="accent1"/>
                </a:solidFill>
                <a:latin typeface="Times New Roman" panose="02020603050405020304" pitchFamily="18" charset="0"/>
                <a:cs typeface="Times New Roman" panose="02020603050405020304" pitchFamily="18" charset="0"/>
              </a:rPr>
              <a:t>Работники торговых объектов, имеющие непосредственный контакт с пищевой продукцией, должны иметь личную медицинскую книжку </a:t>
            </a:r>
            <a:r>
              <a:rPr lang="ru-RU" dirty="0">
                <a:latin typeface="Times New Roman" panose="02020603050405020304" pitchFamily="18" charset="0"/>
                <a:cs typeface="Times New Roman" panose="02020603050405020304" pitchFamily="18" charset="0"/>
              </a:rPr>
              <a:t>с отметками о пройденном медицинском осмотре и заключением врача о допуске к работе, </a:t>
            </a:r>
            <a:r>
              <a:rPr lang="ru-RU" dirty="0">
                <a:solidFill>
                  <a:schemeClr val="accent1"/>
                </a:solidFill>
                <a:latin typeface="Times New Roman" panose="02020603050405020304" pitchFamily="18" charset="0"/>
                <a:cs typeface="Times New Roman" panose="02020603050405020304" pitchFamily="18" charset="0"/>
              </a:rPr>
              <a:t>сведениями о прививках,</a:t>
            </a:r>
            <a:r>
              <a:rPr lang="ru-RU" dirty="0">
                <a:latin typeface="Times New Roman" panose="02020603050405020304" pitchFamily="18" charset="0"/>
                <a:cs typeface="Times New Roman" panose="02020603050405020304" pitchFamily="18" charset="0"/>
              </a:rPr>
              <a:t> сведениями о прохождении профессиональной гигиенической подготовки и аттестации &lt;3</a:t>
            </a:r>
            <a:r>
              <a:rPr lang="ru-RU" dirty="0" smtClean="0">
                <a:latin typeface="Times New Roman" panose="02020603050405020304" pitchFamily="18" charset="0"/>
                <a:cs typeface="Times New Roman" panose="02020603050405020304" pitchFamily="18" charset="0"/>
              </a:rPr>
              <a:t>&gt;.</a:t>
            </a:r>
          </a:p>
          <a:p>
            <a:pPr algn="just"/>
            <a:r>
              <a:rPr lang="ru-RU" dirty="0" smtClean="0">
                <a:latin typeface="Times New Roman" panose="02020603050405020304" pitchFamily="18" charset="0"/>
                <a:cs typeface="Times New Roman" panose="02020603050405020304" pitchFamily="18" charset="0"/>
              </a:rPr>
              <a:t>П.1.6</a:t>
            </a:r>
            <a:r>
              <a:rPr lang="ru-RU" dirty="0">
                <a:latin typeface="Times New Roman" panose="02020603050405020304" pitchFamily="18" charset="0"/>
                <a:cs typeface="Times New Roman" panose="02020603050405020304" pitchFamily="18" charset="0"/>
              </a:rPr>
              <a:t>. Работники торговых объектов, имеющие </a:t>
            </a:r>
            <a:r>
              <a:rPr lang="ru-RU" dirty="0">
                <a:solidFill>
                  <a:schemeClr val="accent1"/>
                </a:solidFill>
                <a:latin typeface="Times New Roman" panose="02020603050405020304" pitchFamily="18" charset="0"/>
                <a:cs typeface="Times New Roman" panose="02020603050405020304" pitchFamily="18" charset="0"/>
              </a:rPr>
              <a:t>непосредственный контакт с пищевой продукцией,</a:t>
            </a:r>
            <a:r>
              <a:rPr lang="ru-RU" dirty="0">
                <a:latin typeface="Times New Roman" panose="02020603050405020304" pitchFamily="18" charset="0"/>
                <a:cs typeface="Times New Roman" panose="02020603050405020304" pitchFamily="18" charset="0"/>
              </a:rPr>
              <a:t> </a:t>
            </a:r>
            <a:r>
              <a:rPr lang="ru-RU" dirty="0">
                <a:solidFill>
                  <a:schemeClr val="accent1"/>
                </a:solidFill>
                <a:latin typeface="Times New Roman" panose="02020603050405020304" pitchFamily="18" charset="0"/>
                <a:cs typeface="Times New Roman" panose="02020603050405020304" pitchFamily="18" charset="0"/>
              </a:rPr>
              <a:t>проходят профессиональную гигиеническую подготовку и аттестацию</a:t>
            </a:r>
            <a:r>
              <a:rPr lang="ru-RU" dirty="0">
                <a:latin typeface="Times New Roman" panose="02020603050405020304" pitchFamily="18" charset="0"/>
                <a:cs typeface="Times New Roman" panose="02020603050405020304" pitchFamily="18" charset="0"/>
              </a:rPr>
              <a:t> при приеме на работу и далее с периодичностью не реже чем 1 раз в 2 года &lt;4</a:t>
            </a:r>
            <a:r>
              <a:rPr lang="ru-RU" dirty="0" smtClean="0">
                <a:latin typeface="Times New Roman" panose="02020603050405020304" pitchFamily="18" charset="0"/>
                <a:cs typeface="Times New Roman" panose="02020603050405020304" pitchFamily="18" charset="0"/>
              </a:rPr>
              <a:t>&gt;.</a:t>
            </a:r>
          </a:p>
          <a:p>
            <a:pPr algn="just"/>
            <a:r>
              <a:rPr lang="ru-RU" i="1" dirty="0">
                <a:latin typeface="Times New Roman" panose="02020603050405020304" pitchFamily="18" charset="0"/>
                <a:cs typeface="Times New Roman" panose="02020603050405020304" pitchFamily="18" charset="0"/>
              </a:rPr>
              <a:t>Приказ Минздравсоцразвития России от 12.04.2011 N </a:t>
            </a:r>
            <a:r>
              <a:rPr lang="ru-RU" i="1" dirty="0" smtClean="0">
                <a:latin typeface="Times New Roman" panose="02020603050405020304" pitchFamily="18" charset="0"/>
                <a:cs typeface="Times New Roman" panose="02020603050405020304" pitchFamily="18" charset="0"/>
              </a:rPr>
              <a:t>302н оценка </a:t>
            </a:r>
            <a:r>
              <a:rPr lang="ru-RU" i="1" dirty="0">
                <a:latin typeface="Times New Roman" panose="02020603050405020304" pitchFamily="18" charset="0"/>
                <a:cs typeface="Times New Roman" panose="02020603050405020304" pitchFamily="18" charset="0"/>
              </a:rPr>
              <a:t>соблюдения обязательных требований, содержащихся в данном документе, привлечение к административной ответственности за их несоблюдение допускаются до 1 апреля 2021 года (</a:t>
            </a:r>
            <a:r>
              <a:rPr lang="ru-RU" i="1" dirty="0">
                <a:solidFill>
                  <a:schemeClr val="accent1"/>
                </a:solidFill>
                <a:latin typeface="Times New Roman" panose="02020603050405020304" pitchFamily="18" charset="0"/>
                <a:cs typeface="Times New Roman" panose="02020603050405020304" pitchFamily="18" charset="0"/>
                <a:hlinkClick r:id="rId2"/>
              </a:rPr>
              <a:t>Постановление Правительства РФ от 31.12.2020 N 2467).</a:t>
            </a:r>
          </a:p>
          <a:p>
            <a:pPr algn="just"/>
            <a:endParaRPr lang="ru-RU" b="1" dirty="0"/>
          </a:p>
          <a:p>
            <a:pPr algn="just"/>
            <a:endParaRPr lang="ru-RU" dirty="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66837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332656"/>
            <a:ext cx="8640960" cy="807368"/>
          </a:xfrm>
        </p:spPr>
        <p:txBody>
          <a:bodyPr>
            <a:noAutofit/>
          </a:bodyPr>
          <a:lstStyle/>
          <a:p>
            <a:pPr algn="ctr"/>
            <a:r>
              <a:rPr lang="ru-RU" sz="2400" dirty="0">
                <a:solidFill>
                  <a:schemeClr val="accent1"/>
                </a:solidFill>
              </a:rPr>
              <a:t> </a:t>
            </a:r>
            <a:r>
              <a:rPr lang="ru-RU" sz="2400" dirty="0">
                <a:solidFill>
                  <a:schemeClr val="accent1"/>
                </a:solidFill>
                <a:latin typeface="Times New Roman" panose="02020603050405020304" pitchFamily="18" charset="0"/>
                <a:cs typeface="Times New Roman" panose="02020603050405020304" pitchFamily="18" charset="0"/>
              </a:rPr>
              <a:t>Требования к размещению торговых объектов и их территории </a:t>
            </a:r>
          </a:p>
        </p:txBody>
      </p:sp>
      <p:sp>
        <p:nvSpPr>
          <p:cNvPr id="3" name="Объект 2"/>
          <p:cNvSpPr>
            <a:spLocks noGrp="1"/>
          </p:cNvSpPr>
          <p:nvPr>
            <p:ph idx="1"/>
          </p:nvPr>
        </p:nvSpPr>
        <p:spPr>
          <a:xfrm>
            <a:off x="457200" y="1052736"/>
            <a:ext cx="8435280" cy="5424264"/>
          </a:xfrm>
        </p:spPr>
        <p:txBody>
          <a:bodyPr>
            <a:normAutofit fontScale="70000" lnSpcReduction="20000"/>
          </a:bodyPr>
          <a:lstStyle/>
          <a:p>
            <a:pPr marL="0" indent="0" algn="just">
              <a:buNone/>
            </a:pPr>
            <a:r>
              <a:rPr lang="ru-RU" sz="2000" dirty="0" smtClean="0">
                <a:latin typeface="Times New Roman" panose="02020603050405020304" pitchFamily="18" charset="0"/>
                <a:cs typeface="Times New Roman" panose="02020603050405020304" pitchFamily="18" charset="0"/>
              </a:rPr>
              <a:t>П.2.1</a:t>
            </a:r>
            <a:r>
              <a:rPr lang="ru-RU" sz="2300" dirty="0">
                <a:latin typeface="Times New Roman" panose="02020603050405020304" pitchFamily="18" charset="0"/>
                <a:cs typeface="Times New Roman" panose="02020603050405020304" pitchFamily="18" charset="0"/>
              </a:rPr>
              <a:t>. Размещение торговых объектов в многоквартирных домах, в том числе установка и эксплуатация в таких торговых объектах стационарных холодильных камер, холодильных агрегатов и грузоподъемников, а также погрузочно-разгрузочные работы в торговых объектах, встроенных, встроено-пристроенных в многоквартирный дом, пристроенных к многоквартирному дому должны осуществляться при условии соблюдения санитарно-эпидемиологических требований к условиям проживания в жилых зданиях и помещениях &lt;5</a:t>
            </a:r>
            <a:r>
              <a:rPr lang="ru-RU" sz="2300" dirty="0" smtClean="0">
                <a:latin typeface="Times New Roman" panose="02020603050405020304" pitchFamily="18" charset="0"/>
                <a:cs typeface="Times New Roman" panose="02020603050405020304" pitchFamily="18" charset="0"/>
              </a:rPr>
              <a:t>&gt;. </a:t>
            </a:r>
            <a:r>
              <a:rPr lang="ru-RU" sz="2300" dirty="0">
                <a:latin typeface="Times New Roman" panose="02020603050405020304" pitchFamily="18" charset="0"/>
                <a:cs typeface="Times New Roman" panose="02020603050405020304" pitchFamily="18" charset="0"/>
              </a:rPr>
              <a:t>(</a:t>
            </a:r>
            <a:r>
              <a:rPr lang="ru-RU" sz="2300" i="1" dirty="0" smtClean="0">
                <a:latin typeface="Times New Roman" panose="02020603050405020304" pitchFamily="18" charset="0"/>
                <a:cs typeface="Times New Roman" panose="02020603050405020304" pitchFamily="18" charset="0"/>
                <a:hlinkClick r:id="rId2"/>
              </a:rPr>
              <a:t>СанПиН </a:t>
            </a:r>
            <a:r>
              <a:rPr lang="ru-RU" sz="2300" i="1" dirty="0">
                <a:latin typeface="Times New Roman" panose="02020603050405020304" pitchFamily="18" charset="0"/>
                <a:cs typeface="Times New Roman" panose="02020603050405020304" pitchFamily="18" charset="0"/>
                <a:hlinkClick r:id="rId2"/>
              </a:rPr>
              <a:t>2.1.2.2645-10 </a:t>
            </a:r>
            <a:r>
              <a:rPr lang="ru-RU" sz="2300" i="1" dirty="0" smtClean="0">
                <a:latin typeface="Times New Roman" panose="02020603050405020304" pitchFamily="18" charset="0"/>
                <a:cs typeface="Times New Roman" panose="02020603050405020304" pitchFamily="18" charset="0"/>
                <a:hlinkClick r:id="rId2"/>
              </a:rPr>
              <a:t>«Санитарно-эпидемиологические </a:t>
            </a:r>
            <a:r>
              <a:rPr lang="ru-RU" sz="2300" i="1" dirty="0">
                <a:latin typeface="Times New Roman" panose="02020603050405020304" pitchFamily="18" charset="0"/>
                <a:cs typeface="Times New Roman" panose="02020603050405020304" pitchFamily="18" charset="0"/>
                <a:hlinkClick r:id="rId2"/>
              </a:rPr>
              <a:t>требования к условиям проживания в жилых зданиях и </a:t>
            </a:r>
            <a:r>
              <a:rPr lang="ru-RU" sz="2300" i="1" dirty="0" smtClean="0">
                <a:latin typeface="Times New Roman" panose="02020603050405020304" pitchFamily="18" charset="0"/>
                <a:cs typeface="Times New Roman" panose="02020603050405020304" pitchFamily="18" charset="0"/>
                <a:hlinkClick r:id="rId2"/>
              </a:rPr>
              <a:t>помещениях» Срок действия – до 01.03.2021) </a:t>
            </a:r>
          </a:p>
          <a:p>
            <a:pPr marL="0" indent="0" algn="just">
              <a:buNone/>
            </a:pPr>
            <a:r>
              <a:rPr lang="ru-RU" sz="2300" dirty="0">
                <a:latin typeface="Times New Roman" panose="02020603050405020304" pitchFamily="18" charset="0"/>
                <a:cs typeface="Times New Roman" panose="02020603050405020304" pitchFamily="18" charset="0"/>
              </a:rPr>
              <a:t>Погрузку и разгрузку материалов, продукции, товаров для торговых объектов, встроенных, встроено-пристроенных в многоквартирный дом, пристроенных к многоквартирному дому следует выполнять:</a:t>
            </a:r>
          </a:p>
          <a:p>
            <a:r>
              <a:rPr lang="ru-RU" sz="2300" dirty="0">
                <a:latin typeface="Times New Roman" panose="02020603050405020304" pitchFamily="18" charset="0"/>
                <a:cs typeface="Times New Roman" panose="02020603050405020304" pitchFamily="18" charset="0"/>
              </a:rPr>
              <a:t>с торцов жилых зданий;</a:t>
            </a:r>
          </a:p>
          <a:p>
            <a:r>
              <a:rPr lang="ru-RU" sz="2300" dirty="0">
                <a:latin typeface="Times New Roman" panose="02020603050405020304" pitchFamily="18" charset="0"/>
                <a:cs typeface="Times New Roman" panose="02020603050405020304" pitchFamily="18" charset="0"/>
              </a:rPr>
              <a:t>из подземных тоннелей или закрытых дебаркадеров;</a:t>
            </a:r>
          </a:p>
          <a:p>
            <a:r>
              <a:rPr lang="ru-RU" sz="2300" dirty="0">
                <a:latin typeface="Times New Roman" panose="02020603050405020304" pitchFamily="18" charset="0"/>
                <a:cs typeface="Times New Roman" panose="02020603050405020304" pitchFamily="18" charset="0"/>
              </a:rPr>
              <a:t>со стороны автомобильных дорог.</a:t>
            </a:r>
          </a:p>
          <a:p>
            <a:pPr marL="0" indent="0" algn="just">
              <a:buNone/>
            </a:pPr>
            <a:r>
              <a:rPr lang="ru-RU" sz="2300" dirty="0">
                <a:latin typeface="Times New Roman" panose="02020603050405020304" pitchFamily="18" charset="0"/>
                <a:cs typeface="Times New Roman" panose="02020603050405020304" pitchFamily="18" charset="0"/>
              </a:rPr>
              <a:t>Не допускается загрузка материалов, продукции, товаров </a:t>
            </a:r>
            <a:r>
              <a:rPr lang="ru-RU" sz="2300" dirty="0">
                <a:solidFill>
                  <a:schemeClr val="accent1"/>
                </a:solidFill>
                <a:latin typeface="Times New Roman" panose="02020603050405020304" pitchFamily="18" charset="0"/>
                <a:cs typeface="Times New Roman" panose="02020603050405020304" pitchFamily="18" charset="0"/>
              </a:rPr>
              <a:t>со стороны двора </a:t>
            </a:r>
            <a:r>
              <a:rPr lang="ru-RU" sz="2300" dirty="0">
                <a:latin typeface="Times New Roman" panose="02020603050405020304" pitchFamily="18" charset="0"/>
                <a:cs typeface="Times New Roman" panose="02020603050405020304" pitchFamily="18" charset="0"/>
              </a:rPr>
              <a:t>многоквартирного дома, где расположены входы в жилые помещения</a:t>
            </a:r>
            <a:r>
              <a:rPr lang="ru-RU" sz="2300" dirty="0" smtClean="0">
                <a:latin typeface="Times New Roman" panose="02020603050405020304" pitchFamily="18" charset="0"/>
                <a:cs typeface="Times New Roman" panose="02020603050405020304" pitchFamily="18" charset="0"/>
              </a:rPr>
              <a:t>.</a:t>
            </a:r>
          </a:p>
          <a:p>
            <a:pPr marL="0" indent="0" algn="just">
              <a:buNone/>
            </a:pPr>
            <a:r>
              <a:rPr lang="ru-RU" sz="2300" dirty="0" smtClean="0">
                <a:latin typeface="Times New Roman" panose="02020603050405020304" pitchFamily="18" charset="0"/>
                <a:cs typeface="Times New Roman" panose="02020603050405020304" pitchFamily="18" charset="0"/>
              </a:rPr>
              <a:t>П.2.3</a:t>
            </a:r>
            <a:r>
              <a:rPr lang="ru-RU" sz="2300" dirty="0">
                <a:latin typeface="Times New Roman" panose="02020603050405020304" pitchFamily="18" charset="0"/>
                <a:cs typeface="Times New Roman" panose="02020603050405020304" pitchFamily="18" charset="0"/>
              </a:rPr>
              <a:t>. Размещение стационарных торговых объектов, за исключением предусмотренных в </a:t>
            </a:r>
            <a:r>
              <a:rPr lang="ru-RU" sz="2300" dirty="0">
                <a:latin typeface="Times New Roman" panose="02020603050405020304" pitchFamily="18" charset="0"/>
                <a:cs typeface="Times New Roman" panose="02020603050405020304" pitchFamily="18" charset="0"/>
                <a:hlinkClick r:id="rId3"/>
              </a:rPr>
              <a:t>пункте 2.1 </a:t>
            </a:r>
            <a:r>
              <a:rPr lang="ru-RU" sz="2300" dirty="0">
                <a:latin typeface="Times New Roman" panose="02020603050405020304" pitchFamily="18" charset="0"/>
                <a:cs typeface="Times New Roman" panose="02020603050405020304" pitchFamily="18" charset="0"/>
              </a:rPr>
              <a:t>Правил, и рынков на территории жилой застройки должно осуществляться при соблюдении расстояний до жилых домов в соответствии с требованиями санитарного законодательства </a:t>
            </a:r>
            <a:r>
              <a:rPr lang="ru-RU" sz="2300" dirty="0" smtClean="0">
                <a:latin typeface="Times New Roman" panose="02020603050405020304" pitchFamily="18" charset="0"/>
                <a:cs typeface="Times New Roman" panose="02020603050405020304" pitchFamily="18" charset="0"/>
              </a:rPr>
              <a:t> </a:t>
            </a:r>
            <a:r>
              <a:rPr lang="ru-RU" sz="2300" i="1" dirty="0" smtClean="0">
                <a:latin typeface="Times New Roman" panose="02020603050405020304" pitchFamily="18" charset="0"/>
                <a:cs typeface="Times New Roman" panose="02020603050405020304" pitchFamily="18" charset="0"/>
              </a:rPr>
              <a:t>(</a:t>
            </a:r>
            <a:r>
              <a:rPr lang="ru-RU" sz="2300" i="1" dirty="0">
                <a:latin typeface="Times New Roman" panose="02020603050405020304" pitchFamily="18" charset="0"/>
                <a:cs typeface="Times New Roman" panose="02020603050405020304" pitchFamily="18" charset="0"/>
                <a:hlinkClick r:id="rId4"/>
              </a:rPr>
              <a:t>СанПиН 2.2.1/2.1.1.1200-03 "Санитарно-защитные зоны и санитарная классификация предприятий, сооружений и иных объектов» действует до 01.01.2022).</a:t>
            </a:r>
          </a:p>
          <a:p>
            <a:pPr marL="0" indent="0" algn="just">
              <a:buNone/>
            </a:pPr>
            <a:r>
              <a:rPr lang="ru-RU" sz="2300" dirty="0" smtClean="0">
                <a:latin typeface="Times New Roman" panose="02020603050405020304" pitchFamily="18" charset="0"/>
                <a:cs typeface="Times New Roman" panose="02020603050405020304" pitchFamily="18" charset="0"/>
              </a:rPr>
              <a:t>П.2.4</a:t>
            </a:r>
            <a:r>
              <a:rPr lang="ru-RU" sz="2300" dirty="0">
                <a:latin typeface="Times New Roman" panose="02020603050405020304" pitchFamily="18" charset="0"/>
                <a:cs typeface="Times New Roman" panose="02020603050405020304" pitchFamily="18" charset="0"/>
              </a:rPr>
              <a:t>. Над торговыми местами рынка, не расположенными в помещении, должны устанавливаться навесы или иные конструкции для защиты пищевой продукции от атмосферных осадков и прямых солнечных лучей.</a:t>
            </a:r>
          </a:p>
          <a:p>
            <a:pPr marL="0" indent="0" algn="just">
              <a:buNone/>
            </a:pPr>
            <a:endParaRPr lang="ru-RU" sz="2300" dirty="0">
              <a:latin typeface="Times New Roman" panose="02020603050405020304" pitchFamily="18" charset="0"/>
              <a:cs typeface="Times New Roman" panose="02020603050405020304" pitchFamily="18" charset="0"/>
            </a:endParaRPr>
          </a:p>
          <a:p>
            <a:pPr marL="0" indent="0" algn="just">
              <a:buNone/>
            </a:pPr>
            <a:endParaRPr lang="ru-RU" sz="2000" dirty="0">
              <a:latin typeface="Times New Roman" panose="02020603050405020304" pitchFamily="18" charset="0"/>
              <a:cs typeface="Times New Roman" panose="02020603050405020304" pitchFamily="18" charset="0"/>
            </a:endParaRPr>
          </a:p>
          <a:p>
            <a:pPr algn="just"/>
            <a:endParaRPr lang="ru-RU" sz="2000" i="1" dirty="0">
              <a:latin typeface="Times New Roman" panose="02020603050405020304" pitchFamily="18" charset="0"/>
              <a:cs typeface="Times New Roman" panose="02020603050405020304" pitchFamily="18" charset="0"/>
              <a:hlinkClick r:id="rId2"/>
            </a:endParaRPr>
          </a:p>
          <a:p>
            <a:pPr algn="just"/>
            <a:endParaRPr lang="ru-RU" sz="2000" b="1"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5427468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579296" cy="864096"/>
          </a:xfrm>
        </p:spPr>
        <p:txBody>
          <a:bodyPr>
            <a:noAutofit/>
          </a:bodyPr>
          <a:lstStyle/>
          <a:p>
            <a:pPr algn="ctr"/>
            <a:r>
              <a:rPr lang="ru-RU" sz="2400" dirty="0" smtClean="0">
                <a:solidFill>
                  <a:schemeClr val="accent1"/>
                </a:solidFill>
                <a:latin typeface="Times New Roman" panose="02020603050405020304" pitchFamily="18" charset="0"/>
                <a:cs typeface="Times New Roman" panose="02020603050405020304" pitchFamily="18" charset="0"/>
              </a:rPr>
              <a:t>Требования </a:t>
            </a:r>
            <a:r>
              <a:rPr lang="ru-RU" sz="2400" dirty="0">
                <a:solidFill>
                  <a:schemeClr val="accent1"/>
                </a:solidFill>
                <a:latin typeface="Times New Roman" panose="02020603050405020304" pitchFamily="18" charset="0"/>
                <a:cs typeface="Times New Roman" panose="02020603050405020304" pitchFamily="18" charset="0"/>
              </a:rPr>
              <a:t>к организации водоснабжения и водоотведения </a:t>
            </a:r>
          </a:p>
        </p:txBody>
      </p:sp>
      <p:sp>
        <p:nvSpPr>
          <p:cNvPr id="3" name="Объект 2"/>
          <p:cNvSpPr>
            <a:spLocks noGrp="1"/>
          </p:cNvSpPr>
          <p:nvPr>
            <p:ph idx="1"/>
          </p:nvPr>
        </p:nvSpPr>
        <p:spPr>
          <a:xfrm>
            <a:off x="179512" y="1196752"/>
            <a:ext cx="8712968" cy="5472608"/>
          </a:xfrm>
        </p:spPr>
        <p:txBody>
          <a:bodyPr>
            <a:normAutofit lnSpcReduction="10000"/>
          </a:bodyPr>
          <a:lstStyle/>
          <a:p>
            <a:pPr algn="just"/>
            <a:r>
              <a:rPr lang="ru-RU" sz="1400" dirty="0" smtClean="0">
                <a:latin typeface="Times New Roman" panose="02020603050405020304" pitchFamily="18" charset="0"/>
                <a:cs typeface="Times New Roman" panose="02020603050405020304" pitchFamily="18" charset="0"/>
              </a:rPr>
              <a:t>П.3.1</a:t>
            </a:r>
            <a:r>
              <a:rPr lang="ru-RU" sz="1400" b="1" dirty="0" smtClean="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Стационарные торговые объекты должны быть оборудованы системами холодного и горячего водоснабжения, водоотведения в соответствии с требованиями к общественным зданиям и сооружениям в части хозяйственно-питьевого водоснабжения и водоотведения согласно законодательству </a:t>
            </a:r>
            <a:r>
              <a:rPr lang="ru-RU" sz="1400" dirty="0" smtClean="0">
                <a:solidFill>
                  <a:schemeClr val="accent1"/>
                </a:solidFill>
                <a:latin typeface="Times New Roman" panose="02020603050405020304" pitchFamily="18" charset="0"/>
                <a:cs typeface="Times New Roman" panose="02020603050405020304" pitchFamily="18" charset="0"/>
              </a:rPr>
              <a:t>о техническом регулировании в сфере безопасности зданий и сооружений.</a:t>
            </a:r>
          </a:p>
          <a:p>
            <a:pPr algn="just"/>
            <a:r>
              <a:rPr lang="ru-RU" sz="1400" dirty="0" smtClean="0">
                <a:latin typeface="Times New Roman" panose="02020603050405020304" pitchFamily="18" charset="0"/>
                <a:cs typeface="Times New Roman" panose="02020603050405020304" pitchFamily="18" charset="0"/>
              </a:rPr>
              <a:t>При </a:t>
            </a:r>
            <a:r>
              <a:rPr lang="ru-RU" sz="1400" dirty="0">
                <a:latin typeface="Times New Roman" panose="02020603050405020304" pitchFamily="18" charset="0"/>
                <a:cs typeface="Times New Roman" panose="02020603050405020304" pitchFamily="18" charset="0"/>
              </a:rPr>
              <a:t>отсутствии централизованных систем водоснабжения и водоотведения, а также невозможности использования централизованных систем водоснабжения работа торговых объектов допускается при условии организации нецентрализованного водоснабжения и водоотведения и (или) систем автономного водоснабжения и водоотведения</a:t>
            </a:r>
            <a:r>
              <a:rPr lang="ru-RU" sz="1400" dirty="0" smtClean="0">
                <a:latin typeface="Times New Roman" panose="02020603050405020304" pitchFamily="18" charset="0"/>
                <a:cs typeface="Times New Roman" panose="02020603050405020304" pitchFamily="18" charset="0"/>
              </a:rPr>
              <a:t>.</a:t>
            </a:r>
          </a:p>
          <a:p>
            <a:pPr algn="just"/>
            <a:r>
              <a:rPr lang="ru-RU" sz="1400" dirty="0" smtClean="0">
                <a:latin typeface="Times New Roman" panose="02020603050405020304" pitchFamily="18" charset="0"/>
                <a:cs typeface="Times New Roman" panose="02020603050405020304" pitchFamily="18" charset="0"/>
              </a:rPr>
              <a:t>П.3.2</a:t>
            </a:r>
            <a:r>
              <a:rPr lang="ru-RU" sz="1400" dirty="0">
                <a:latin typeface="Times New Roman" panose="02020603050405020304" pitchFamily="18" charset="0"/>
                <a:cs typeface="Times New Roman" panose="02020603050405020304" pitchFamily="18" charset="0"/>
              </a:rPr>
              <a:t>. Вода, используемая из систем централизованного и нецентрализованного водоснабжения, должна отвечать требованиям, </a:t>
            </a:r>
            <a:r>
              <a:rPr lang="ru-RU" sz="1400" dirty="0">
                <a:solidFill>
                  <a:schemeClr val="accent1"/>
                </a:solidFill>
                <a:latin typeface="Times New Roman" panose="02020603050405020304" pitchFamily="18" charset="0"/>
                <a:cs typeface="Times New Roman" panose="02020603050405020304" pitchFamily="18" charset="0"/>
              </a:rPr>
              <a:t>предъявляемым к питьевой воде</a:t>
            </a:r>
            <a:r>
              <a:rPr lang="ru-RU" sz="1400" dirty="0" smtClean="0">
                <a:latin typeface="Times New Roman" panose="02020603050405020304" pitchFamily="18" charset="0"/>
                <a:cs typeface="Times New Roman" panose="02020603050405020304" pitchFamily="18" charset="0"/>
              </a:rPr>
              <a:t>.</a:t>
            </a:r>
          </a:p>
          <a:p>
            <a:pPr algn="just"/>
            <a:r>
              <a:rPr lang="ru-RU" sz="1400" dirty="0" smtClean="0">
                <a:latin typeface="Times New Roman" panose="02020603050405020304" pitchFamily="18" charset="0"/>
                <a:cs typeface="Times New Roman" panose="02020603050405020304" pitchFamily="18" charset="0"/>
              </a:rPr>
              <a:t>П. </a:t>
            </a:r>
            <a:r>
              <a:rPr lang="ru-RU" sz="1400" dirty="0">
                <a:latin typeface="Times New Roman" panose="02020603050405020304" pitchFamily="18" charset="0"/>
                <a:cs typeface="Times New Roman" panose="02020603050405020304" pitchFamily="18" charset="0"/>
              </a:rPr>
              <a:t>3.3. При </a:t>
            </a:r>
            <a:r>
              <a:rPr lang="ru-RU" sz="1400" dirty="0">
                <a:solidFill>
                  <a:schemeClr val="accent1"/>
                </a:solidFill>
                <a:latin typeface="Times New Roman" panose="02020603050405020304" pitchFamily="18" charset="0"/>
                <a:cs typeface="Times New Roman" panose="02020603050405020304" pitchFamily="18" charset="0"/>
              </a:rPr>
              <a:t>отсутствии в стационарных торговых объектах </a:t>
            </a:r>
            <a:r>
              <a:rPr lang="ru-RU" sz="1400" dirty="0">
                <a:latin typeface="Times New Roman" panose="02020603050405020304" pitchFamily="18" charset="0"/>
                <a:cs typeface="Times New Roman" panose="02020603050405020304" pitchFamily="18" charset="0"/>
              </a:rPr>
              <a:t>горячего централизованного водоснабжения допускается установка </a:t>
            </a:r>
            <a:r>
              <a:rPr lang="ru-RU" sz="1400" dirty="0">
                <a:solidFill>
                  <a:schemeClr val="accent1"/>
                </a:solidFill>
                <a:latin typeface="Times New Roman" panose="02020603050405020304" pitchFamily="18" charset="0"/>
                <a:cs typeface="Times New Roman" panose="02020603050405020304" pitchFamily="18" charset="0"/>
              </a:rPr>
              <a:t>водонагревающих устройств.</a:t>
            </a:r>
          </a:p>
          <a:p>
            <a:pPr algn="just"/>
            <a:r>
              <a:rPr lang="ru-RU" sz="1400" dirty="0" smtClean="0">
                <a:latin typeface="Times New Roman" panose="02020603050405020304" pitchFamily="18" charset="0"/>
                <a:cs typeface="Times New Roman" panose="02020603050405020304" pitchFamily="18" charset="0"/>
              </a:rPr>
              <a:t>П.9.2</a:t>
            </a:r>
            <a:r>
              <a:rPr lang="ru-RU" sz="1400" dirty="0">
                <a:latin typeface="Times New Roman" panose="02020603050405020304" pitchFamily="18" charset="0"/>
                <a:cs typeface="Times New Roman" panose="02020603050405020304" pitchFamily="18" charset="0"/>
              </a:rPr>
              <a:t>. </a:t>
            </a:r>
            <a:r>
              <a:rPr lang="ru-RU" sz="1400" dirty="0">
                <a:solidFill>
                  <a:schemeClr val="accent1"/>
                </a:solidFill>
                <a:latin typeface="Times New Roman" panose="02020603050405020304" pitchFamily="18" charset="0"/>
                <a:cs typeface="Times New Roman" panose="02020603050405020304" pitchFamily="18" charset="0"/>
              </a:rPr>
              <a:t>Торговые палатки, киоски, торговые павильоны и другие сооружения должны быть обеспечены раковинами для мытья рук, с учетом подведения воды в соответствии с </a:t>
            </a:r>
            <a:r>
              <a:rPr lang="ru-RU" sz="1400" dirty="0">
                <a:solidFill>
                  <a:schemeClr val="accent1"/>
                </a:solidFill>
                <a:latin typeface="Times New Roman" panose="02020603050405020304" pitchFamily="18" charset="0"/>
                <a:cs typeface="Times New Roman" panose="02020603050405020304" pitchFamily="18" charset="0"/>
                <a:hlinkClick r:id="rId2"/>
              </a:rPr>
              <a:t>пунктом 3.1 Правил</a:t>
            </a:r>
            <a:r>
              <a:rPr lang="ru-RU" sz="1400" dirty="0" smtClean="0">
                <a:solidFill>
                  <a:schemeClr val="accent1"/>
                </a:solidFill>
                <a:latin typeface="Times New Roman" panose="02020603050405020304" pitchFamily="18" charset="0"/>
                <a:cs typeface="Times New Roman" panose="02020603050405020304" pitchFamily="18" charset="0"/>
                <a:hlinkClick r:id="rId2"/>
              </a:rPr>
              <a:t>. </a:t>
            </a:r>
            <a:r>
              <a:rPr lang="ru-RU" sz="1400" dirty="0">
                <a:solidFill>
                  <a:schemeClr val="accent1"/>
                </a:solidFill>
                <a:latin typeface="Times New Roman" panose="02020603050405020304" pitchFamily="18" charset="0"/>
                <a:cs typeface="Times New Roman" panose="02020603050405020304" pitchFamily="18" charset="0"/>
              </a:rPr>
              <a:t>В нестационарных торговых объектах, реализующих непродовольственные товары и упакованную нескоропортящуюся пищевую продукцию, в которых отсутствуют раковины, могут использоваться кожные антисептики</a:t>
            </a:r>
            <a:r>
              <a:rPr lang="ru-RU" sz="1400" dirty="0" smtClean="0">
                <a:solidFill>
                  <a:schemeClr val="accent1"/>
                </a:solidFill>
                <a:latin typeface="Times New Roman" panose="02020603050405020304" pitchFamily="18" charset="0"/>
                <a:cs typeface="Times New Roman" panose="02020603050405020304" pitchFamily="18" charset="0"/>
              </a:rPr>
              <a:t>.</a:t>
            </a:r>
            <a:r>
              <a:rPr lang="ru-RU" sz="1400" dirty="0">
                <a:latin typeface="Times New Roman" panose="02020603050405020304" pitchFamily="18" charset="0"/>
                <a:cs typeface="Times New Roman" panose="02020603050405020304" pitchFamily="18" charset="0"/>
              </a:rPr>
              <a:t> </a:t>
            </a:r>
            <a:endParaRPr lang="ru-RU" sz="1400" dirty="0" smtClean="0">
              <a:latin typeface="Times New Roman" panose="02020603050405020304" pitchFamily="18" charset="0"/>
              <a:cs typeface="Times New Roman" panose="02020603050405020304" pitchFamily="18" charset="0"/>
            </a:endParaRPr>
          </a:p>
          <a:p>
            <a:pPr algn="just"/>
            <a:r>
              <a:rPr lang="ru-RU" sz="1400" dirty="0" smtClean="0">
                <a:latin typeface="Times New Roman" panose="02020603050405020304" pitchFamily="18" charset="0"/>
                <a:cs typeface="Times New Roman" panose="02020603050405020304" pitchFamily="18" charset="0"/>
              </a:rPr>
              <a:t>П.5.2 Фасовочные </a:t>
            </a:r>
            <a:r>
              <a:rPr lang="ru-RU" sz="1400" dirty="0">
                <a:latin typeface="Times New Roman" panose="02020603050405020304" pitchFamily="18" charset="0"/>
                <a:cs typeface="Times New Roman" panose="02020603050405020304" pitchFamily="18" charset="0"/>
              </a:rPr>
              <a:t>помещения, участки по фасовке непосредственно употребляемой в пищу без какой-либо предварительной обработки (мытье, термическая обработка) продукции должны быть оборудованы </a:t>
            </a:r>
            <a:r>
              <a:rPr lang="ru-RU" sz="1400" dirty="0">
                <a:solidFill>
                  <a:schemeClr val="accent1"/>
                </a:solidFill>
                <a:latin typeface="Times New Roman" panose="02020603050405020304" pitchFamily="18" charset="0"/>
                <a:cs typeface="Times New Roman" panose="02020603050405020304" pitchFamily="18" charset="0"/>
              </a:rPr>
              <a:t>моечными ваннами с подводкой горячей и холодной воды </a:t>
            </a:r>
            <a:r>
              <a:rPr lang="ru-RU" sz="1400" dirty="0">
                <a:latin typeface="Times New Roman" panose="02020603050405020304" pitchFamily="18" charset="0"/>
                <a:cs typeface="Times New Roman" panose="02020603050405020304" pitchFamily="18" charset="0"/>
              </a:rPr>
              <a:t>через смесители и </a:t>
            </a:r>
            <a:r>
              <a:rPr lang="ru-RU" sz="1400" dirty="0">
                <a:solidFill>
                  <a:schemeClr val="accent1"/>
                </a:solidFill>
                <a:latin typeface="Times New Roman" panose="02020603050405020304" pitchFamily="18" charset="0"/>
                <a:cs typeface="Times New Roman" panose="02020603050405020304" pitchFamily="18" charset="0"/>
              </a:rPr>
              <a:t>раковинами для мытья рук</a:t>
            </a:r>
            <a:r>
              <a:rPr lang="ru-RU" sz="1400" dirty="0">
                <a:latin typeface="Times New Roman" panose="02020603050405020304" pitchFamily="18" charset="0"/>
                <a:cs typeface="Times New Roman" panose="02020603050405020304" pitchFamily="18" charset="0"/>
              </a:rPr>
              <a:t>.</a:t>
            </a:r>
          </a:p>
          <a:p>
            <a:pPr algn="just"/>
            <a:r>
              <a:rPr lang="ru-RU" sz="1400" dirty="0" smtClean="0">
                <a:latin typeface="Times New Roman" panose="02020603050405020304" pitchFamily="18" charset="0"/>
                <a:cs typeface="Times New Roman" panose="02020603050405020304" pitchFamily="18" charset="0"/>
              </a:rPr>
              <a:t>П.5.8</a:t>
            </a:r>
            <a:r>
              <a:rPr lang="ru-RU" sz="1400" dirty="0">
                <a:latin typeface="Times New Roman" panose="02020603050405020304" pitchFamily="18" charset="0"/>
                <a:cs typeface="Times New Roman" panose="02020603050405020304" pitchFamily="18" charset="0"/>
              </a:rPr>
              <a:t>. Для работников торговых объектов должны быть предусмотрены туалеты, раковины для мытья рук с </a:t>
            </a:r>
            <a:r>
              <a:rPr lang="ru-RU" sz="1400" dirty="0">
                <a:solidFill>
                  <a:schemeClr val="accent1"/>
                </a:solidFill>
                <a:latin typeface="Times New Roman" panose="02020603050405020304" pitchFamily="18" charset="0"/>
                <a:cs typeface="Times New Roman" panose="02020603050405020304" pitchFamily="18" charset="0"/>
              </a:rPr>
              <a:t>подводом горячей </a:t>
            </a:r>
            <a:r>
              <a:rPr lang="ru-RU" sz="1400" dirty="0">
                <a:latin typeface="Times New Roman" panose="02020603050405020304" pitchFamily="18" charset="0"/>
                <a:cs typeface="Times New Roman" panose="02020603050405020304" pitchFamily="18" charset="0"/>
              </a:rPr>
              <a:t>и холодной воды со смесителем</a:t>
            </a:r>
            <a:r>
              <a:rPr lang="ru-RU" sz="1400" dirty="0" smtClean="0">
                <a:latin typeface="Times New Roman" panose="02020603050405020304" pitchFamily="18" charset="0"/>
                <a:cs typeface="Times New Roman" panose="02020603050405020304" pitchFamily="18" charset="0"/>
              </a:rPr>
              <a:t>.</a:t>
            </a:r>
          </a:p>
          <a:p>
            <a:pPr algn="just"/>
            <a:r>
              <a:rPr lang="ru-RU" sz="1400" dirty="0" smtClean="0">
                <a:latin typeface="Times New Roman" panose="02020603050405020304" pitchFamily="18" charset="0"/>
                <a:cs typeface="Times New Roman" panose="02020603050405020304" pitchFamily="18" charset="0"/>
              </a:rPr>
              <a:t>П.8.6</a:t>
            </a:r>
            <a:r>
              <a:rPr lang="ru-RU" sz="1400" dirty="0">
                <a:latin typeface="Times New Roman" panose="02020603050405020304" pitchFamily="18" charset="0"/>
                <a:cs typeface="Times New Roman" panose="02020603050405020304" pitchFamily="18" charset="0"/>
              </a:rPr>
              <a:t>. Допускается реализовывать вразвес пищевую продукцию, поступившую от производителей в потребительской упаковке или транспортной таре, при условии наличия </a:t>
            </a:r>
            <a:r>
              <a:rPr lang="ru-RU" sz="1400" dirty="0">
                <a:solidFill>
                  <a:schemeClr val="accent1"/>
                </a:solidFill>
                <a:latin typeface="Times New Roman" panose="02020603050405020304" pitchFamily="18" charset="0"/>
                <a:cs typeface="Times New Roman" panose="02020603050405020304" pitchFamily="18" charset="0"/>
              </a:rPr>
              <a:t>раковин для мытья используемого торгового инвентаря и мытья рук</a:t>
            </a:r>
            <a:r>
              <a:rPr lang="ru-RU" sz="1400" dirty="0">
                <a:latin typeface="Times New Roman" panose="02020603050405020304" pitchFamily="18" charset="0"/>
                <a:cs typeface="Times New Roman" panose="02020603050405020304" pitchFamily="18" charset="0"/>
              </a:rPr>
              <a:t>, а также с учетом соблюдения требований к информации о сроках годности и условиях хранения</a:t>
            </a:r>
          </a:p>
          <a:p>
            <a:pPr algn="just"/>
            <a:endParaRPr lang="ru-RU" sz="1200" dirty="0" smtClean="0"/>
          </a:p>
          <a:p>
            <a:pPr algn="just"/>
            <a:endParaRPr lang="ru-RU" sz="1400" b="1" dirty="0" smtClean="0">
              <a:latin typeface="Times New Roman" panose="02020603050405020304" pitchFamily="18" charset="0"/>
              <a:cs typeface="Times New Roman" panose="02020603050405020304" pitchFamily="18" charset="0"/>
            </a:endParaRPr>
          </a:p>
          <a:p>
            <a:pPr algn="just"/>
            <a:endParaRPr lang="ru-RU" sz="1400" b="1" dirty="0"/>
          </a:p>
          <a:p>
            <a:endParaRPr lang="ru-RU" sz="1400" dirty="0"/>
          </a:p>
        </p:txBody>
      </p:sp>
    </p:spTree>
    <p:extLst>
      <p:ext uri="{BB962C8B-B14F-4D97-AF65-F5344CB8AC3E}">
        <p14:creationId xmlns:p14="http://schemas.microsoft.com/office/powerpoint/2010/main" val="2002152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504422"/>
            <a:ext cx="9144000" cy="764338"/>
          </a:xfrm>
        </p:spPr>
        <p:txBody>
          <a:bodyPr>
            <a:normAutofit fontScale="90000"/>
          </a:bodyPr>
          <a:lstStyle/>
          <a:p>
            <a:pPr algn="ctr"/>
            <a:r>
              <a:rPr lang="ru-RU" sz="2800" dirty="0">
                <a:solidFill>
                  <a:schemeClr val="accent1"/>
                </a:solidFill>
                <a:latin typeface="Times New Roman" panose="02020603050405020304" pitchFamily="18" charset="0"/>
                <a:cs typeface="Times New Roman" panose="02020603050405020304" pitchFamily="18" charset="0"/>
              </a:rPr>
              <a:t>IV. Требования при организации отопления, вентиляции, кондиционирования воздуха, естественного и искусственного освещения помещений</a:t>
            </a:r>
            <a:endParaRPr lang="ru-RU" sz="3200" b="1" dirty="0">
              <a:solidFill>
                <a:schemeClr val="accent1"/>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51520" y="1484784"/>
            <a:ext cx="8640960" cy="4929411"/>
          </a:xfrm>
        </p:spPr>
        <p:txBody>
          <a:bodyPr>
            <a:normAutofit fontScale="92500" lnSpcReduction="10000"/>
          </a:bodyPr>
          <a:lstStyle/>
          <a:p>
            <a:pPr algn="just"/>
            <a:r>
              <a:rPr lang="ru-RU" sz="2200" dirty="0" smtClean="0">
                <a:latin typeface="Times New Roman" panose="02020603050405020304" pitchFamily="18" charset="0"/>
                <a:cs typeface="Times New Roman" panose="02020603050405020304" pitchFamily="18" charset="0"/>
              </a:rPr>
              <a:t>П.4.1</a:t>
            </a:r>
            <a:r>
              <a:rPr lang="ru-RU" sz="2200" dirty="0">
                <a:latin typeface="Times New Roman" panose="02020603050405020304" pitchFamily="18" charset="0"/>
                <a:cs typeface="Times New Roman" panose="02020603050405020304" pitchFamily="18" charset="0"/>
              </a:rPr>
              <a:t>. Стационарные торговые объекты должны быть оборудованы системами отопления, вентиляции и (или) кондиционирования воздуха, обеспечивающими нормируемые параметры микроклимата на рабочих местах производственных помещений (за исключением складских помещений и холодильных камер для хранения пищевой продукции, а также помещений, для которых установлены особые условия температурно-влажностного режима для пищевой продукции) в соответствии с санитарно-эпидемиологическими требованиями, установленными к температуре и влажности воздуха на рабочих местах &lt;9</a:t>
            </a:r>
            <a:r>
              <a:rPr lang="ru-RU" sz="2200" dirty="0" smtClean="0">
                <a:latin typeface="Times New Roman" panose="02020603050405020304" pitchFamily="18" charset="0"/>
                <a:cs typeface="Times New Roman" panose="02020603050405020304" pitchFamily="18" charset="0"/>
              </a:rPr>
              <a:t>&gt; </a:t>
            </a:r>
            <a:r>
              <a:rPr lang="ru-RU" sz="2200" b="1" dirty="0" smtClean="0">
                <a:latin typeface="Times New Roman" panose="02020603050405020304" pitchFamily="18" charset="0"/>
                <a:cs typeface="Times New Roman" panose="02020603050405020304" pitchFamily="18" charset="0"/>
              </a:rPr>
              <a:t>(</a:t>
            </a:r>
            <a:r>
              <a:rPr lang="ru-RU" sz="2000" i="1" u="sng" dirty="0" smtClean="0">
                <a:latin typeface="Times New Roman" panose="02020603050405020304" pitchFamily="18" charset="0"/>
                <a:cs typeface="Times New Roman" panose="02020603050405020304" pitchFamily="18" charset="0"/>
                <a:hlinkClick r:id="rId2"/>
              </a:rPr>
              <a:t>СанПиН </a:t>
            </a:r>
            <a:r>
              <a:rPr lang="ru-RU" sz="2000" i="1" u="sng" dirty="0">
                <a:latin typeface="Times New Roman" panose="02020603050405020304" pitchFamily="18" charset="0"/>
                <a:cs typeface="Times New Roman" panose="02020603050405020304" pitchFamily="18" charset="0"/>
                <a:hlinkClick r:id="rId2"/>
              </a:rPr>
              <a:t>2.2.4.3359-16 </a:t>
            </a:r>
            <a:r>
              <a:rPr lang="ru-RU" sz="2000" i="1" u="sng" dirty="0" smtClean="0">
                <a:latin typeface="Times New Roman" panose="02020603050405020304" pitchFamily="18" charset="0"/>
                <a:cs typeface="Times New Roman" panose="02020603050405020304" pitchFamily="18" charset="0"/>
                <a:hlinkClick r:id="rId2"/>
              </a:rPr>
              <a:t>«Санитарно-эпидемиологические </a:t>
            </a:r>
            <a:r>
              <a:rPr lang="ru-RU" sz="2000" i="1" u="sng" dirty="0">
                <a:latin typeface="Times New Roman" panose="02020603050405020304" pitchFamily="18" charset="0"/>
                <a:cs typeface="Times New Roman" panose="02020603050405020304" pitchFamily="18" charset="0"/>
                <a:hlinkClick r:id="rId2"/>
              </a:rPr>
              <a:t>требования к физическим факторам на рабочих </a:t>
            </a:r>
            <a:r>
              <a:rPr lang="ru-RU" sz="2000" i="1" u="sng" dirty="0" smtClean="0">
                <a:latin typeface="Times New Roman" panose="02020603050405020304" pitchFamily="18" charset="0"/>
                <a:cs typeface="Times New Roman" panose="02020603050405020304" pitchFamily="18" charset="0"/>
                <a:hlinkClick r:id="rId2"/>
              </a:rPr>
              <a:t>местах» до 01.03.2021),</a:t>
            </a:r>
            <a:endParaRPr lang="ru-RU" sz="2000" i="1" u="sng" dirty="0">
              <a:latin typeface="Times New Roman" panose="02020603050405020304" pitchFamily="18" charset="0"/>
              <a:cs typeface="Times New Roman" panose="02020603050405020304" pitchFamily="18" charset="0"/>
              <a:hlinkClick r:id="rId2"/>
            </a:endParaRPr>
          </a:p>
          <a:p>
            <a:pPr algn="just"/>
            <a:r>
              <a:rPr lang="ru-RU" sz="2200" dirty="0" smtClean="0">
                <a:latin typeface="Times New Roman" panose="02020603050405020304" pitchFamily="18" charset="0"/>
                <a:cs typeface="Times New Roman" panose="02020603050405020304" pitchFamily="18" charset="0"/>
              </a:rPr>
              <a:t>П.4.2</a:t>
            </a:r>
            <a:r>
              <a:rPr lang="ru-RU" sz="2200" dirty="0">
                <a:latin typeface="Times New Roman" panose="02020603050405020304" pitchFamily="18" charset="0"/>
                <a:cs typeface="Times New Roman" panose="02020603050405020304" pitchFamily="18" charset="0"/>
              </a:rPr>
              <a:t>. Система вентиляции (естественной и механической) в стационарных торговых объектах должна быть выполнена так, чтобы исключать риск загрязнения воздушной среды в помещениях организации и ухудшения для здоровья человека условий проживания, условий труда на рабочих местах в общественных и административных зданиях, в которых расположен торговый объект, а также порчу пищевой продукции при ее хранении.</a:t>
            </a: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83225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Тема1">
  <a:themeElements>
    <a:clrScheme name="Другая 1">
      <a:dk1>
        <a:sysClr val="windowText" lastClr="000000"/>
      </a:dk1>
      <a:lt1>
        <a:sysClr val="window" lastClr="FFFFFF"/>
      </a:lt1>
      <a:dk2>
        <a:srgbClr val="696464"/>
      </a:dk2>
      <a:lt2>
        <a:srgbClr val="E9E5DC"/>
      </a:lt2>
      <a:accent1>
        <a:srgbClr val="9B2D1F"/>
      </a:accent1>
      <a:accent2>
        <a:srgbClr val="D34817"/>
      </a:accent2>
      <a:accent3>
        <a:srgbClr val="A28E6A"/>
      </a:accent3>
      <a:accent4>
        <a:srgbClr val="956251"/>
      </a:accent4>
      <a:accent5>
        <a:srgbClr val="918485"/>
      </a:accent5>
      <a:accent6>
        <a:srgbClr val="855D5D"/>
      </a:accent6>
      <a:hlink>
        <a:srgbClr val="CC9900"/>
      </a:hlink>
      <a:folHlink>
        <a:srgbClr val="96A9A9"/>
      </a:folHlink>
    </a:clrScheme>
    <a:fontScheme name="Классическая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Ясность">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1839</TotalTime>
  <Words>3385</Words>
  <Application>Microsoft Office PowerPoint</Application>
  <PresentationFormat>Экран (4:3)</PresentationFormat>
  <Paragraphs>142</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Тема1</vt:lpstr>
      <vt:lpstr>Об изменениях законодательства к условиям деятельности  торговых объектов и рынков, реализующих пищевую продукцию</vt:lpstr>
      <vt:lpstr>Новые нормативные документы </vt:lpstr>
      <vt:lpstr>Федеральный закон от 31.07.2020 N 247-ФЗ «Об обязательных требованиях в Российской Федерации»      </vt:lpstr>
      <vt:lpstr>СП 2.3.6.3668-20 «Санитарно-эпидемиологические требования к условиям деятельности торговых объектов и рынков, реализующих пищевую продукцию» </vt:lpstr>
      <vt:lpstr>Общие санитарно-эпидемиологические требования к предприятиям торговли</vt:lpstr>
      <vt:lpstr>Особенности допуска сотрудников  к работе </vt:lpstr>
      <vt:lpstr> Требования к размещению торговых объектов и их территории </vt:lpstr>
      <vt:lpstr>Требования к организации водоснабжения и водоотведения </vt:lpstr>
      <vt:lpstr>IV. Требования при организации отопления, вентиляции, кондиционирования воздуха, естественного и искусственного освещения помещений</vt:lpstr>
      <vt:lpstr>Требования к помещениям торговых объектов</vt:lpstr>
      <vt:lpstr>Требования к перевозке, приему, размещению и условиям хранения пищевой продукции</vt:lpstr>
      <vt:lpstr>Требования к перевозке, приему, размещению и условиям хранения пищевой продукции</vt:lpstr>
      <vt:lpstr>Требования к перевозке, приему, размещению и условиям хранения пищевой продукции</vt:lpstr>
      <vt:lpstr>VIII. Требования к условиям реализации пищевой продукции  </vt:lpstr>
      <vt:lpstr>IX. Санитарно-эпидемиологические требования к нестационарным торговым объектам при организации мелкорозничной торговли и ярмарок  </vt:lpstr>
      <vt:lpstr>Презентация PowerPoint</vt:lpstr>
      <vt:lpstr>Федеральный закон от 23.02.2013 N 15-ФЗ "Об охране здоровья граждан от воздействия окружающего табачного дыма, последствий потребления табака или потребления никотинсодержащей продукции" (изменения с 28.01.2021) </vt:lpstr>
      <vt:lpstr>Постановление Правительства РФ от 31.12.2020 N 2463 «Об утверждении Правил продажи товаров по договору розничной купли-продажи, перечня товаров длительного пользования, на которые не распространяется требование потребителя о безвозмездном предоставлении ему товара, обладающего этими же основными потребительскими свойствами, на период ремонта или замены такого товара, и перечня непродовольственных товаров надлежащего качества, не подлежащих обмену, а также о внесении изменений в некоторые акты Правительства Российской Федерации» </vt:lpstr>
      <vt:lpstr>Презентация PowerPoint</vt:lpstr>
      <vt:lpstr> Решение Верховного Суда РФ от 22.10.2020 N АКПИ20-536 «Об отказе в удовлетворении заявления об оспаривании письма Минпромторга России от 11.05.2020 N ЕВ-32091/15 &lt;О Методических рекомендациях Минпромторга России в случаях введения режима обязательного использования средств индивидуальной защиты в субъектах Российской Федерации»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Doka</cp:lastModifiedBy>
  <cp:revision>188</cp:revision>
  <cp:lastPrinted>2021-01-20T12:16:02Z</cp:lastPrinted>
  <dcterms:created xsi:type="dcterms:W3CDTF">2020-12-16T06:47:06Z</dcterms:created>
  <dcterms:modified xsi:type="dcterms:W3CDTF">2021-01-27T04:20:03Z</dcterms:modified>
</cp:coreProperties>
</file>