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7" r:id="rId1"/>
  </p:sldMasterIdLst>
  <p:notesMasterIdLst>
    <p:notesMasterId r:id="rId53"/>
  </p:notesMasterIdLst>
  <p:sldIdLst>
    <p:sldId id="309" r:id="rId2"/>
    <p:sldId id="354" r:id="rId3"/>
    <p:sldId id="356" r:id="rId4"/>
    <p:sldId id="357" r:id="rId5"/>
    <p:sldId id="358" r:id="rId6"/>
    <p:sldId id="359" r:id="rId7"/>
    <p:sldId id="360" r:id="rId8"/>
    <p:sldId id="361" r:id="rId9"/>
    <p:sldId id="362" r:id="rId10"/>
    <p:sldId id="363" r:id="rId11"/>
    <p:sldId id="364" r:id="rId12"/>
    <p:sldId id="351" r:id="rId13"/>
    <p:sldId id="365" r:id="rId14"/>
    <p:sldId id="313" r:id="rId15"/>
    <p:sldId id="314" r:id="rId16"/>
    <p:sldId id="315" r:id="rId17"/>
    <p:sldId id="316" r:id="rId18"/>
    <p:sldId id="317" r:id="rId19"/>
    <p:sldId id="318" r:id="rId20"/>
    <p:sldId id="319" r:id="rId21"/>
    <p:sldId id="320" r:id="rId22"/>
    <p:sldId id="321" r:id="rId23"/>
    <p:sldId id="322" r:id="rId24"/>
    <p:sldId id="323" r:id="rId25"/>
    <p:sldId id="324" r:id="rId26"/>
    <p:sldId id="325" r:id="rId27"/>
    <p:sldId id="326" r:id="rId28"/>
    <p:sldId id="327" r:id="rId29"/>
    <p:sldId id="328" r:id="rId30"/>
    <p:sldId id="329" r:id="rId31"/>
    <p:sldId id="330" r:id="rId32"/>
    <p:sldId id="331" r:id="rId33"/>
    <p:sldId id="332" r:id="rId34"/>
    <p:sldId id="333" r:id="rId35"/>
    <p:sldId id="334" r:id="rId36"/>
    <p:sldId id="335" r:id="rId37"/>
    <p:sldId id="368" r:id="rId38"/>
    <p:sldId id="337" r:id="rId39"/>
    <p:sldId id="367" r:id="rId40"/>
    <p:sldId id="339" r:id="rId41"/>
    <p:sldId id="340" r:id="rId42"/>
    <p:sldId id="341" r:id="rId43"/>
    <p:sldId id="342" r:id="rId44"/>
    <p:sldId id="343" r:id="rId45"/>
    <p:sldId id="344" r:id="rId46"/>
    <p:sldId id="345" r:id="rId47"/>
    <p:sldId id="366" r:id="rId48"/>
    <p:sldId id="347" r:id="rId49"/>
    <p:sldId id="348" r:id="rId50"/>
    <p:sldId id="349" r:id="rId51"/>
    <p:sldId id="353" r:id="rId5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5A6E56C-F9FA-49EF-B524-F0E95490BA4D}">
          <p14:sldIdLst>
            <p14:sldId id="309"/>
            <p14:sldId id="354"/>
            <p14:sldId id="356"/>
            <p14:sldId id="357"/>
            <p14:sldId id="358"/>
            <p14:sldId id="359"/>
            <p14:sldId id="360"/>
            <p14:sldId id="361"/>
            <p14:sldId id="362"/>
            <p14:sldId id="363"/>
            <p14:sldId id="364"/>
            <p14:sldId id="351"/>
            <p14:sldId id="365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  <p14:sldId id="325"/>
            <p14:sldId id="326"/>
            <p14:sldId id="327"/>
            <p14:sldId id="328"/>
            <p14:sldId id="329"/>
            <p14:sldId id="330"/>
            <p14:sldId id="331"/>
            <p14:sldId id="332"/>
            <p14:sldId id="333"/>
            <p14:sldId id="334"/>
            <p14:sldId id="335"/>
            <p14:sldId id="368"/>
            <p14:sldId id="337"/>
            <p14:sldId id="367"/>
            <p14:sldId id="339"/>
            <p14:sldId id="340"/>
            <p14:sldId id="341"/>
            <p14:sldId id="342"/>
            <p14:sldId id="343"/>
            <p14:sldId id="344"/>
            <p14:sldId id="345"/>
            <p14:sldId id="366"/>
            <p14:sldId id="347"/>
            <p14:sldId id="348"/>
            <p14:sldId id="349"/>
            <p14:sldId id="353"/>
          </p14:sldIdLst>
        </p14:section>
        <p14:section name="Раздел без заголовка" id="{9007C795-AB35-4AAE-9AD2-98603048E5E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85458" autoAdjust="0"/>
  </p:normalViewPr>
  <p:slideViewPr>
    <p:cSldViewPr>
      <p:cViewPr varScale="1">
        <p:scale>
          <a:sx n="63" d="100"/>
          <a:sy n="63" d="100"/>
        </p:scale>
        <p:origin x="1596" y="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38AB40-DE6E-4832-BE76-51AA9642689D}" type="datetimeFigureOut">
              <a:rPr lang="ru-RU" smtClean="0"/>
              <a:pPr/>
              <a:t>04.05.2025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8C7E55-1737-4CF6-9B08-81028B748F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0415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8C7E55-1737-4CF6-9B08-81028B748F1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997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921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130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5088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644635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364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523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6826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24619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4729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319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721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731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905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04.05.2025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9791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04.05.2025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607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04.05.2025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315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0169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4430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18" r:id="rId1"/>
    <p:sldLayoutId id="2147483919" r:id="rId2"/>
    <p:sldLayoutId id="2147483920" r:id="rId3"/>
    <p:sldLayoutId id="2147483921" r:id="rId4"/>
    <p:sldLayoutId id="2147483922" r:id="rId5"/>
    <p:sldLayoutId id="2147483923" r:id="rId6"/>
    <p:sldLayoutId id="2147483924" r:id="rId7"/>
    <p:sldLayoutId id="2147483925" r:id="rId8"/>
    <p:sldLayoutId id="2147483926" r:id="rId9"/>
    <p:sldLayoutId id="2147483927" r:id="rId10"/>
    <p:sldLayoutId id="2147483928" r:id="rId11"/>
    <p:sldLayoutId id="2147483929" r:id="rId12"/>
    <p:sldLayoutId id="2147483930" r:id="rId13"/>
    <p:sldLayoutId id="2147483931" r:id="rId14"/>
    <p:sldLayoutId id="2147483932" r:id="rId15"/>
    <p:sldLayoutId id="2147483933" r:id="rId16"/>
    <p:sldLayoutId id="2147483934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sorochinsk.arhiv@yandex.ru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 smtClean="0"/>
              <a:t>Архивный отдел администрации </a:t>
            </a:r>
            <a:r>
              <a:rPr lang="ru-RU" sz="2400" dirty="0" err="1" smtClean="0"/>
              <a:t>Сорочинского</a:t>
            </a:r>
            <a:r>
              <a:rPr lang="ru-RU" sz="2400" dirty="0" smtClean="0"/>
              <a:t> муниципального округа Оренбургской области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520" y="2171982"/>
            <a:ext cx="3223195" cy="41957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>
                <a:latin typeface="Segoe Script" pitchFamily="34" charset="0"/>
              </a:rPr>
              <a:t>В </a:t>
            </a:r>
            <a:r>
              <a:rPr lang="ru-RU" sz="2800" dirty="0">
                <a:latin typeface="Segoe Script" pitchFamily="34" charset="0"/>
              </a:rPr>
              <a:t>памятнике </a:t>
            </a:r>
            <a:r>
              <a:rPr lang="ru-RU" sz="2800" dirty="0" smtClean="0">
                <a:latin typeface="Segoe Script" pitchFamily="34" charset="0"/>
              </a:rPr>
              <a:t>память</a:t>
            </a:r>
          </a:p>
          <a:p>
            <a:pPr marL="0" indent="0" algn="ctr">
              <a:buNone/>
            </a:pPr>
            <a:endParaRPr lang="ru-RU" sz="2400" dirty="0">
              <a:latin typeface="Segoe Script" pitchFamily="34" charset="0"/>
            </a:endParaRPr>
          </a:p>
          <a:p>
            <a:pPr marL="0" indent="0" algn="ctr">
              <a:buNone/>
            </a:pPr>
            <a:r>
              <a:rPr lang="ru-RU" sz="2000" dirty="0">
                <a:cs typeface="Times New Roman" pitchFamily="18" charset="0"/>
              </a:rPr>
              <a:t>Электронная выставка архивных фотодокументов </a:t>
            </a:r>
          </a:p>
          <a:p>
            <a:pPr marL="0" indent="0" algn="ctr">
              <a:buNone/>
            </a:pPr>
            <a:r>
              <a:rPr lang="ru-RU" sz="2000" dirty="0">
                <a:cs typeface="Times New Roman" pitchFamily="18" charset="0"/>
              </a:rPr>
              <a:t>( к 80-летию </a:t>
            </a:r>
            <a:r>
              <a:rPr lang="ru-RU" sz="2000" dirty="0" smtClean="0">
                <a:cs typeface="Times New Roman" pitchFamily="18" charset="0"/>
              </a:rPr>
              <a:t>Победы в </a:t>
            </a:r>
            <a:r>
              <a:rPr lang="ru-RU" sz="2000" dirty="0">
                <a:cs typeface="Times New Roman" pitchFamily="18" charset="0"/>
              </a:rPr>
              <a:t>Великой Отечественной войне 1941-1945 гг.)</a:t>
            </a:r>
          </a:p>
          <a:p>
            <a:pPr algn="ctr"/>
            <a:endParaRPr lang="ru-RU" sz="2400" dirty="0"/>
          </a:p>
        </p:txBody>
      </p:sp>
      <p:pic>
        <p:nvPicPr>
          <p:cNvPr id="5" name="Содержимое 5" descr="https://cultura24.ru/download/2017/%D0%B8%D1%8E%D0%BB%D1%8C%202017/pin07_lky82pnc.jpg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474715" y="2250244"/>
            <a:ext cx="5406851" cy="3915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96150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124744"/>
            <a:ext cx="87400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правой руке у него автомат, в левой каска. На лицевой части стелы барельефное изображение ордена Отечественной войны. Внизу надпись: «Он погиб, Отечество спасая. Ради жизни отдал жизнь свою». Справа и слева от стелы с горельефом </a:t>
            </a:r>
            <a:r>
              <a:rPr lang="ru-RU" sz="1600" dirty="0" smtClean="0">
                <a:latin typeface="+mj-lt"/>
              </a:rPr>
              <a:t>находятся </a:t>
            </a:r>
            <a:r>
              <a:rPr lang="ru-RU" sz="1600" dirty="0">
                <a:latin typeface="+mj-lt"/>
              </a:rPr>
              <a:t>2 мемориальные стены с плитами, на которых увековечены фамилии погибших односельчан</a:t>
            </a:r>
            <a:r>
              <a:rPr lang="ru-RU" sz="1600" dirty="0" smtClean="0">
                <a:latin typeface="+mj-lt"/>
              </a:rPr>
              <a:t>.</a:t>
            </a:r>
          </a:p>
          <a:p>
            <a:pPr algn="just"/>
            <a:endParaRPr lang="ru-RU" sz="1600" dirty="0" smtClean="0">
              <a:latin typeface="+mj-lt"/>
            </a:endParaRPr>
          </a:p>
          <a:p>
            <a:pPr algn="ctr"/>
            <a:r>
              <a:rPr lang="ru-RU" sz="1600" dirty="0" smtClean="0">
                <a:latin typeface="+mj-lt"/>
              </a:rPr>
              <a:t>ТРОИЦКИЙ ТЕРРИТОРИАЛЬНЫЙ ОТДЕЛ</a:t>
            </a:r>
          </a:p>
          <a:p>
            <a:pPr algn="ctr"/>
            <a:endParaRPr lang="ru-RU" sz="1600" dirty="0">
              <a:latin typeface="+mj-lt"/>
            </a:endParaRPr>
          </a:p>
          <a:p>
            <a:pPr algn="just"/>
            <a:r>
              <a:rPr lang="ru-RU" sz="1600" dirty="0" smtClean="0">
                <a:latin typeface="+mj-lt"/>
              </a:rPr>
              <a:t>Памятник </a:t>
            </a:r>
            <a:r>
              <a:rPr lang="ru-RU" sz="1600" dirty="0">
                <a:latin typeface="+mj-lt"/>
              </a:rPr>
              <a:t>погибшим в годы ВОВ (</a:t>
            </a:r>
            <a:r>
              <a:rPr lang="ru-RU" sz="1600" dirty="0" err="1">
                <a:latin typeface="+mj-lt"/>
              </a:rPr>
              <a:t>с.Троицкое</a:t>
            </a:r>
            <a:r>
              <a:rPr lang="ru-RU" sz="1600" dirty="0">
                <a:latin typeface="+mj-lt"/>
              </a:rPr>
              <a:t>). Плиты с фамилиями погибших, с надписями и с изображением женщины-матери изготовлены из мраморной крошки, которую привезли из города Миасса. Памятник изготовлен из бетона и мраморной крошки. Высота 7 м. К памятнику слева примыкает мемориальная стена. Перед последней установлен вечный огонь</a:t>
            </a:r>
            <a:r>
              <a:rPr lang="ru-RU" sz="1600" dirty="0" smtClean="0">
                <a:latin typeface="+mj-lt"/>
              </a:rPr>
              <a:t>.</a:t>
            </a:r>
          </a:p>
          <a:p>
            <a:pPr algn="just"/>
            <a:endParaRPr lang="ru-RU" sz="1600" dirty="0">
              <a:latin typeface="+mj-lt"/>
            </a:endParaRPr>
          </a:p>
          <a:p>
            <a:pPr algn="just"/>
            <a:r>
              <a:rPr lang="ru-RU" sz="1600" dirty="0" smtClean="0">
                <a:latin typeface="+mj-lt"/>
              </a:rPr>
              <a:t>Памятник </a:t>
            </a:r>
            <a:r>
              <a:rPr lang="ru-RU" sz="1600" dirty="0">
                <a:latin typeface="+mj-lt"/>
              </a:rPr>
              <a:t>«Вечная Слава героям, павшим в боях за советскую Родину» (</a:t>
            </a:r>
            <a:r>
              <a:rPr lang="ru-RU" sz="1600" dirty="0" err="1">
                <a:latin typeface="+mj-lt"/>
              </a:rPr>
              <a:t>с.Федоровка</a:t>
            </a:r>
            <a:r>
              <a:rPr lang="ru-RU" sz="1600" dirty="0">
                <a:latin typeface="+mj-lt"/>
              </a:rPr>
              <a:t>). Изготовлен из железобетона, высота центральной стелы 11 м., общая ширина мемориала 26 м. Слева и справа от центральной стелы установлены 2 мемориальные плиты – на каждой из плит 2 двухметровых горельефа красногвардейца и солдата </a:t>
            </a:r>
            <a:r>
              <a:rPr lang="ru-RU" sz="1600" dirty="0" smtClean="0">
                <a:latin typeface="+mj-lt"/>
              </a:rPr>
              <a:t>Великой </a:t>
            </a:r>
            <a:r>
              <a:rPr lang="ru-RU" sz="1600" dirty="0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Отечественной </a:t>
            </a:r>
            <a:r>
              <a:rPr lang="ru-RU" sz="1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войны; перед стелой – звезда диаметром 80 см. с вечным огнем, железобетонная плита с венком и надписью: «Мы помним Вас, родные</a:t>
            </a:r>
            <a:r>
              <a:rPr lang="ru-RU" sz="1600" dirty="0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!».</a:t>
            </a:r>
            <a:endParaRPr lang="ru-RU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08887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268760"/>
            <a:ext cx="8591872" cy="488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Каждый </a:t>
            </a:r>
            <a:r>
              <a:rPr lang="ru-RU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из этих памятников можно посетить, возложить цветы             </a:t>
            </a:r>
            <a:r>
              <a:rPr lang="ru-RU" dirty="0" smtClean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и</a:t>
            </a: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вспомнить павших в Великой Отечественной войне</a:t>
            </a:r>
            <a:r>
              <a:rPr lang="ru-RU" dirty="0" smtClean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/>
              <a:t>П</a:t>
            </a:r>
            <a:r>
              <a:rPr lang="ru-RU" dirty="0" smtClean="0"/>
              <a:t>амятники </a:t>
            </a:r>
            <a:r>
              <a:rPr lang="ru-RU" dirty="0"/>
              <a:t>сами по себе не могут формировать </a:t>
            </a:r>
            <a:r>
              <a:rPr lang="ru-RU" dirty="0" smtClean="0"/>
              <a:t>патриотизм</a:t>
            </a:r>
            <a:r>
              <a:rPr lang="ru-RU" dirty="0"/>
              <a:t>. Памятники необходимо </a:t>
            </a:r>
            <a:r>
              <a:rPr lang="ru-RU" dirty="0" smtClean="0"/>
              <a:t>оживлять </a:t>
            </a:r>
            <a:r>
              <a:rPr lang="ru-RU" dirty="0"/>
              <a:t>посредством различных </a:t>
            </a:r>
            <a:r>
              <a:rPr lang="ru-RU" dirty="0" smtClean="0"/>
              <a:t>мероприятий. Это </a:t>
            </a:r>
            <a:r>
              <a:rPr lang="ru-RU" dirty="0"/>
              <a:t>же касается и исторических </a:t>
            </a:r>
            <a:r>
              <a:rPr lang="ru-RU" dirty="0" smtClean="0"/>
              <a:t>документов. Документы </a:t>
            </a:r>
            <a:r>
              <a:rPr lang="ru-RU" dirty="0"/>
              <a:t>на бумажных носителях – это тоже своеобразные </a:t>
            </a:r>
            <a:r>
              <a:rPr lang="ru-RU" dirty="0" smtClean="0"/>
              <a:t>памятники</a:t>
            </a:r>
            <a:r>
              <a:rPr lang="ru-RU" dirty="0"/>
              <a:t>. </a:t>
            </a:r>
            <a:r>
              <a:rPr lang="ru-RU" dirty="0" smtClean="0"/>
              <a:t>Они являются </a:t>
            </a:r>
            <a:r>
              <a:rPr lang="ru-RU" dirty="0"/>
              <a:t>неоценимым источником для изучения и понимания истории военного периода, патриотического воспитания подрастающего поколения. </a:t>
            </a:r>
            <a:endParaRPr lang="ru-RU" dirty="0" smtClean="0"/>
          </a:p>
          <a:p>
            <a:pPr algn="just"/>
            <a:r>
              <a:rPr lang="ru-RU" dirty="0" smtClean="0"/>
              <a:t>Архивный </a:t>
            </a:r>
            <a:r>
              <a:rPr lang="ru-RU" dirty="0"/>
              <a:t>отдел администрации </a:t>
            </a:r>
            <a:r>
              <a:rPr lang="ru-RU" dirty="0" err="1"/>
              <a:t>Сорочинского</a:t>
            </a:r>
            <a:r>
              <a:rPr lang="ru-RU" dirty="0"/>
              <a:t> муниципального округа продолжает сбор документов личного происхождения участников ВОВ 1941-1945 гг</a:t>
            </a:r>
            <a:r>
              <a:rPr lang="ru-RU" dirty="0" smtClean="0"/>
              <a:t>. и тружеников тыла. По </a:t>
            </a:r>
            <a:r>
              <a:rPr lang="ru-RU" dirty="0"/>
              <a:t>всем вопросам просим обращаться в </a:t>
            </a:r>
            <a:r>
              <a:rPr lang="ru-RU" dirty="0" smtClean="0"/>
              <a:t>архивный отдел по </a:t>
            </a:r>
            <a:r>
              <a:rPr lang="ru-RU" dirty="0"/>
              <a:t>адресу: </a:t>
            </a:r>
            <a:r>
              <a:rPr lang="ru-RU" dirty="0" err="1"/>
              <a:t>г.Сорочинск</a:t>
            </a:r>
            <a:r>
              <a:rPr lang="ru-RU" dirty="0"/>
              <a:t>, </a:t>
            </a:r>
            <a:r>
              <a:rPr lang="ru-RU" dirty="0" err="1"/>
              <a:t>ул.Чапаева</a:t>
            </a:r>
            <a:r>
              <a:rPr lang="ru-RU" dirty="0"/>
              <a:t>, </a:t>
            </a:r>
            <a:r>
              <a:rPr lang="ru-RU" dirty="0" smtClean="0"/>
              <a:t>        д</a:t>
            </a:r>
            <a:r>
              <a:rPr lang="ru-RU" dirty="0"/>
              <a:t>. 14, тел. </a:t>
            </a:r>
            <a:r>
              <a:rPr lang="ru-RU" dirty="0" smtClean="0"/>
              <a:t>4-21-76, </a:t>
            </a:r>
            <a:r>
              <a:rPr lang="ru-RU" dirty="0" err="1" smtClean="0"/>
              <a:t>эл.почта</a:t>
            </a:r>
            <a:r>
              <a:rPr lang="ru-RU" dirty="0"/>
              <a:t> </a:t>
            </a:r>
            <a:r>
              <a:rPr lang="ru-RU" u="sng" dirty="0">
                <a:hlinkClick r:id="rId2"/>
              </a:rPr>
              <a:t>sorochinsk.arhiv@yandex.ru</a:t>
            </a:r>
            <a:r>
              <a:rPr lang="ru-RU" dirty="0" smtClean="0"/>
              <a:t>.</a:t>
            </a:r>
          </a:p>
          <a:p>
            <a:pPr algn="just"/>
            <a:endParaRPr lang="ru-RU" dirty="0"/>
          </a:p>
          <a:p>
            <a:r>
              <a:rPr lang="ru-RU" dirty="0"/>
              <a:t>Контактное лицо: Чернова Галина Вячеславовна, ведущий специалист архивного </a:t>
            </a:r>
            <a:r>
              <a:rPr lang="ru-RU" dirty="0" smtClean="0"/>
              <a:t>отдела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411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600" dirty="0" smtClean="0">
                <a:latin typeface="Segoe Script" panose="020B0504020000000003" pitchFamily="34" charset="0"/>
              </a:rPr>
              <a:t>Город СОРОЧИНСК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3528680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52718"/>
            <a:ext cx="7288570" cy="1400530"/>
          </a:xfrm>
        </p:spPr>
        <p:txBody>
          <a:bodyPr/>
          <a:lstStyle/>
          <a:p>
            <a:pPr algn="ctr"/>
            <a:r>
              <a:rPr lang="ru-RU" sz="2000" dirty="0"/>
              <a:t>Монумент Славы участникам ВОВ</a:t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г.Сорочинск,1967. Автор проекта: </a:t>
            </a:r>
            <a:r>
              <a:rPr lang="ru-RU" sz="2000" dirty="0" err="1"/>
              <a:t>А.Верба</a:t>
            </a:r>
            <a:r>
              <a:rPr lang="ru-RU" sz="2000" dirty="0"/>
              <a:t> Скульптор (памятника неизвестному солдату): </a:t>
            </a:r>
            <a:r>
              <a:rPr lang="ru-RU" sz="2000" dirty="0" err="1"/>
              <a:t>В.Бурда</a:t>
            </a: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593" y="1853248"/>
            <a:ext cx="5994424" cy="44958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148064" y="6349066"/>
            <a:ext cx="37533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</a:pPr>
            <a:r>
              <a:rPr lang="ru-RU" altLang="ru-RU" b="1" dirty="0" err="1">
                <a:latin typeface="Times New Roman" panose="02020603050405020304" pitchFamily="18" charset="0"/>
              </a:rPr>
              <a:t>Сорочинский</a:t>
            </a:r>
            <a:r>
              <a:rPr lang="ru-RU" altLang="ru-RU" b="1" dirty="0">
                <a:latin typeface="Times New Roman" panose="02020603050405020304" pitchFamily="18" charset="0"/>
              </a:rPr>
              <a:t> МА.Ф.47.Оп.1.Д.143</a:t>
            </a:r>
          </a:p>
        </p:txBody>
      </p:sp>
    </p:spTree>
    <p:extLst>
      <p:ext uri="{BB962C8B-B14F-4D97-AF65-F5344CB8AC3E}">
        <p14:creationId xmlns:p14="http://schemas.microsoft.com/office/powerpoint/2010/main" val="3915351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896162"/>
          </a:xfrm>
        </p:spPr>
        <p:txBody>
          <a:bodyPr/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600" dirty="0" smtClean="0">
                <a:latin typeface="Segoe Script" panose="020B0504020000000003" pitchFamily="34" charset="0"/>
              </a:rPr>
              <a:t>БАКЛАНОВСКИЙ </a:t>
            </a:r>
            <a:br>
              <a:rPr lang="ru-RU" sz="2600" dirty="0" smtClean="0">
                <a:latin typeface="Segoe Script" panose="020B0504020000000003" pitchFamily="34" charset="0"/>
              </a:rPr>
            </a:br>
            <a:r>
              <a:rPr lang="ru-RU" sz="2600" dirty="0" smtClean="0">
                <a:latin typeface="Segoe Script" panose="020B0504020000000003" pitchFamily="34" charset="0"/>
              </a:rPr>
              <a:t/>
            </a:r>
            <a:br>
              <a:rPr lang="ru-RU" sz="2600" dirty="0" smtClean="0">
                <a:latin typeface="Segoe Script" panose="020B0504020000000003" pitchFamily="34" charset="0"/>
              </a:rPr>
            </a:br>
            <a:r>
              <a:rPr lang="ru-RU" sz="2600" dirty="0" smtClean="0">
                <a:latin typeface="Segoe Script" panose="020B0504020000000003" pitchFamily="34" charset="0"/>
              </a:rPr>
              <a:t>ТЕРРИТОРИАЛЬНЫЙ ОТДЕЛ</a:t>
            </a:r>
            <a:br>
              <a:rPr lang="ru-RU" sz="2600" dirty="0" smtClean="0">
                <a:latin typeface="Segoe Script" panose="020B0504020000000003" pitchFamily="34" charset="0"/>
              </a:rPr>
            </a:br>
            <a:endParaRPr lang="ru-RU" sz="2600" dirty="0">
              <a:latin typeface="Segoe Script" panose="020B050402000000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28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700" y="452718"/>
            <a:ext cx="6712390" cy="1400530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Памятник павшим солдатам </a:t>
            </a:r>
            <a:r>
              <a:rPr lang="ru-RU" sz="2400" dirty="0" smtClean="0">
                <a:solidFill>
                  <a:schemeClr val="tx1"/>
                </a:solidFill>
              </a:rPr>
              <a:t>в </a:t>
            </a:r>
            <a:r>
              <a:rPr lang="ru-RU" sz="2400" dirty="0">
                <a:solidFill>
                  <a:schemeClr val="tx1"/>
                </a:solidFill>
              </a:rPr>
              <a:t>годы </a:t>
            </a:r>
            <a:r>
              <a:rPr lang="ru-RU" sz="2400" dirty="0" smtClean="0">
                <a:solidFill>
                  <a:schemeClr val="tx1"/>
                </a:solidFill>
              </a:rPr>
              <a:t>ВОВ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/>
              <a:t>с.Баклановка,1984г. </a:t>
            </a:r>
            <a:r>
              <a:rPr lang="ru-RU" sz="2400" dirty="0"/>
              <a:t>Автор – М.П. Иванов 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700" y="1672677"/>
            <a:ext cx="6512244" cy="47281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 Box 0"/>
          <p:cNvSpPr txBox="1">
            <a:spLocks noChangeArrowheads="1"/>
          </p:cNvSpPr>
          <p:nvPr/>
        </p:nvSpPr>
        <p:spPr bwMode="auto">
          <a:xfrm>
            <a:off x="4139952" y="6400800"/>
            <a:ext cx="492784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600" b="1" dirty="0" err="1">
                <a:latin typeface="Times New Roman" panose="02020603050405020304" pitchFamily="18" charset="0"/>
              </a:rPr>
              <a:t>Сорочинский</a:t>
            </a:r>
            <a:r>
              <a:rPr lang="ru-RU" altLang="ru-RU" sz="1600" b="1" dirty="0">
                <a:latin typeface="Times New Roman" panose="02020603050405020304" pitchFamily="18" charset="0"/>
              </a:rPr>
              <a:t> </a:t>
            </a:r>
            <a:r>
              <a:rPr lang="ru-RU" altLang="ru-RU" sz="1600" b="1" dirty="0" smtClean="0">
                <a:latin typeface="Times New Roman" panose="02020603050405020304" pitchFamily="18" charset="0"/>
              </a:rPr>
              <a:t>МА.Ф.47.Оп.1.Д.144</a:t>
            </a:r>
            <a:endParaRPr lang="ru-RU" altLang="ru-RU" sz="1600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51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700" y="260648"/>
            <a:ext cx="6711654" cy="1512168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Памятник павшим войнам в </a:t>
            </a:r>
            <a:r>
              <a:rPr lang="ru-RU" sz="2400" dirty="0" smtClean="0">
                <a:solidFill>
                  <a:schemeClr val="tx1"/>
                </a:solidFill>
              </a:rPr>
              <a:t>годы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>
                <a:solidFill>
                  <a:schemeClr val="tx1"/>
                </a:solidFill>
              </a:rPr>
              <a:t>Великой Отечественной </a:t>
            </a:r>
            <a:r>
              <a:rPr lang="ru-RU" sz="2400" dirty="0" smtClean="0">
                <a:solidFill>
                  <a:schemeClr val="tx1"/>
                </a:solidFill>
              </a:rPr>
              <a:t>войны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/>
              <a:t>с.Березовка,1980 </a:t>
            </a:r>
            <a:r>
              <a:rPr lang="ru-RU" sz="2400" dirty="0"/>
              <a:t>г.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5" name="Объект 4" descr="C:\Users\USER\Downloads\IMG-20240401-WA0013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115616" y="1772816"/>
            <a:ext cx="6552728" cy="4608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 Box 0"/>
          <p:cNvSpPr txBox="1">
            <a:spLocks noChangeArrowheads="1"/>
          </p:cNvSpPr>
          <p:nvPr/>
        </p:nvSpPr>
        <p:spPr bwMode="auto">
          <a:xfrm>
            <a:off x="4317707" y="6381328"/>
            <a:ext cx="4680520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600" b="1" dirty="0" err="1" smtClean="0">
                <a:latin typeface="Times New Roman" panose="02020603050405020304" pitchFamily="18" charset="0"/>
              </a:rPr>
              <a:t>Сорочинский</a:t>
            </a:r>
            <a:r>
              <a:rPr lang="ru-RU" altLang="ru-RU" sz="1600" b="1" dirty="0" smtClean="0">
                <a:latin typeface="Times New Roman" panose="02020603050405020304" pitchFamily="18" charset="0"/>
              </a:rPr>
              <a:t> МА.Ф.47.Оп.1.Д.145</a:t>
            </a:r>
            <a:endParaRPr lang="ru-RU" altLang="ru-RU" sz="1600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0299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700" y="260648"/>
            <a:ext cx="6712390" cy="1592600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Памятник павшим в годы </a:t>
            </a: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Великой </a:t>
            </a:r>
            <a:r>
              <a:rPr lang="ru-RU" sz="2400" dirty="0">
                <a:solidFill>
                  <a:schemeClr val="tx1"/>
                </a:solidFill>
              </a:rPr>
              <a:t>Отечественной </a:t>
            </a:r>
            <a:r>
              <a:rPr lang="ru-RU" sz="2400" dirty="0" smtClean="0">
                <a:solidFill>
                  <a:schemeClr val="tx1"/>
                </a:solidFill>
              </a:rPr>
              <a:t>войны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/>
              <a:t>с.Янтарное,1971 </a:t>
            </a:r>
            <a:r>
              <a:rPr lang="ru-RU" sz="2400" dirty="0"/>
              <a:t>г.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Объект 4" descr="C:\Users\USER\Downloads\IMG-20240401-WA0010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195737" y="1853248"/>
            <a:ext cx="3968378" cy="4528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 Box 0"/>
          <p:cNvSpPr txBox="1">
            <a:spLocks noChangeArrowheads="1"/>
          </p:cNvSpPr>
          <p:nvPr/>
        </p:nvSpPr>
        <p:spPr bwMode="auto">
          <a:xfrm>
            <a:off x="4211110" y="6381328"/>
            <a:ext cx="4777680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600" b="1" dirty="0" err="1" smtClean="0">
                <a:latin typeface="Times New Roman" panose="02020603050405020304" pitchFamily="18" charset="0"/>
              </a:rPr>
              <a:t>Сорочинский</a:t>
            </a:r>
            <a:r>
              <a:rPr lang="ru-RU" altLang="ru-RU" sz="1600" b="1" dirty="0" smtClean="0">
                <a:latin typeface="Times New Roman" panose="02020603050405020304" pitchFamily="18" charset="0"/>
              </a:rPr>
              <a:t> МА.Ф.47.Оп.1.Д.146</a:t>
            </a:r>
            <a:endParaRPr lang="ru-RU" altLang="ru-RU" sz="1600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51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600" dirty="0" smtClean="0">
                <a:latin typeface="Segoe Script" panose="020B0504020000000003" pitchFamily="34" charset="0"/>
              </a:rPr>
              <a:t>БУРДЫГИНСКИЙ</a:t>
            </a:r>
            <a:br>
              <a:rPr lang="ru-RU" sz="2600" dirty="0" smtClean="0">
                <a:latin typeface="Segoe Script" panose="020B0504020000000003" pitchFamily="34" charset="0"/>
              </a:rPr>
            </a:br>
            <a:r>
              <a:rPr lang="ru-RU" sz="2600" dirty="0">
                <a:latin typeface="Segoe Script" panose="020B0504020000000003" pitchFamily="34" charset="0"/>
              </a:rPr>
              <a:t/>
            </a:r>
            <a:br>
              <a:rPr lang="ru-RU" sz="2600" dirty="0">
                <a:latin typeface="Segoe Script" panose="020B0504020000000003" pitchFamily="34" charset="0"/>
              </a:rPr>
            </a:br>
            <a:r>
              <a:rPr lang="ru-RU" sz="2600" dirty="0">
                <a:latin typeface="Segoe Script" panose="020B0504020000000003" pitchFamily="34" charset="0"/>
              </a:rPr>
              <a:t>ТЕРРИТОРИАЛЬНЫЙ ОТДЕЛ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1626030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710" y="260648"/>
            <a:ext cx="7055380" cy="1592600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Памятник «Вечная Слава погибшим односельчанам </a:t>
            </a:r>
            <a:r>
              <a:rPr lang="ru-RU" sz="2400" dirty="0" smtClean="0">
                <a:solidFill>
                  <a:schemeClr val="tx1"/>
                </a:solidFill>
              </a:rPr>
              <a:t>в </a:t>
            </a:r>
            <a:r>
              <a:rPr lang="ru-RU" sz="2400" dirty="0">
                <a:solidFill>
                  <a:schemeClr val="tx1"/>
                </a:solidFill>
              </a:rPr>
              <a:t>годы ВОВ</a:t>
            </a:r>
            <a:r>
              <a:rPr lang="ru-RU" sz="2400" dirty="0" smtClean="0">
                <a:solidFill>
                  <a:schemeClr val="tx1"/>
                </a:solidFill>
              </a:rPr>
              <a:t>»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/>
              <a:t>с.Бурдыгино,1967 </a:t>
            </a:r>
            <a:r>
              <a:rPr lang="ru-RU" sz="2400" dirty="0" smtClean="0"/>
              <a:t>г. Автор </a:t>
            </a:r>
            <a:r>
              <a:rPr lang="ru-RU" sz="2400" dirty="0"/>
              <a:t>А. Верба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137997" y="6215175"/>
            <a:ext cx="48062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</a:pPr>
            <a:r>
              <a:rPr lang="ru-RU" altLang="ru-RU" sz="1600" b="1" dirty="0" err="1" smtClean="0">
                <a:latin typeface="Times New Roman" panose="02020603050405020304" pitchFamily="18" charset="0"/>
              </a:rPr>
              <a:t>Сорочинский</a:t>
            </a:r>
            <a:r>
              <a:rPr lang="ru-RU" altLang="ru-RU" sz="1600" b="1" dirty="0" smtClean="0">
                <a:latin typeface="Times New Roman" panose="02020603050405020304" pitchFamily="18" charset="0"/>
              </a:rPr>
              <a:t> МА.Ф.47.Оп.1.Д.147</a:t>
            </a:r>
            <a:endParaRPr lang="ru-RU" altLang="ru-RU" sz="1600" b="1" dirty="0">
              <a:latin typeface="Times New Roman" panose="02020603050405020304" pitchFamily="18" charset="0"/>
            </a:endParaRPr>
          </a:p>
        </p:txBody>
      </p:sp>
      <p:pic>
        <p:nvPicPr>
          <p:cNvPr id="6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988840"/>
            <a:ext cx="5281505" cy="4395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0551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961406"/>
            <a:ext cx="8712968" cy="58813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500"/>
              </a:spcAft>
            </a:pPr>
            <a:r>
              <a:rPr lang="ru-RU" dirty="0">
                <a:latin typeface="+mj-lt"/>
                <a:ea typeface="Times New Roman" panose="02020603050405020304" pitchFamily="18" charset="0"/>
              </a:rPr>
              <a:t>Слова «памятник» и «память» стоят в одном ряду. Памятники увековечивают память о жизни страны, о людях, отдавших свои жизни за Родину. </a:t>
            </a:r>
            <a:r>
              <a:rPr lang="ru-RU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Хранить память о погибших является неотъемлемой частью нашей жизни, передающейся из поколения в поколение.</a:t>
            </a:r>
            <a:endParaRPr lang="ru-RU" sz="1600" dirty="0">
              <a:latin typeface="+mj-lt"/>
              <a:ea typeface="Times New Roman" panose="02020603050405020304" pitchFamily="18" charset="0"/>
            </a:endParaRPr>
          </a:p>
          <a:p>
            <a:pPr algn="just">
              <a:spcAft>
                <a:spcPts val="750"/>
              </a:spcAft>
            </a:pPr>
            <a:r>
              <a:rPr lang="ru-RU" dirty="0">
                <a:latin typeface="+mj-lt"/>
                <a:ea typeface="Times New Roman" panose="02020603050405020304" pitchFamily="18" charset="0"/>
              </a:rPr>
              <a:t>Сильное эмоциональное впечатление на человека производят памятники, мемориалы, обелиски посвященные Великой Отечественной войне. В каждой </a:t>
            </a:r>
            <a:r>
              <a:rPr lang="ru-RU" dirty="0" err="1">
                <a:latin typeface="+mj-lt"/>
                <a:ea typeface="Times New Roman" panose="02020603050405020304" pitchFamily="18" charset="0"/>
              </a:rPr>
              <a:t>сорочинской</a:t>
            </a:r>
            <a:r>
              <a:rPr lang="ru-RU" dirty="0">
                <a:latin typeface="+mj-lt"/>
                <a:ea typeface="Times New Roman" panose="02020603050405020304" pitchFamily="18" charset="0"/>
              </a:rPr>
              <a:t> семье были участники тех страшных событий.  </a:t>
            </a:r>
            <a:endParaRPr lang="ru-RU" sz="1600" dirty="0">
              <a:latin typeface="+mj-lt"/>
              <a:ea typeface="Times New Roman" panose="02020603050405020304" pitchFamily="18" charset="0"/>
            </a:endParaRPr>
          </a:p>
          <a:p>
            <a:pPr algn="just">
              <a:spcAft>
                <a:spcPts val="1500"/>
              </a:spcAft>
            </a:pPr>
            <a:r>
              <a:rPr lang="ru-RU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Архивный отдел администрации </a:t>
            </a:r>
            <a:r>
              <a:rPr lang="ru-RU" dirty="0" err="1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Сорочинского</a:t>
            </a:r>
            <a:r>
              <a:rPr lang="ru-RU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муниципального округа (далее </a:t>
            </a:r>
            <a:r>
              <a:rPr lang="ru-RU" dirty="0" err="1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Сорочинский</a:t>
            </a:r>
            <a:r>
              <a:rPr lang="ru-RU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МА) подготовил электронную выставку, посвященную 80-летию Победы в Великой Отечественной войне 1941-1945 гг. На выставке представлены архивные фотодокументы памятников, мемориалов и обелисков, установленных в Сорочинском муниципальном округе в честь земляков, защитивших ценой своей жизни нашу Родину от немецко-фашистских захватчиков. Их имена увековечены на мемориальных плитах. Мы, их потомки, чтим и помним каждого из них.</a:t>
            </a:r>
            <a:endParaRPr lang="ru-RU" sz="1600" dirty="0">
              <a:latin typeface="+mj-lt"/>
              <a:ea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Для </a:t>
            </a:r>
            <a:r>
              <a:rPr lang="ru-RU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подготовки выставки </a:t>
            </a:r>
            <a:r>
              <a:rPr lang="ru-RU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использованы </a:t>
            </a:r>
            <a:r>
              <a:rPr lang="ru-RU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документы из фонда «Коллекция фотодокументов» (ф.47), 25 </a:t>
            </a:r>
            <a:r>
              <a:rPr lang="ru-RU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ед.хр</a:t>
            </a:r>
            <a:r>
              <a:rPr lang="ru-RU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135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710" y="188640"/>
            <a:ext cx="7055380" cy="1664608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Обелиск Вечной Славы погибшим в годы ВОВ </a:t>
            </a:r>
            <a:r>
              <a:rPr lang="ru-RU" sz="2400" dirty="0" smtClean="0">
                <a:solidFill>
                  <a:schemeClr val="tx1"/>
                </a:solidFill>
              </a:rPr>
              <a:t>1941 </a:t>
            </a:r>
            <a:r>
              <a:rPr lang="ru-RU" sz="2400" dirty="0">
                <a:solidFill>
                  <a:schemeClr val="tx1"/>
                </a:solidFill>
              </a:rPr>
              <a:t>– 1945 гг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/>
              <a:t>п.Октябрьский,1958 г. </a:t>
            </a:r>
            <a:r>
              <a:rPr lang="ru-RU" sz="2400" dirty="0" smtClean="0"/>
              <a:t>Автор </a:t>
            </a:r>
            <a:r>
              <a:rPr lang="ru-RU" sz="2400" dirty="0"/>
              <a:t>А. М. Буцко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901" y="1700808"/>
            <a:ext cx="5001048" cy="48202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3131840" y="6351790"/>
            <a:ext cx="58681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</a:pPr>
            <a:r>
              <a:rPr lang="ru-RU" altLang="ru-RU" sz="1600" b="1" dirty="0" err="1" smtClean="0">
                <a:latin typeface="Times New Roman" panose="02020603050405020304" pitchFamily="18" charset="0"/>
              </a:rPr>
              <a:t>Сорочинский</a:t>
            </a:r>
            <a:r>
              <a:rPr lang="ru-RU" altLang="ru-RU" sz="1600" b="1" dirty="0" smtClean="0">
                <a:latin typeface="Times New Roman" panose="02020603050405020304" pitchFamily="18" charset="0"/>
              </a:rPr>
              <a:t> МА.Ф.47.Оп.1.Д.148</a:t>
            </a:r>
            <a:endParaRPr lang="ru-RU" altLang="ru-RU" sz="1600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71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600" dirty="0" smtClean="0">
                <a:latin typeface="Segoe Script" panose="020B0504020000000003" pitchFamily="34" charset="0"/>
              </a:rPr>
              <a:t>ВОЙКОВСКИЙ</a:t>
            </a:r>
            <a:r>
              <a:rPr lang="ru-RU" sz="2600" dirty="0">
                <a:latin typeface="Segoe Script" panose="020B0504020000000003" pitchFamily="34" charset="0"/>
              </a:rPr>
              <a:t/>
            </a:r>
            <a:br>
              <a:rPr lang="ru-RU" sz="2600" dirty="0">
                <a:latin typeface="Segoe Script" panose="020B0504020000000003" pitchFamily="34" charset="0"/>
              </a:rPr>
            </a:br>
            <a:r>
              <a:rPr lang="ru-RU" sz="2600" dirty="0">
                <a:latin typeface="Segoe Script" panose="020B0504020000000003" pitchFamily="34" charset="0"/>
              </a:rPr>
              <a:t/>
            </a:r>
            <a:br>
              <a:rPr lang="ru-RU" sz="2600" dirty="0">
                <a:latin typeface="Segoe Script" panose="020B0504020000000003" pitchFamily="34" charset="0"/>
              </a:rPr>
            </a:br>
            <a:r>
              <a:rPr lang="ru-RU" sz="2600" dirty="0">
                <a:latin typeface="Segoe Script" panose="020B0504020000000003" pitchFamily="34" charset="0"/>
              </a:rPr>
              <a:t>ТЕРРИТОРИАЛЬНЫЙ ОТДЕЛ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216976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710" y="0"/>
            <a:ext cx="7255642" cy="1916832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Памятник «Вечная Слава войнам</a:t>
            </a:r>
            <a:r>
              <a:rPr lang="ru-RU" sz="2400" dirty="0" smtClean="0">
                <a:solidFill>
                  <a:schemeClr val="tx1"/>
                </a:solidFill>
              </a:rPr>
              <a:t>,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>
                <a:solidFill>
                  <a:schemeClr val="tx1"/>
                </a:solidFill>
              </a:rPr>
              <a:t>погибшим за свободу и независимость нашей Родины 1941-1945 гг</a:t>
            </a:r>
            <a:r>
              <a:rPr lang="ru-RU" sz="2400" dirty="0" smtClean="0">
                <a:solidFill>
                  <a:schemeClr val="tx1"/>
                </a:solidFill>
              </a:rPr>
              <a:t>.»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/>
              <a:t>п.Войковский,1975 </a:t>
            </a:r>
            <a:r>
              <a:rPr lang="ru-RU" sz="2400" dirty="0" smtClean="0"/>
              <a:t>г. Автор </a:t>
            </a:r>
            <a:r>
              <a:rPr lang="ru-RU" sz="2400" dirty="0"/>
              <a:t>А.М. Буцко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652" y="1903743"/>
            <a:ext cx="3474516" cy="46326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4112531" y="6367155"/>
            <a:ext cx="48965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</a:pPr>
            <a:r>
              <a:rPr lang="ru-RU" altLang="ru-RU" sz="1600" b="1" dirty="0" err="1" smtClean="0">
                <a:latin typeface="Times New Roman" panose="02020603050405020304" pitchFamily="18" charset="0"/>
              </a:rPr>
              <a:t>Сорочинский</a:t>
            </a:r>
            <a:r>
              <a:rPr lang="ru-RU" altLang="ru-RU" sz="1600" b="1" dirty="0" smtClean="0">
                <a:latin typeface="Times New Roman" panose="02020603050405020304" pitchFamily="18" charset="0"/>
              </a:rPr>
              <a:t> МАФ.47.Оп.1.Д.149</a:t>
            </a:r>
            <a:endParaRPr lang="ru-RU" altLang="ru-RU" sz="1600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52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85868"/>
            <a:ext cx="7488832" cy="1664608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Обелиск павшим</a:t>
            </a:r>
            <a:r>
              <a:rPr lang="ru-RU" sz="2400" dirty="0" smtClean="0">
                <a:solidFill>
                  <a:schemeClr val="tx1"/>
                </a:solidFill>
              </a:rPr>
              <a:t>, </a:t>
            </a:r>
            <a:r>
              <a:rPr lang="ru-RU" sz="2400" dirty="0">
                <a:solidFill>
                  <a:schemeClr val="tx1"/>
                </a:solidFill>
              </a:rPr>
              <a:t>в годы </a:t>
            </a:r>
            <a:r>
              <a:rPr lang="ru-RU" sz="2400" dirty="0" smtClean="0">
                <a:solidFill>
                  <a:schemeClr val="tx1"/>
                </a:solidFill>
              </a:rPr>
              <a:t>ВОВ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/>
              <a:t>с.Новобелогорка,1973 </a:t>
            </a:r>
            <a:r>
              <a:rPr lang="ru-RU" sz="2400" dirty="0" smtClean="0"/>
              <a:t>г. Автор </a:t>
            </a:r>
            <a:r>
              <a:rPr lang="ru-RU" sz="2400" dirty="0"/>
              <a:t>А.М. Буцко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291" y="1268760"/>
            <a:ext cx="3924481" cy="52326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128080" y="6332126"/>
            <a:ext cx="48965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</a:pPr>
            <a:r>
              <a:rPr lang="ru-RU" altLang="ru-RU" sz="1600" b="1" dirty="0" smtClean="0">
                <a:latin typeface="Times New Roman" panose="02020603050405020304" pitchFamily="18" charset="0"/>
              </a:rPr>
              <a:t> </a:t>
            </a:r>
            <a:r>
              <a:rPr lang="ru-RU" altLang="ru-RU" sz="1600" b="1" dirty="0" err="1" smtClean="0">
                <a:latin typeface="Times New Roman" panose="02020603050405020304" pitchFamily="18" charset="0"/>
              </a:rPr>
              <a:t>Сорочинский</a:t>
            </a:r>
            <a:r>
              <a:rPr lang="ru-RU" altLang="ru-RU" sz="1600" b="1" dirty="0" smtClean="0">
                <a:latin typeface="Times New Roman" panose="02020603050405020304" pitchFamily="18" charset="0"/>
              </a:rPr>
              <a:t> МА.Ф.47.Оп.1.Д.150</a:t>
            </a:r>
            <a:endParaRPr lang="ru-RU" altLang="ru-RU" sz="1600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745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710" y="260648"/>
            <a:ext cx="7055380" cy="1592600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Воинам землякам, погибшим в годы </a:t>
            </a: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ВОВ 1941-1945 гг.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/>
              <a:t>с.Покровка,1992 г.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560" y="1926469"/>
            <a:ext cx="5965680" cy="4474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4139952" y="6304673"/>
            <a:ext cx="48245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</a:pPr>
            <a:r>
              <a:rPr lang="ru-RU" altLang="ru-RU" sz="1600" b="1" dirty="0" err="1" smtClean="0">
                <a:latin typeface="Times New Roman" panose="02020603050405020304" pitchFamily="18" charset="0"/>
              </a:rPr>
              <a:t>Сорочинский</a:t>
            </a:r>
            <a:r>
              <a:rPr lang="ru-RU" altLang="ru-RU" sz="1600" b="1" dirty="0" smtClean="0">
                <a:latin typeface="Times New Roman" panose="02020603050405020304" pitchFamily="18" charset="0"/>
              </a:rPr>
              <a:t> МА.Ф.47.Оп.1.Д.151</a:t>
            </a:r>
            <a:endParaRPr lang="ru-RU" altLang="ru-RU" sz="1600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87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710" y="188640"/>
            <a:ext cx="7055380" cy="1664608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Памятник </a:t>
            </a:r>
            <a:r>
              <a:rPr lang="ru-RU" sz="2400" dirty="0" smtClean="0">
                <a:solidFill>
                  <a:schemeClr val="tx1"/>
                </a:solidFill>
              </a:rPr>
              <a:t>погибшим </a:t>
            </a:r>
            <a:r>
              <a:rPr lang="ru-RU" sz="2400" dirty="0">
                <a:solidFill>
                  <a:schemeClr val="tx1"/>
                </a:solidFill>
              </a:rPr>
              <a:t>в Великую Отечественную войну 1941 – 1945 гг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/>
              <a:t>с.Спасское,1967 </a:t>
            </a:r>
            <a:r>
              <a:rPr lang="ru-RU" sz="2400" dirty="0" smtClean="0"/>
              <a:t>г. Автор </a:t>
            </a:r>
            <a:r>
              <a:rPr lang="ru-RU" sz="2400" dirty="0"/>
              <a:t>А. М. Буцко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895" y="1771819"/>
            <a:ext cx="3421009" cy="454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131840" y="6268135"/>
            <a:ext cx="59046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</a:pPr>
            <a:r>
              <a:rPr lang="ru-RU" altLang="ru-RU" b="1" dirty="0" smtClean="0">
                <a:latin typeface="Times New Roman" panose="02020603050405020304" pitchFamily="18" charset="0"/>
              </a:rPr>
              <a:t> </a:t>
            </a:r>
            <a:r>
              <a:rPr lang="ru-RU" altLang="ru-RU" sz="1600" b="1" dirty="0" smtClean="0">
                <a:latin typeface="Times New Roman" panose="02020603050405020304" pitchFamily="18" charset="0"/>
              </a:rPr>
              <a:t> </a:t>
            </a:r>
            <a:r>
              <a:rPr lang="ru-RU" altLang="ru-RU" sz="1600" b="1" dirty="0" err="1" smtClean="0">
                <a:latin typeface="Times New Roman" panose="02020603050405020304" pitchFamily="18" charset="0"/>
              </a:rPr>
              <a:t>Сорочинский</a:t>
            </a:r>
            <a:r>
              <a:rPr lang="ru-RU" altLang="ru-RU" sz="1600" b="1" dirty="0" smtClean="0">
                <a:latin typeface="Times New Roman" panose="02020603050405020304" pitchFamily="18" charset="0"/>
              </a:rPr>
              <a:t> МА.Ф.47.Оп.1.Д.152</a:t>
            </a:r>
            <a:endParaRPr lang="ru-RU" altLang="ru-RU" sz="1600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878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600" dirty="0" smtClean="0">
                <a:latin typeface="Segoe Script" panose="020B0504020000000003" pitchFamily="34" charset="0"/>
              </a:rPr>
              <a:t>ГАМАЛЕЕВСКИЙ</a:t>
            </a:r>
            <a:r>
              <a:rPr lang="ru-RU" sz="2600" dirty="0">
                <a:latin typeface="Segoe Script" panose="020B0504020000000003" pitchFamily="34" charset="0"/>
              </a:rPr>
              <a:t/>
            </a:r>
            <a:br>
              <a:rPr lang="ru-RU" sz="2600" dirty="0">
                <a:latin typeface="Segoe Script" panose="020B0504020000000003" pitchFamily="34" charset="0"/>
              </a:rPr>
            </a:br>
            <a:r>
              <a:rPr lang="ru-RU" sz="2600" dirty="0">
                <a:latin typeface="Segoe Script" panose="020B0504020000000003" pitchFamily="34" charset="0"/>
              </a:rPr>
              <a:t/>
            </a:r>
            <a:br>
              <a:rPr lang="ru-RU" sz="2600" dirty="0">
                <a:latin typeface="Segoe Script" panose="020B0504020000000003" pitchFamily="34" charset="0"/>
              </a:rPr>
            </a:br>
            <a:r>
              <a:rPr lang="ru-RU" sz="2600" dirty="0">
                <a:latin typeface="Segoe Script" panose="020B0504020000000003" pitchFamily="34" charset="0"/>
              </a:rPr>
              <a:t>ТЕРРИТОРИАЛЬНЫЙ ОТДЕЛ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365554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055380" cy="1464696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Памятник войнам </a:t>
            </a:r>
            <a:r>
              <a:rPr lang="ru-RU" sz="2400" dirty="0" smtClean="0">
                <a:solidFill>
                  <a:schemeClr val="tx1"/>
                </a:solidFill>
              </a:rPr>
              <a:t>землякам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/>
              <a:t>с.Гамалеевка,1965 </a:t>
            </a:r>
            <a:r>
              <a:rPr lang="ru-RU" sz="2400" dirty="0" smtClean="0"/>
              <a:t>г. Автор</a:t>
            </a:r>
            <a:r>
              <a:rPr lang="ru-RU" sz="2400" dirty="0"/>
              <a:t>: А. Верба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412776"/>
            <a:ext cx="5562574" cy="47272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131840" y="6309320"/>
            <a:ext cx="58326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</a:pPr>
            <a:r>
              <a:rPr lang="ru-RU" altLang="ru-RU" sz="1600" b="1" dirty="0" err="1" smtClean="0">
                <a:latin typeface="Times New Roman" panose="02020603050405020304" pitchFamily="18" charset="0"/>
              </a:rPr>
              <a:t>Сорочинский</a:t>
            </a:r>
            <a:r>
              <a:rPr lang="ru-RU" altLang="ru-RU" sz="1600" b="1" dirty="0" smtClean="0">
                <a:latin typeface="Times New Roman" panose="02020603050405020304" pitchFamily="18" charset="0"/>
              </a:rPr>
              <a:t> МА.Ф.47.Оп.1.Д.153</a:t>
            </a:r>
            <a:endParaRPr lang="ru-RU" altLang="ru-RU" sz="1600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96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600" dirty="0" smtClean="0">
                <a:latin typeface="Segoe Script" panose="020B0504020000000003" pitchFamily="34" charset="0"/>
              </a:rPr>
              <a:t>МАТВЕЕВСКИЙ</a:t>
            </a:r>
            <a:r>
              <a:rPr lang="ru-RU" sz="2600" dirty="0">
                <a:latin typeface="Segoe Script" panose="020B0504020000000003" pitchFamily="34" charset="0"/>
              </a:rPr>
              <a:t/>
            </a:r>
            <a:br>
              <a:rPr lang="ru-RU" sz="2600" dirty="0">
                <a:latin typeface="Segoe Script" panose="020B0504020000000003" pitchFamily="34" charset="0"/>
              </a:rPr>
            </a:br>
            <a:r>
              <a:rPr lang="ru-RU" sz="2600" dirty="0">
                <a:latin typeface="Segoe Script" panose="020B0504020000000003" pitchFamily="34" charset="0"/>
              </a:rPr>
              <a:t/>
            </a:r>
            <a:br>
              <a:rPr lang="ru-RU" sz="2600" dirty="0">
                <a:latin typeface="Segoe Script" panose="020B0504020000000003" pitchFamily="34" charset="0"/>
              </a:rPr>
            </a:br>
            <a:r>
              <a:rPr lang="ru-RU" sz="2600" dirty="0">
                <a:latin typeface="Segoe Script" panose="020B0504020000000003" pitchFamily="34" charset="0"/>
              </a:rPr>
              <a:t>ТЕРРИТОРИАЛЬНЫЙ ОТДЕЛ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261934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Монумент памяти павшим землякам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/>
              <a:t>с.Алексеевка,1978 г. Автор А. М. Буцко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4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570" y="1628800"/>
            <a:ext cx="3563314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779912" y="6381328"/>
            <a:ext cx="52185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</a:pPr>
            <a:r>
              <a:rPr lang="ru-RU" altLang="ru-RU" sz="1600" b="1" dirty="0" err="1" smtClean="0">
                <a:latin typeface="Times New Roman" panose="02020603050405020304" pitchFamily="18" charset="0"/>
              </a:rPr>
              <a:t>Сорочинский</a:t>
            </a:r>
            <a:r>
              <a:rPr lang="ru-RU" altLang="ru-RU" sz="1600" b="1" dirty="0" smtClean="0">
                <a:latin typeface="Times New Roman" panose="02020603050405020304" pitchFamily="18" charset="0"/>
              </a:rPr>
              <a:t> МА.Ф.47.Оп.1.Д.154</a:t>
            </a:r>
            <a:endParaRPr lang="ru-RU" altLang="ru-RU" sz="1600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570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124744"/>
            <a:ext cx="8640960" cy="5084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Город СОРОЧИНСК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ru-RU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Монумент Славы участникам ВОВ</a:t>
            </a:r>
            <a:r>
              <a:rPr lang="ru-RU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». </a:t>
            </a:r>
            <a:r>
              <a:rPr lang="ru-RU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На месте Монумента Славы ранее стоял Памятник неизвестному солдату, выполненный из непрочного материала, разрушающегося под воздействием перепада температур. В 1975 г. на месте этого памятника была установлена скульптурная группа, доставленная из Ленинграда, которая и в настоящее время находится в центре Монумента Славы. Скульптор А. Куприянов, архитектор – Н. Баранов. </a:t>
            </a:r>
            <a:endParaRPr lang="ru-RU" sz="1600" dirty="0" smtClean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БАКЛАНОВСКИЙ ТЕРРИТОРИАЛЬНЫЙ ОТДЕЛ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«Памятник павшим солдатам в годы ВОВ» (</a:t>
            </a:r>
            <a:r>
              <a:rPr lang="ru-RU" sz="1600" dirty="0" err="1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с.Баклановка</a:t>
            </a:r>
            <a:r>
              <a:rPr lang="ru-RU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). Памятник на постаменте из кирпича. Перед памятником вечный огонь. Слева и справа 2 мемориальные стены со списками погибших.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«Памятник павшим войнам в годы Великой Отечественной войны» (</a:t>
            </a:r>
            <a:r>
              <a:rPr lang="ru-RU" sz="16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с.Березовка</a:t>
            </a:r>
            <a:r>
              <a:rPr lang="ru-RU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). Кирпичная стела, обшитая </a:t>
            </a:r>
            <a:r>
              <a:rPr lang="ru-RU" sz="16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профлистом</a:t>
            </a:r>
            <a:r>
              <a:rPr lang="ru-RU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На гранитных плитках набиты фамилии погибших.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Памятник павшим в годы Великой Отечественной войны» (</a:t>
            </a:r>
            <a:r>
              <a:rPr lang="ru-RU" sz="16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с.Янтарное</a:t>
            </a:r>
            <a:r>
              <a:rPr lang="ru-RU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). Металлическая прямоугольная стела с оградой. На гранитных плитках небиты фамилии погибших</a:t>
            </a:r>
            <a:r>
              <a:rPr lang="ru-RU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2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710" y="188640"/>
            <a:ext cx="7055380" cy="1664608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Памятник Вечной Славы, павшим в гражданскую и ВОВ 1941-1945 гг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/>
              <a:t>с.Матвеевка,1978 </a:t>
            </a:r>
            <a:r>
              <a:rPr lang="ru-RU" sz="2400" dirty="0" smtClean="0"/>
              <a:t>г. Автор</a:t>
            </a:r>
            <a:r>
              <a:rPr lang="ru-RU" sz="2400" dirty="0"/>
              <a:t>: А. Верба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853248"/>
            <a:ext cx="5832648" cy="43699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555776" y="6328885"/>
            <a:ext cx="64087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</a:pPr>
            <a:r>
              <a:rPr lang="ru-RU" altLang="ru-RU" sz="1600" b="1" dirty="0" err="1" smtClean="0">
                <a:latin typeface="Times New Roman" panose="02020603050405020304" pitchFamily="18" charset="0"/>
              </a:rPr>
              <a:t>Сорочинский</a:t>
            </a:r>
            <a:r>
              <a:rPr lang="ru-RU" altLang="ru-RU" sz="1600" b="1" dirty="0" smtClean="0">
                <a:latin typeface="Times New Roman" panose="02020603050405020304" pitchFamily="18" charset="0"/>
              </a:rPr>
              <a:t> МА.Ф.47.Оп.1.Д.155</a:t>
            </a:r>
            <a:endParaRPr lang="ru-RU" altLang="ru-RU" sz="1600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12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600" dirty="0" smtClean="0">
                <a:latin typeface="Segoe Script" panose="020B0504020000000003" pitchFamily="34" charset="0"/>
              </a:rPr>
              <a:t>МИХАЙЛОВСКИЙ ВТОРОЙ</a:t>
            </a:r>
            <a:r>
              <a:rPr lang="ru-RU" sz="2600" dirty="0">
                <a:latin typeface="Segoe Script" panose="020B0504020000000003" pitchFamily="34" charset="0"/>
              </a:rPr>
              <a:t/>
            </a:r>
            <a:br>
              <a:rPr lang="ru-RU" sz="2600" dirty="0">
                <a:latin typeface="Segoe Script" panose="020B0504020000000003" pitchFamily="34" charset="0"/>
              </a:rPr>
            </a:br>
            <a:r>
              <a:rPr lang="ru-RU" sz="2600" dirty="0">
                <a:latin typeface="Segoe Script" panose="020B0504020000000003" pitchFamily="34" charset="0"/>
              </a:rPr>
              <a:t/>
            </a:r>
            <a:br>
              <a:rPr lang="ru-RU" sz="2600" dirty="0">
                <a:latin typeface="Segoe Script" panose="020B0504020000000003" pitchFamily="34" charset="0"/>
              </a:rPr>
            </a:br>
            <a:r>
              <a:rPr lang="ru-RU" sz="2600" dirty="0">
                <a:latin typeface="Segoe Script" panose="020B0504020000000003" pitchFamily="34" charset="0"/>
              </a:rPr>
              <a:t>ТЕРРИТОРИАЛЬНЫЙ ОТДЕЛ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276920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7416824" cy="1736616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Памятник вечной славы погибшим на фронтах в Великой Отечественной войне </a:t>
            </a: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1941 </a:t>
            </a:r>
            <a:r>
              <a:rPr lang="ru-RU" sz="2400" dirty="0">
                <a:solidFill>
                  <a:schemeClr val="tx1"/>
                </a:solidFill>
              </a:rPr>
              <a:t>– 1945 гг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err="1" smtClean="0"/>
              <a:t>с.Михайловка</a:t>
            </a:r>
            <a:r>
              <a:rPr lang="ru-RU" sz="2400" dirty="0" smtClean="0"/>
              <a:t> </a:t>
            </a:r>
            <a:r>
              <a:rPr lang="ru-RU" sz="2400" dirty="0"/>
              <a:t>Вторая,1971 г.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700808"/>
            <a:ext cx="3225141" cy="4846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275856" y="6378056"/>
            <a:ext cx="568863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</a:pPr>
            <a:r>
              <a:rPr lang="ru-RU" altLang="ru-RU" sz="1600" b="1" dirty="0" err="1" smtClean="0">
                <a:latin typeface="Times New Roman" panose="02020603050405020304" pitchFamily="18" charset="0"/>
              </a:rPr>
              <a:t>Сорочинский</a:t>
            </a:r>
            <a:r>
              <a:rPr lang="ru-RU" altLang="ru-RU" sz="1600" b="1" dirty="0" smtClean="0">
                <a:latin typeface="Times New Roman" panose="02020603050405020304" pitchFamily="18" charset="0"/>
              </a:rPr>
              <a:t> МА.Ф.47.Оп.1.Д.156</a:t>
            </a:r>
            <a:endParaRPr lang="ru-RU" altLang="ru-RU" sz="1600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461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600" dirty="0" smtClean="0">
                <a:latin typeface="Segoe Script" panose="020B0504020000000003" pitchFamily="34" charset="0"/>
              </a:rPr>
              <a:t>ПЕРВОКРАСНЫЙ</a:t>
            </a:r>
            <a:br>
              <a:rPr lang="ru-RU" sz="2600" dirty="0" smtClean="0">
                <a:latin typeface="Segoe Script" panose="020B0504020000000003" pitchFamily="34" charset="0"/>
              </a:rPr>
            </a:br>
            <a:r>
              <a:rPr lang="ru-RU" sz="2600" dirty="0">
                <a:latin typeface="Segoe Script" panose="020B0504020000000003" pitchFamily="34" charset="0"/>
              </a:rPr>
              <a:t/>
            </a:r>
            <a:br>
              <a:rPr lang="ru-RU" sz="2600" dirty="0">
                <a:latin typeface="Segoe Script" panose="020B0504020000000003" pitchFamily="34" charset="0"/>
              </a:rPr>
            </a:br>
            <a:r>
              <a:rPr lang="ru-RU" sz="2600" dirty="0">
                <a:latin typeface="Segoe Script" panose="020B0504020000000003" pitchFamily="34" charset="0"/>
              </a:rPr>
              <a:t>ТЕРРИТОРИАЛЬНЫЙ ОТДЕЛ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135472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7144554" cy="1664608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Памятник Вечной Славы, павшим в годы ВОВ 1941-1945 гг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/>
              <a:t>с.Первокрасное,1967 </a:t>
            </a:r>
            <a:r>
              <a:rPr lang="ru-RU" sz="2400" dirty="0" smtClean="0"/>
              <a:t>г. Автор </a:t>
            </a:r>
            <a:r>
              <a:rPr lang="ru-RU" sz="2400" dirty="0"/>
              <a:t>А. М. Буцко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481" y="1443266"/>
            <a:ext cx="5976664" cy="50454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059832" y="6319391"/>
            <a:ext cx="599020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</a:pPr>
            <a:r>
              <a:rPr lang="ru-RU" altLang="ru-RU" sz="1600" b="1" dirty="0" err="1" smtClean="0">
                <a:latin typeface="Times New Roman" panose="02020603050405020304" pitchFamily="18" charset="0"/>
              </a:rPr>
              <a:t>Сорочинский</a:t>
            </a:r>
            <a:r>
              <a:rPr lang="ru-RU" altLang="ru-RU" sz="1600" b="1" dirty="0" smtClean="0">
                <a:latin typeface="Times New Roman" panose="02020603050405020304" pitchFamily="18" charset="0"/>
              </a:rPr>
              <a:t> МА.Ф.47.Оп.1.Д.157</a:t>
            </a:r>
            <a:endParaRPr lang="ru-RU" altLang="ru-RU" sz="1600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24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600" dirty="0" smtClean="0">
                <a:latin typeface="Segoe Script" panose="020B0504020000000003" pitchFamily="34" charset="0"/>
              </a:rPr>
              <a:t>НИКОЛАЕВСКИЙ</a:t>
            </a:r>
            <a:r>
              <a:rPr lang="ru-RU" sz="2600" dirty="0">
                <a:latin typeface="Segoe Script" panose="020B0504020000000003" pitchFamily="34" charset="0"/>
              </a:rPr>
              <a:t/>
            </a:r>
            <a:br>
              <a:rPr lang="ru-RU" sz="2600" dirty="0">
                <a:latin typeface="Segoe Script" panose="020B0504020000000003" pitchFamily="34" charset="0"/>
              </a:rPr>
            </a:br>
            <a:r>
              <a:rPr lang="ru-RU" sz="2600" dirty="0">
                <a:latin typeface="Segoe Script" panose="020B0504020000000003" pitchFamily="34" charset="0"/>
              </a:rPr>
              <a:t/>
            </a:r>
            <a:br>
              <a:rPr lang="ru-RU" sz="2600" dirty="0">
                <a:latin typeface="Segoe Script" panose="020B0504020000000003" pitchFamily="34" charset="0"/>
              </a:rPr>
            </a:br>
            <a:r>
              <a:rPr lang="ru-RU" sz="2600" dirty="0">
                <a:latin typeface="Segoe Script" panose="020B0504020000000003" pitchFamily="34" charset="0"/>
              </a:rPr>
              <a:t>ТЕРРИТОРИАЛЬНЫЙ ОТДЕЛ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626875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7216562" cy="1664608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Памятник Вечной Славы, павшим в гражданскую и ВОВ 1941-1945 гг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/>
              <a:t>с.Николаевка,1967 </a:t>
            </a:r>
            <a:r>
              <a:rPr lang="ru-RU" sz="2400" dirty="0" smtClean="0"/>
              <a:t>г. Автор </a:t>
            </a:r>
            <a:r>
              <a:rPr lang="ru-RU" sz="2400" dirty="0"/>
              <a:t>А. М. Буцко</a:t>
            </a:r>
            <a:r>
              <a:rPr lang="ru-RU" sz="2600" dirty="0"/>
              <a:t/>
            </a:r>
            <a:br>
              <a:rPr lang="ru-RU" sz="2600" dirty="0"/>
            </a:br>
            <a:endParaRPr lang="ru-RU" sz="2600" dirty="0"/>
          </a:p>
        </p:txBody>
      </p:sp>
      <p:pic>
        <p:nvPicPr>
          <p:cNvPr id="4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853248"/>
            <a:ext cx="3918073" cy="4600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2699792" y="6453636"/>
            <a:ext cx="62646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</a:pPr>
            <a:r>
              <a:rPr lang="ru-RU" altLang="ru-RU" sz="1600" b="1" dirty="0" err="1" smtClean="0">
                <a:latin typeface="Times New Roman" panose="02020603050405020304" pitchFamily="18" charset="0"/>
              </a:rPr>
              <a:t>Сорочинский</a:t>
            </a:r>
            <a:r>
              <a:rPr lang="ru-RU" altLang="ru-RU" sz="1600" b="1" dirty="0" smtClean="0">
                <a:latin typeface="Times New Roman" panose="02020603050405020304" pitchFamily="18" charset="0"/>
              </a:rPr>
              <a:t> МА.Ф.47.Оп.1.Д.158</a:t>
            </a:r>
            <a:endParaRPr lang="ru-RU" altLang="ru-RU" sz="1600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0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710" y="260648"/>
            <a:ext cx="7055380" cy="1592600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Памятник вечной Славы погибшим в ВОВ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/>
              <a:t>с.Уран,1972 г. Авторы-исполнители: Ленинградский художественный фонд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225" y="1988840"/>
            <a:ext cx="5750976" cy="4313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5220072" y="6309320"/>
            <a:ext cx="37533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</a:pPr>
            <a:r>
              <a:rPr lang="ru-RU" altLang="ru-RU" b="1" dirty="0" err="1">
                <a:latin typeface="Times New Roman" panose="02020603050405020304" pitchFamily="18" charset="0"/>
              </a:rPr>
              <a:t>Сорочинский</a:t>
            </a:r>
            <a:r>
              <a:rPr lang="ru-RU" altLang="ru-RU" b="1" dirty="0">
                <a:latin typeface="Times New Roman" panose="02020603050405020304" pitchFamily="18" charset="0"/>
              </a:rPr>
              <a:t> МА.Ф.47.Оп.1.Д.159</a:t>
            </a:r>
            <a:endParaRPr lang="ru-RU" altLang="ru-RU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7793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600" dirty="0" smtClean="0">
                <a:latin typeface="Segoe Script" panose="020B0504020000000003" pitchFamily="34" charset="0"/>
              </a:rPr>
              <a:t>ПРОНЬКИНСКИЙ</a:t>
            </a:r>
            <a:br>
              <a:rPr lang="ru-RU" sz="2600" dirty="0" smtClean="0">
                <a:latin typeface="Segoe Script" panose="020B0504020000000003" pitchFamily="34" charset="0"/>
              </a:rPr>
            </a:br>
            <a:r>
              <a:rPr lang="ru-RU" sz="2600" dirty="0">
                <a:latin typeface="Segoe Script" panose="020B0504020000000003" pitchFamily="34" charset="0"/>
              </a:rPr>
              <a:t/>
            </a:r>
            <a:br>
              <a:rPr lang="ru-RU" sz="2600" dirty="0">
                <a:latin typeface="Segoe Script" panose="020B0504020000000003" pitchFamily="34" charset="0"/>
              </a:rPr>
            </a:br>
            <a:r>
              <a:rPr lang="ru-RU" sz="2600" dirty="0">
                <a:latin typeface="Segoe Script" panose="020B0504020000000003" pitchFamily="34" charset="0"/>
              </a:rPr>
              <a:t>ТЕРРИТОРИАЛЬНЫЙ ОТДЕЛ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106777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710" y="260648"/>
            <a:ext cx="7055380" cy="1592600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Памятник участникам Великой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 Отечественной войны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/>
              <a:t>с.Пронькино,2005 г. Скульптор – В.И. Кольцов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696" y="2052638"/>
            <a:ext cx="6154734" cy="41957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5581380" y="6278513"/>
            <a:ext cx="335809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</a:pPr>
            <a:r>
              <a:rPr lang="ru-RU" altLang="ru-RU" sz="1600" b="1" dirty="0" err="1">
                <a:latin typeface="Times New Roman" panose="02020603050405020304" pitchFamily="18" charset="0"/>
              </a:rPr>
              <a:t>Сорочинский</a:t>
            </a:r>
            <a:r>
              <a:rPr lang="ru-RU" altLang="ru-RU" sz="1600" b="1" dirty="0">
                <a:latin typeface="Times New Roman" panose="02020603050405020304" pitchFamily="18" charset="0"/>
              </a:rPr>
              <a:t> МА.Ф.47.Оп.1.Д.160</a:t>
            </a:r>
            <a:endParaRPr lang="ru-RU" altLang="ru-RU" sz="1600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808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412776"/>
            <a:ext cx="8694360" cy="4777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БУРДЫГИНСКИЙ ТЕРРИТОРИАЛЬНЫЙ ОТДЕЛ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Памятник </a:t>
            </a:r>
            <a:r>
              <a:rPr lang="ru-RU" sz="1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«Вечная Слава погибшим односельчанам в годы ВОВ»</a:t>
            </a:r>
            <a:r>
              <a:rPr lang="ru-RU" sz="16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с.Бурдыгино</a:t>
            </a:r>
            <a:r>
              <a:rPr lang="ru-RU" sz="1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 Стела из железобетона высотой 6 м. Горельеф солдата в полный рост, высотой 2,5 м. Мемориальная надпись «Вечная память героям».  Имеется вечный огонь.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Обелиск </a:t>
            </a:r>
            <a:r>
              <a:rPr lang="ru-RU" sz="1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Вечной Славы погибшим в годы ВОВ 1941 – 1945 гг.</a:t>
            </a:r>
            <a:r>
              <a:rPr lang="ru-RU" sz="16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п.Октябрьский</a:t>
            </a:r>
            <a:r>
              <a:rPr lang="ru-RU" sz="1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 Памятник изготовлен из гипса и цемента, высота 4 м. Перед памятником находится звезда с вечным огнем. </a:t>
            </a:r>
            <a:endParaRPr lang="ru-RU" sz="1600" dirty="0" smtClean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ВОЙКОВСКИЙ ТЕРРИТОРИАЛЬНЫЙ ОТДЕЛ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Памятник </a:t>
            </a:r>
            <a:r>
              <a:rPr lang="ru-RU" sz="1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«Вечная Слава войнам, погибшим за свободу и независимость нашей Родины 1941-1945 гг.»</a:t>
            </a:r>
            <a:r>
              <a:rPr lang="ru-RU" sz="16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п.Войковский</a:t>
            </a:r>
            <a:r>
              <a:rPr lang="ru-RU" sz="1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 Памятник – воин с поникшей головой, застывший в скорбном молчании. На нём длинная шинель за плечами винтовка. Скорбь воина не передать словами, она слишком глубока. На постаменте слова: «Вечная слава войнам, погибшим за свободу и независимость нашей Родины». По обе стороны от памятника расположены 2 плиты-тумбы с именами погибших земляков.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1976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710" y="116632"/>
            <a:ext cx="7055380" cy="1736616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Памятник участникам Великой Отечественной </a:t>
            </a:r>
            <a:r>
              <a:rPr lang="ru-RU" sz="2400" dirty="0" smtClean="0">
                <a:solidFill>
                  <a:schemeClr val="tx1"/>
                </a:solidFill>
              </a:rPr>
              <a:t>войны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/>
              <a:t>с.Сарабкино,1974 г.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632" y="1820532"/>
            <a:ext cx="6105536" cy="44042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987824" y="6237312"/>
            <a:ext cx="59766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</a:pPr>
            <a:r>
              <a:rPr lang="ru-RU" altLang="ru-RU" sz="1600" b="1" dirty="0" smtClean="0">
                <a:latin typeface="Times New Roman" panose="02020603050405020304" pitchFamily="18" charset="0"/>
              </a:rPr>
              <a:t> </a:t>
            </a:r>
            <a:r>
              <a:rPr lang="ru-RU" altLang="ru-RU" sz="1600" b="1" dirty="0" err="1" smtClean="0">
                <a:latin typeface="Times New Roman" panose="02020603050405020304" pitchFamily="18" charset="0"/>
              </a:rPr>
              <a:t>Сорочинский</a:t>
            </a:r>
            <a:r>
              <a:rPr lang="ru-RU" altLang="ru-RU" sz="1600" b="1" dirty="0" smtClean="0">
                <a:latin typeface="Times New Roman" panose="02020603050405020304" pitchFamily="18" charset="0"/>
              </a:rPr>
              <a:t> МА.Ф.47.Оп.1.Д.161</a:t>
            </a:r>
            <a:endParaRPr lang="ru-RU" altLang="ru-RU" sz="1600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672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600" dirty="0" smtClean="0">
                <a:latin typeface="Segoe Script" panose="020B0504020000000003" pitchFamily="34" charset="0"/>
              </a:rPr>
              <a:t>РОДИНСКИЙ</a:t>
            </a:r>
            <a:r>
              <a:rPr lang="ru-RU" sz="2600" dirty="0">
                <a:latin typeface="Segoe Script" panose="020B0504020000000003" pitchFamily="34" charset="0"/>
              </a:rPr>
              <a:t/>
            </a:r>
            <a:br>
              <a:rPr lang="ru-RU" sz="2600" dirty="0">
                <a:latin typeface="Segoe Script" panose="020B0504020000000003" pitchFamily="34" charset="0"/>
              </a:rPr>
            </a:br>
            <a:r>
              <a:rPr lang="ru-RU" sz="2600" dirty="0">
                <a:latin typeface="Segoe Script" panose="020B0504020000000003" pitchFamily="34" charset="0"/>
              </a:rPr>
              <a:t/>
            </a:r>
            <a:br>
              <a:rPr lang="ru-RU" sz="2600" dirty="0">
                <a:latin typeface="Segoe Script" panose="020B0504020000000003" pitchFamily="34" charset="0"/>
              </a:rPr>
            </a:br>
            <a:r>
              <a:rPr lang="ru-RU" sz="2600" dirty="0">
                <a:latin typeface="Segoe Script" panose="020B0504020000000003" pitchFamily="34" charset="0"/>
              </a:rPr>
              <a:t>ТЕРРИТОРИАЛЬНЫЙ ОТДЕЛ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100373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Памятник </a:t>
            </a:r>
            <a:r>
              <a:rPr lang="ru-RU" sz="2400" dirty="0" smtClean="0">
                <a:solidFill>
                  <a:schemeClr val="tx1"/>
                </a:solidFill>
              </a:rPr>
              <a:t>«</a:t>
            </a:r>
            <a:r>
              <a:rPr lang="ru-RU" sz="2400" dirty="0">
                <a:solidFill>
                  <a:schemeClr val="tx1"/>
                </a:solidFill>
              </a:rPr>
              <a:t>Вечная Слава</a:t>
            </a:r>
            <a:r>
              <a:rPr lang="ru-RU" sz="2400" dirty="0" smtClean="0">
                <a:solidFill>
                  <a:schemeClr val="tx1"/>
                </a:solidFill>
              </a:rPr>
              <a:t>»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/>
              <a:t>п.Родинский,1972 </a:t>
            </a:r>
            <a:r>
              <a:rPr lang="ru-RU" sz="2400" dirty="0" smtClean="0"/>
              <a:t>г. Автор </a:t>
            </a:r>
            <a:r>
              <a:rPr lang="ru-RU" sz="2400" dirty="0"/>
              <a:t>А. М. Буцко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9650" y="1834484"/>
            <a:ext cx="3525500" cy="4697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915816" y="6381328"/>
            <a:ext cx="606360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</a:pPr>
            <a:r>
              <a:rPr lang="ru-RU" altLang="ru-RU" sz="1600" b="1" dirty="0" err="1" smtClean="0">
                <a:latin typeface="Times New Roman" panose="02020603050405020304" pitchFamily="18" charset="0"/>
              </a:rPr>
              <a:t>Сорочинский</a:t>
            </a:r>
            <a:r>
              <a:rPr lang="ru-RU" altLang="ru-RU" sz="1600" b="1" dirty="0" smtClean="0">
                <a:latin typeface="Times New Roman" panose="02020603050405020304" pitchFamily="18" charset="0"/>
              </a:rPr>
              <a:t> МА.Ф.47.Оп.1.Д.162</a:t>
            </a:r>
            <a:endParaRPr lang="ru-RU" altLang="ru-RU" sz="1600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71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600" dirty="0" smtClean="0">
                <a:latin typeface="Segoe Script" panose="020B0504020000000003" pitchFamily="34" charset="0"/>
              </a:rPr>
              <a:t>РОМАНОВСКИЙ</a:t>
            </a:r>
            <a:r>
              <a:rPr lang="ru-RU" sz="2600" dirty="0">
                <a:latin typeface="Segoe Script" panose="020B0504020000000003" pitchFamily="34" charset="0"/>
              </a:rPr>
              <a:t/>
            </a:r>
            <a:br>
              <a:rPr lang="ru-RU" sz="2600" dirty="0">
                <a:latin typeface="Segoe Script" panose="020B0504020000000003" pitchFamily="34" charset="0"/>
              </a:rPr>
            </a:br>
            <a:r>
              <a:rPr lang="ru-RU" sz="2600" dirty="0">
                <a:latin typeface="Segoe Script" panose="020B0504020000000003" pitchFamily="34" charset="0"/>
              </a:rPr>
              <a:t/>
            </a:r>
            <a:br>
              <a:rPr lang="ru-RU" sz="2600" dirty="0">
                <a:latin typeface="Segoe Script" panose="020B0504020000000003" pitchFamily="34" charset="0"/>
              </a:rPr>
            </a:br>
            <a:r>
              <a:rPr lang="ru-RU" sz="2600" dirty="0">
                <a:latin typeface="Segoe Script" panose="020B0504020000000003" pitchFamily="34" charset="0"/>
              </a:rPr>
              <a:t>ТЕРРИТОРИАЛЬНЫЙ ОТДЕЛ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212579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7632848" cy="1440160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Памятник погибшим войнам в годы </a:t>
            </a:r>
            <a:r>
              <a:rPr lang="ru-RU" sz="2400" dirty="0" smtClean="0">
                <a:solidFill>
                  <a:schemeClr val="tx1"/>
                </a:solidFill>
              </a:rPr>
              <a:t>ВОВ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/>
              <a:t>с</a:t>
            </a:r>
            <a:r>
              <a:rPr lang="ru-RU" sz="2400" dirty="0" smtClean="0"/>
              <a:t>. Михайловка </a:t>
            </a:r>
            <a:r>
              <a:rPr lang="ru-RU" sz="2400" dirty="0"/>
              <a:t>Первая,1979 </a:t>
            </a:r>
            <a:r>
              <a:rPr lang="ru-RU" sz="2400" dirty="0" smtClean="0"/>
              <a:t>г. Автор </a:t>
            </a:r>
            <a:r>
              <a:rPr lang="ru-RU" sz="2400" dirty="0"/>
              <a:t>А. М. Буцко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6412" y="1464459"/>
            <a:ext cx="3835032" cy="51118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563888" y="6407010"/>
            <a:ext cx="54236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</a:pPr>
            <a:r>
              <a:rPr lang="ru-RU" altLang="ru-RU" sz="1600" b="1" dirty="0" err="1" smtClean="0">
                <a:latin typeface="Times New Roman" panose="02020603050405020304" pitchFamily="18" charset="0"/>
              </a:rPr>
              <a:t>Сорочинский</a:t>
            </a:r>
            <a:r>
              <a:rPr lang="ru-RU" altLang="ru-RU" sz="1600" b="1" dirty="0" smtClean="0">
                <a:latin typeface="Times New Roman" panose="02020603050405020304" pitchFamily="18" charset="0"/>
              </a:rPr>
              <a:t> МА.Ф.47.Оп.1.Д.163</a:t>
            </a:r>
            <a:endParaRPr lang="ru-RU" altLang="ru-RU" sz="1600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83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710" y="260648"/>
            <a:ext cx="7055380" cy="1656184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Памятник погибшим войнам в годы </a:t>
            </a:r>
            <a:r>
              <a:rPr lang="ru-RU" sz="2400" dirty="0" smtClean="0">
                <a:solidFill>
                  <a:schemeClr val="tx1"/>
                </a:solidFill>
              </a:rPr>
              <a:t>ВОВ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/>
              <a:t>с.Романовка,1979 г.</a:t>
            </a:r>
            <a:br>
              <a:rPr lang="ru-RU" sz="2400" dirty="0"/>
            </a:br>
            <a:r>
              <a:rPr lang="ru-RU" sz="2400" dirty="0"/>
              <a:t>Авторы: А.М. Буцко и Е. Буцко 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77" y="1916832"/>
            <a:ext cx="5945645" cy="4570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220072" y="6466504"/>
            <a:ext cx="37562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</a:pPr>
            <a:r>
              <a:rPr lang="ru-RU" altLang="ru-RU" sz="1600" b="1" dirty="0" err="1" smtClean="0">
                <a:latin typeface="Times New Roman" panose="02020603050405020304" pitchFamily="18" charset="0"/>
              </a:rPr>
              <a:t>Сорочинский</a:t>
            </a:r>
            <a:r>
              <a:rPr lang="ru-RU" altLang="ru-RU" sz="1600" b="1" dirty="0" smtClean="0">
                <a:latin typeface="Times New Roman" panose="02020603050405020304" pitchFamily="18" charset="0"/>
              </a:rPr>
              <a:t> МА.Ф.47.Оп.1.Д.164</a:t>
            </a:r>
            <a:endParaRPr lang="ru-RU" altLang="ru-RU" sz="1600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116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600" dirty="0" smtClean="0">
                <a:latin typeface="Segoe Script" panose="020B0504020000000003" pitchFamily="34" charset="0"/>
              </a:rPr>
              <a:t>ТОЛКАЕВСКИЙ</a:t>
            </a:r>
            <a:r>
              <a:rPr lang="ru-RU" sz="2600" dirty="0">
                <a:latin typeface="Segoe Script" panose="020B0504020000000003" pitchFamily="34" charset="0"/>
              </a:rPr>
              <a:t/>
            </a:r>
            <a:br>
              <a:rPr lang="ru-RU" sz="2600" dirty="0">
                <a:latin typeface="Segoe Script" panose="020B0504020000000003" pitchFamily="34" charset="0"/>
              </a:rPr>
            </a:br>
            <a:r>
              <a:rPr lang="ru-RU" sz="2600" dirty="0">
                <a:latin typeface="Segoe Script" panose="020B0504020000000003" pitchFamily="34" charset="0"/>
              </a:rPr>
              <a:t/>
            </a:r>
            <a:br>
              <a:rPr lang="ru-RU" sz="2600" dirty="0">
                <a:latin typeface="Segoe Script" panose="020B0504020000000003" pitchFamily="34" charset="0"/>
              </a:rPr>
            </a:br>
            <a:r>
              <a:rPr lang="ru-RU" sz="2600" dirty="0">
                <a:latin typeface="Segoe Script" panose="020B0504020000000003" pitchFamily="34" charset="0"/>
              </a:rPr>
              <a:t>ТЕРРИТОРИАЛЬНЫЙ ОТДЕЛ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1858159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52718"/>
            <a:ext cx="7216562" cy="1608130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Памятник вечной славы погибшим в Великую Отечественную войну </a:t>
            </a:r>
            <a:r>
              <a:rPr lang="ru-RU" sz="2400" dirty="0" smtClean="0">
                <a:solidFill>
                  <a:schemeClr val="tx1"/>
                </a:solidFill>
              </a:rPr>
              <a:t>1941 </a:t>
            </a:r>
            <a:r>
              <a:rPr lang="ru-RU" sz="2400" dirty="0">
                <a:solidFill>
                  <a:schemeClr val="tx1"/>
                </a:solidFill>
              </a:rPr>
              <a:t>– 1945 гг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 smtClean="0"/>
              <a:t>с.Толкаевка,1974 </a:t>
            </a:r>
            <a:r>
              <a:rPr lang="ru-RU" sz="2400" dirty="0"/>
              <a:t>г. Автор В.И. Кольцов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148840"/>
            <a:ext cx="5866135" cy="43480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508104" y="6496884"/>
            <a:ext cx="335809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</a:pPr>
            <a:r>
              <a:rPr lang="ru-RU" altLang="ru-RU" sz="1600" b="1" dirty="0" err="1">
                <a:latin typeface="Times New Roman" panose="02020603050405020304" pitchFamily="18" charset="0"/>
              </a:rPr>
              <a:t>Сорочинский</a:t>
            </a:r>
            <a:r>
              <a:rPr lang="ru-RU" altLang="ru-RU" sz="1600" b="1" dirty="0">
                <a:latin typeface="Times New Roman" panose="02020603050405020304" pitchFamily="18" charset="0"/>
              </a:rPr>
              <a:t> МА.Ф.47.Оп.1.Д.165</a:t>
            </a:r>
            <a:endParaRPr lang="ru-RU" altLang="ru-RU" sz="1600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40574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600" dirty="0" smtClean="0">
                <a:latin typeface="Segoe Script" panose="020B0504020000000003" pitchFamily="34" charset="0"/>
              </a:rPr>
              <a:t>ТРОИЦКИЙ</a:t>
            </a:r>
            <a:r>
              <a:rPr lang="ru-RU" sz="2600" dirty="0">
                <a:latin typeface="Segoe Script" panose="020B0504020000000003" pitchFamily="34" charset="0"/>
              </a:rPr>
              <a:t/>
            </a:r>
            <a:br>
              <a:rPr lang="ru-RU" sz="2600" dirty="0">
                <a:latin typeface="Segoe Script" panose="020B0504020000000003" pitchFamily="34" charset="0"/>
              </a:rPr>
            </a:br>
            <a:r>
              <a:rPr lang="ru-RU" sz="2600" dirty="0">
                <a:latin typeface="Segoe Script" panose="020B0504020000000003" pitchFamily="34" charset="0"/>
              </a:rPr>
              <a:t/>
            </a:r>
            <a:br>
              <a:rPr lang="ru-RU" sz="2600" dirty="0">
                <a:latin typeface="Segoe Script" panose="020B0504020000000003" pitchFamily="34" charset="0"/>
              </a:rPr>
            </a:br>
            <a:r>
              <a:rPr lang="ru-RU" sz="2600" dirty="0">
                <a:latin typeface="Segoe Script" panose="020B0504020000000003" pitchFamily="34" charset="0"/>
              </a:rPr>
              <a:t>ТЕРРИТОРИАЛЬНЫЙ ОТДЕЛ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388848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710" y="188640"/>
            <a:ext cx="7055380" cy="1296144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Памятник погибшим в годы </a:t>
            </a:r>
            <a:r>
              <a:rPr lang="ru-RU" sz="2400" dirty="0" smtClean="0">
                <a:solidFill>
                  <a:schemeClr val="tx1"/>
                </a:solidFill>
              </a:rPr>
              <a:t>ВОВ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/>
              <a:t>с.Троицкое,1979 </a:t>
            </a:r>
            <a:r>
              <a:rPr lang="ru-RU" sz="2400" dirty="0" smtClean="0"/>
              <a:t>г. Автор </a:t>
            </a:r>
            <a:r>
              <a:rPr lang="ru-RU" sz="2400" dirty="0"/>
              <a:t>– А. Платонов </a:t>
            </a:r>
            <a:r>
              <a:rPr lang="ru-RU" sz="2600" dirty="0"/>
              <a:t/>
            </a:r>
            <a:br>
              <a:rPr lang="ru-RU" sz="2600" dirty="0"/>
            </a:br>
            <a:r>
              <a:rPr lang="ru-RU" sz="2600" dirty="0" smtClean="0">
                <a:solidFill>
                  <a:schemeClr val="tx1"/>
                </a:solidFill>
              </a:rPr>
              <a:t> </a:t>
            </a:r>
            <a:endParaRPr lang="ru-RU" sz="2600" dirty="0"/>
          </a:p>
        </p:txBody>
      </p:sp>
      <p:pic>
        <p:nvPicPr>
          <p:cNvPr id="4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20" y="1700808"/>
            <a:ext cx="7412925" cy="44619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419872" y="6366211"/>
            <a:ext cx="56166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</a:pPr>
            <a:r>
              <a:rPr lang="ru-RU" altLang="ru-RU" sz="1600" b="1" dirty="0" smtClean="0">
                <a:latin typeface="Times New Roman" panose="02020603050405020304" pitchFamily="18" charset="0"/>
              </a:rPr>
              <a:t> </a:t>
            </a:r>
            <a:r>
              <a:rPr lang="ru-RU" altLang="ru-RU" sz="1600" b="1" dirty="0" err="1" smtClean="0">
                <a:latin typeface="Times New Roman" panose="02020603050405020304" pitchFamily="18" charset="0"/>
              </a:rPr>
              <a:t>Сорочинский</a:t>
            </a:r>
            <a:r>
              <a:rPr lang="ru-RU" altLang="ru-RU" sz="1600" b="1" dirty="0" smtClean="0">
                <a:latin typeface="Times New Roman" panose="02020603050405020304" pitchFamily="18" charset="0"/>
              </a:rPr>
              <a:t> МА.Ф.47.Оп.1.Д.166</a:t>
            </a:r>
            <a:endParaRPr lang="ru-RU" altLang="ru-RU" sz="1600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661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484784"/>
            <a:ext cx="8709600" cy="4730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Обелиск </a:t>
            </a:r>
            <a:r>
              <a:rPr lang="ru-RU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павшим, в годы ВОВ (</a:t>
            </a:r>
            <a:r>
              <a:rPr lang="ru-RU" sz="16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с.Новобелогорка</a:t>
            </a:r>
            <a:r>
              <a:rPr lang="ru-RU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). Бетонная стела высотой 1.8м, облицованная гранитной плиткой. Перед стелой расположен элемент «Вечный огонь».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Воинам </a:t>
            </a:r>
            <a:r>
              <a:rPr lang="ru-RU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землякам, погибшим в годы ВОВ 1941-1945 гг.</a:t>
            </a:r>
            <a:r>
              <a:rPr lang="ru-RU" sz="16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с.Покровка</a:t>
            </a:r>
            <a:r>
              <a:rPr lang="ru-RU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). Мемориальный комплекс состоит из трех стел. На центральной выгравирована надпись: «Воинам-землякам, погибшим в годы Великой Отечественной войны 1941–1945 гг.».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Памятник </a:t>
            </a:r>
            <a:r>
              <a:rPr lang="ru-RU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погибшим в Великую Отечественную войну 1941 – 1945 гг.</a:t>
            </a:r>
            <a:r>
              <a:rPr lang="ru-RU" sz="16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с.Спасское</a:t>
            </a:r>
            <a:r>
              <a:rPr lang="ru-RU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). Железобетонная, четырехгранная, конусная стела со звездой на железобетонном постаменте, высота – 3,5 м. Рядом металлический стенд с фамилиями павших</a:t>
            </a:r>
            <a:r>
              <a:rPr lang="ru-RU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ГАМАЛЕЕВСКИЙ ТЕРРИТОРИАЛЬНЫЙ ОТДЕЛ</a:t>
            </a:r>
            <a:endParaRPr lang="ru-RU" sz="16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Памятник </a:t>
            </a:r>
            <a:r>
              <a:rPr lang="ru-RU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войнам землякам (</a:t>
            </a:r>
            <a:r>
              <a:rPr lang="ru-RU" sz="16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с.Гамалеевка</a:t>
            </a:r>
            <a:r>
              <a:rPr lang="ru-RU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). Стела высотой 7 м. из железобетона на постаменте, на этом же постаменте установлен бюст солдата из железобетона высотой 1,5 м. Перед стелой – вечный огонь.  Справа и слева от стелы – 2 стены с мемориальными плитами (списками погибших). Мемориальная надпись: «В память воинам-землякам, павшим в боях за Родину».</a:t>
            </a:r>
            <a:endParaRPr lang="ru-RU" sz="16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368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Памятник «Вечная Слава героям, павшим в боях за советскую Родину</a:t>
            </a:r>
            <a:r>
              <a:rPr lang="ru-RU" sz="2400" dirty="0" smtClean="0">
                <a:solidFill>
                  <a:schemeClr val="tx1"/>
                </a:solidFill>
              </a:rPr>
              <a:t>»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/>
              <a:t>с.Федоровка,1968 </a:t>
            </a:r>
            <a:r>
              <a:rPr lang="ru-RU" sz="2400" dirty="0" smtClean="0"/>
              <a:t>г. Автор А.М. </a:t>
            </a:r>
            <a:r>
              <a:rPr lang="ru-RU" sz="2400" dirty="0"/>
              <a:t>Буцко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249" y="2000719"/>
            <a:ext cx="6144301" cy="4604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059832" y="6453336"/>
            <a:ext cx="59766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</a:pPr>
            <a:r>
              <a:rPr lang="ru-RU" altLang="ru-RU" sz="1600" b="1" dirty="0" err="1" smtClean="0">
                <a:latin typeface="Times New Roman" panose="02020603050405020304" pitchFamily="18" charset="0"/>
              </a:rPr>
              <a:t>Сорочинский</a:t>
            </a:r>
            <a:r>
              <a:rPr lang="ru-RU" altLang="ru-RU" sz="1600" b="1" dirty="0" smtClean="0">
                <a:latin typeface="Times New Roman" panose="02020603050405020304" pitchFamily="18" charset="0"/>
              </a:rPr>
              <a:t> МА.Ф.47.Оп.1.Д.167</a:t>
            </a:r>
            <a:endParaRPr lang="ru-RU" altLang="ru-RU" sz="1600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19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6442" y="1130284"/>
            <a:ext cx="6620968" cy="337883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5013176"/>
            <a:ext cx="7344816" cy="1512168"/>
          </a:xfrm>
        </p:spPr>
        <p:txBody>
          <a:bodyPr>
            <a:normAutofit fontScale="25000" lnSpcReduction="20000"/>
          </a:bodyPr>
          <a:lstStyle/>
          <a:p>
            <a:pPr algn="ctr"/>
            <a:endParaRPr lang="ru-RU" sz="18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ctr">
              <a:lnSpc>
                <a:spcPct val="170000"/>
              </a:lnSpc>
            </a:pPr>
            <a:r>
              <a:rPr lang="ru-RU" sz="5600" dirty="0" smtClean="0">
                <a:solidFill>
                  <a:schemeClr val="tx1"/>
                </a:solidFill>
                <a:cs typeface="Times New Roman" pitchFamily="18" charset="0"/>
              </a:rPr>
              <a:t>Выставку подготовила ведущий специалист архивного отдела администрации </a:t>
            </a:r>
            <a:r>
              <a:rPr lang="ru-RU" sz="5600" dirty="0" err="1" smtClean="0">
                <a:solidFill>
                  <a:schemeClr val="tx1"/>
                </a:solidFill>
                <a:cs typeface="Times New Roman" pitchFamily="18" charset="0"/>
              </a:rPr>
              <a:t>Сорочинского</a:t>
            </a:r>
            <a:r>
              <a:rPr lang="ru-RU" sz="5600" dirty="0" smtClean="0">
                <a:solidFill>
                  <a:schemeClr val="tx1"/>
                </a:solidFill>
                <a:cs typeface="Times New Roman" pitchFamily="18" charset="0"/>
              </a:rPr>
              <a:t> муниципального округа </a:t>
            </a:r>
            <a:r>
              <a:rPr lang="ru-RU" sz="56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ru-RU" sz="5600" dirty="0" err="1" smtClean="0">
                <a:solidFill>
                  <a:schemeClr val="tx1"/>
                </a:solidFill>
                <a:cs typeface="Times New Roman" pitchFamily="18" charset="0"/>
              </a:rPr>
              <a:t>Г.В.Чернова</a:t>
            </a:r>
            <a:endParaRPr lang="ru-RU" sz="56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ctr"/>
            <a:r>
              <a:rPr lang="ru-RU" sz="5600" dirty="0">
                <a:solidFill>
                  <a:schemeClr val="tx1"/>
                </a:solidFill>
                <a:cs typeface="Times New Roman" pitchFamily="18" charset="0"/>
              </a:rPr>
              <a:t/>
            </a:r>
            <a:br>
              <a:rPr lang="ru-RU" sz="5600" dirty="0">
                <a:solidFill>
                  <a:schemeClr val="tx1"/>
                </a:solidFill>
                <a:cs typeface="Times New Roman" pitchFamily="18" charset="0"/>
              </a:rPr>
            </a:br>
            <a:r>
              <a:rPr lang="ru-RU" sz="5600" dirty="0" smtClean="0">
                <a:solidFill>
                  <a:schemeClr val="tx1"/>
                </a:solidFill>
                <a:cs typeface="Times New Roman" pitchFamily="18" charset="0"/>
              </a:rPr>
              <a:t>2025</a:t>
            </a:r>
            <a:r>
              <a:rPr lang="ru-RU" sz="5600" dirty="0">
                <a:solidFill>
                  <a:schemeClr val="tx1"/>
                </a:solidFill>
                <a:cs typeface="Times New Roman" pitchFamily="18" charset="0"/>
              </a:rPr>
              <a:t/>
            </a:r>
            <a:br>
              <a:rPr lang="ru-RU" sz="5600" dirty="0">
                <a:solidFill>
                  <a:schemeClr val="tx1"/>
                </a:solidFill>
                <a:cs typeface="Times New Roman" pitchFamily="18" charset="0"/>
              </a:rPr>
            </a:br>
            <a:endParaRPr lang="ru-RU" sz="5600" dirty="0"/>
          </a:p>
        </p:txBody>
      </p:sp>
      <p:pic>
        <p:nvPicPr>
          <p:cNvPr id="4" name="Рисунок 3" descr="hello_html_45322bde.jpg"/>
          <p:cNvPicPr>
            <a:picLocks noGrp="1"/>
          </p:cNvPicPr>
          <p:nvPr>
            <p:ph type="pic" idx="1"/>
          </p:nvPr>
        </p:nvPicPr>
        <p:blipFill>
          <a:blip r:embed="rId2"/>
          <a:srcRect l="1029" r="1029"/>
          <a:stretch>
            <a:fillRect/>
          </a:stretch>
        </p:blipFill>
        <p:spPr bwMode="auto">
          <a:xfrm>
            <a:off x="683568" y="620688"/>
            <a:ext cx="6984776" cy="4392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2466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556792"/>
            <a:ext cx="8568952" cy="46978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М</a:t>
            </a:r>
            <a:r>
              <a:rPr lang="ru-RU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АТВЕЕВСКИЙ ТЕРРИТОРИАЛЬНЫЙ ОТДЕЛ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Монумент </a:t>
            </a:r>
            <a:r>
              <a:rPr lang="ru-RU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памяти павшим землякам (</a:t>
            </a:r>
            <a:r>
              <a:rPr lang="ru-RU" sz="16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с.Алексеевка</a:t>
            </a:r>
            <a:r>
              <a:rPr lang="ru-RU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). Фигура солдата на высоком постаменте, элемент «Вечный огонь», по периметру металлическое ограждение.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Памятник </a:t>
            </a:r>
            <a:r>
              <a:rPr lang="ru-RU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Вечной Славы, павшим в гражданскую и ВОВ 1941-1945 гг.</a:t>
            </a:r>
            <a:r>
              <a:rPr lang="ru-RU" sz="16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с.Матвеевка</a:t>
            </a:r>
            <a:r>
              <a:rPr lang="ru-RU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). Две бетонных фигуры солдата и женщины, слева таблички с надписями погибших в годы ВОВ, постамент высотой 90см, элемент «Вечный огонь». </a:t>
            </a:r>
            <a:endParaRPr lang="ru-RU" sz="1600" dirty="0" smtClean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МИХАЙЛОВСКИЙ ВТОРОЙ ТЕРРИТОРИАЛЬНЫЙ ОТДЕЛ</a:t>
            </a:r>
            <a:endParaRPr lang="ru-RU" sz="16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Памятник </a:t>
            </a:r>
            <a:r>
              <a:rPr lang="ru-RU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вечной славы погибшим на фронтах в Великой Отечественной войне 1941 – 1945 гг.</a:t>
            </a:r>
            <a:r>
              <a:rPr lang="ru-RU" sz="16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с.Михайловка</a:t>
            </a:r>
            <a:r>
              <a:rPr lang="ru-RU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Вторая). Постамент вылит из бетона, облицован </a:t>
            </a:r>
            <a:r>
              <a:rPr lang="ru-RU" sz="16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керамогранитной</a:t>
            </a:r>
            <a:r>
              <a:rPr lang="ru-RU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плиткой. На него установлено три стелы из гранита, две с фамилиями погибших.  Общая высота – 3 м. Центральная плита с мемориальной надписью: «Односельчанам погибшим в Великой Отечественной Войне 1941 – 1945 гг. Никто не забыт, ничто не забыто», установлен орден Отечественной войны.</a:t>
            </a:r>
            <a:endParaRPr lang="ru-RU" sz="16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025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556792"/>
            <a:ext cx="8496944" cy="4331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ПЕРВОКРАСНЫЙ ТЕРРИТОРИАЛЬНЫЙ ОТДЕЛ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Памятник </a:t>
            </a:r>
            <a:r>
              <a:rPr lang="ru-RU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Вечной Славы, павшим в годы ВОВ 1941-1945 гг.</a:t>
            </a:r>
            <a:r>
              <a:rPr lang="ru-RU" sz="16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с.Первокрасное</a:t>
            </a:r>
            <a:r>
              <a:rPr lang="ru-RU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). Стела высотой 6,5 м. из железобетона, горельеф коленопреклоненного солдата в натуральную величину. Мемориальная надпись: «Вечная слава героям», даты 1941 – 1945 гг., орден Отечественной войны. </a:t>
            </a:r>
            <a:endParaRPr lang="ru-RU" sz="1600" dirty="0" smtClean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НИКОЛАЕВСКИЙ ТЕРРИТОРИАЛЬНЫЙ ОТДЕЛ</a:t>
            </a:r>
            <a:endParaRPr lang="ru-RU" sz="16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Памятник </a:t>
            </a:r>
            <a:r>
              <a:rPr lang="ru-RU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Вечной Славы, павшим в гражданскую и ВОВ 1941-1945 гг.</a:t>
            </a:r>
            <a:r>
              <a:rPr lang="ru-RU" sz="16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с.Николаевка</a:t>
            </a:r>
            <a:r>
              <a:rPr lang="ru-RU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). Мемориал изготовлен из железобетона, высота центральной стелы 8 м., на которой находится мемориальная надпись: «Вечная слава героям, павшим в боях за Советскую Родину!», 2 горельефа, бюста красногвардейца и солдата Великой Отечественной войны, вверху горельеф звезды диаметром 80 см. Слева и справа даты: 1917 – 1922 гг. и 1941 и 1945 гг. Слева и справа 2 мемориальные плиты из железобетона в виде склоненных знамен, на которых закреплены 6 плит с фамилиями павших. Общая ширина мемориала 7 м., он обнесен металлической изгородью</a:t>
            </a:r>
            <a:r>
              <a:rPr lang="ru-RU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29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412776"/>
            <a:ext cx="8784976" cy="50639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Памятник </a:t>
            </a:r>
            <a:r>
              <a:rPr lang="ru-RU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вечной Славы погибшим в ВОВ (</a:t>
            </a:r>
            <a:r>
              <a:rPr lang="ru-RU" sz="16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с.Уран</a:t>
            </a:r>
            <a:r>
              <a:rPr lang="ru-RU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). Памятник – фигура солдата и постамент из железобетона. Высота постамента 3 м., вес 5 т. Высота фигуры </a:t>
            </a:r>
            <a:r>
              <a:rPr lang="ru-RU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  3,5 </a:t>
            </a:r>
            <a:r>
              <a:rPr lang="ru-RU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м., вес 3,5 т. Мемориальная надпись: «Вечная слава погибшим в Великой Отечественной войне</a:t>
            </a:r>
            <a:r>
              <a:rPr lang="ru-RU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ПРОНЬКИНСКИЙ ТЕРРИТОРИАЛЬНЫЙ ОТДЕЛ</a:t>
            </a:r>
            <a:endParaRPr lang="ru-RU" sz="16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Памятник </a:t>
            </a:r>
            <a:r>
              <a:rPr lang="ru-RU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участникам Великой Отечественной войны (</a:t>
            </a:r>
            <a:r>
              <a:rPr lang="ru-RU" sz="16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с.Пронькино</a:t>
            </a:r>
            <a:r>
              <a:rPr lang="ru-RU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). Стела из железобетона, высотой 8 м., на стеле барельеф матроса и солдата с факелом в настоящее время заменена на мраморную стелу, установленную на кирпичном постаменте.  Слева и справа расположены мемориальные доски с именами павших земляков.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Памятник </a:t>
            </a:r>
            <a:r>
              <a:rPr lang="ru-RU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участникам Великой Отечественной войны (</a:t>
            </a:r>
            <a:r>
              <a:rPr lang="ru-RU" sz="16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с.Сарабкино</a:t>
            </a:r>
            <a:r>
              <a:rPr lang="ru-RU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). Стела, увенчанная красной звездой, с надписью: «Вечная слава воинам, павшим в боях за Советскую Родину 1941–1945 гг</a:t>
            </a:r>
            <a:r>
              <a:rPr lang="ru-RU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.».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РОДИНСКИЙ ТЕРРИТОРИАЛЬНЫЙ ОТДЕЛ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latin typeface="+mj-lt"/>
              </a:rPr>
              <a:t>Памятник </a:t>
            </a:r>
            <a:r>
              <a:rPr lang="ru-RU" sz="1600" dirty="0">
                <a:latin typeface="+mj-lt"/>
              </a:rPr>
              <a:t>«Вечная Слава» (</a:t>
            </a:r>
            <a:r>
              <a:rPr lang="ru-RU" sz="1600" dirty="0" err="1">
                <a:latin typeface="+mj-lt"/>
              </a:rPr>
              <a:t>п.Родинский</a:t>
            </a:r>
            <a:r>
              <a:rPr lang="ru-RU" sz="1600" dirty="0">
                <a:latin typeface="+mj-lt"/>
              </a:rPr>
              <a:t>). Памятник – фигура солдата и постамент из железобетона. Высота постамента 3,2 м. На мемориале высечены слова «Вечная память павшим героям</a:t>
            </a:r>
            <a:r>
              <a:rPr lang="ru-RU" sz="1600" dirty="0" smtClean="0">
                <a:latin typeface="+mj-lt"/>
              </a:rPr>
              <a:t>».</a:t>
            </a:r>
            <a:endParaRPr lang="ru-RU" sz="16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34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268760"/>
            <a:ext cx="8568952" cy="50474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РОМАНОВСКИЙ ТЕРРИТОРИАЛЬНЫЙ ОТДЕЛ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Памятник </a:t>
            </a:r>
            <a:r>
              <a:rPr lang="ru-RU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погибшим войнам в годы ВОВ (</a:t>
            </a:r>
            <a:r>
              <a:rPr lang="ru-RU" sz="16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с.Михайловка</a:t>
            </a:r>
            <a:r>
              <a:rPr lang="ru-RU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Первая).  Памятник из бетона, металлический каркас, скульптура солдата во весь рост. Перед памятником звезда с вечным огнем.  Мемориальная надпись: «Вечная слава павшим воинам в боях за Советскую Родину». Над мемориальной надписью горельефная звезда диаметром 80 сантиметров.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Памятник </a:t>
            </a:r>
            <a:r>
              <a:rPr lang="ru-RU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погибшим войнам в годы ВОВ (</a:t>
            </a:r>
            <a:r>
              <a:rPr lang="ru-RU" sz="16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с.Романовка</a:t>
            </a:r>
            <a:r>
              <a:rPr lang="ru-RU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). Постамент выполнен из железобетона, обложен </a:t>
            </a:r>
            <a:r>
              <a:rPr lang="ru-RU" sz="16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керамогранитными</a:t>
            </a:r>
            <a:r>
              <a:rPr lang="ru-RU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плитками. На постаменте расположены четыре высеченных гранитных плиты, две центральные с мемориальной надписью: «Вечная память и Вечная Слава Героям Великой Отечественной войны» и пятиконечной звездой. По обе стороны примыкают 2 плиты с фамилиями павших (90 человек</a:t>
            </a:r>
            <a:r>
              <a:rPr lang="ru-RU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ТОЛКАЕВСКИЙ ТЕРРИТОРИАЛЬНЫЙ ОТДЕЛ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Памятник вечной славы погибшим в Великую Отечественную войну 1941 – 1945 гг.</a:t>
            </a:r>
            <a:r>
              <a:rPr lang="ru-RU" sz="16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dirty="0" err="1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с.Толкаевка</a:t>
            </a:r>
            <a:r>
              <a:rPr lang="ru-RU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). Мемориальный комплекс сделан из железобетона. Высоту имеет 3 метра. Ввысь поднимается бетонный </a:t>
            </a:r>
            <a:r>
              <a:rPr lang="ru-RU" sz="1600" dirty="0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столб – стела, возле которой на высоком пьедестале стоит горельеф воин с чуть наклоненной головой.                            </a:t>
            </a:r>
            <a:r>
              <a:rPr lang="ru-RU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endParaRPr lang="ru-RU" sz="16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2797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2509</TotalTime>
  <Words>1891</Words>
  <Application>Microsoft Office PowerPoint</Application>
  <PresentationFormat>Экран (4:3)</PresentationFormat>
  <Paragraphs>125</Paragraphs>
  <Slides>51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8" baseType="lpstr">
      <vt:lpstr>Arial</vt:lpstr>
      <vt:lpstr>Calibri</vt:lpstr>
      <vt:lpstr>Century Gothic</vt:lpstr>
      <vt:lpstr>Segoe Script</vt:lpstr>
      <vt:lpstr>Times New Roman</vt:lpstr>
      <vt:lpstr>Wingdings 3</vt:lpstr>
      <vt:lpstr>Ион</vt:lpstr>
      <vt:lpstr>Архивный отдел администрации Сорочинского муниципального округа Оренбургской области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Город СОРОЧИНСК</vt:lpstr>
      <vt:lpstr>Монумент Славы участникам ВОВ  г.Сорочинск,1967. Автор проекта: А.Верба Скульптор (памятника неизвестному солдату): В.Бурда</vt:lpstr>
      <vt:lpstr> БАКЛАНОВСКИЙ   ТЕРРИТОРИАЛЬНЫЙ ОТДЕЛ </vt:lpstr>
      <vt:lpstr>Памятник павшим солдатам в годы ВОВ  с.Баклановка,1984г. Автор – М.П. Иванов  </vt:lpstr>
      <vt:lpstr>Памятник павшим войнам в годы  Великой Отечественной войны  с.Березовка,1980 г. </vt:lpstr>
      <vt:lpstr>Памятник павшим в годы  Великой Отечественной войны  с.Янтарное,1971 г. </vt:lpstr>
      <vt:lpstr>БУРДЫГИНСКИЙ  ТЕРРИТОРИАЛЬНЫЙ ОТДЕЛ</vt:lpstr>
      <vt:lpstr>Памятник «Вечная Слава погибшим односельчанам в годы ВОВ»  с.Бурдыгино,1967 г. Автор А. Верба</vt:lpstr>
      <vt:lpstr>Обелиск Вечной Славы погибшим в годы ВОВ 1941 – 1945 гг.  п.Октябрьский,1958 г. Автор А. М. Буцко </vt:lpstr>
      <vt:lpstr>ВОЙКОВСКИЙ  ТЕРРИТОРИАЛЬНЫЙ ОТДЕЛ</vt:lpstr>
      <vt:lpstr>Памятник «Вечная Слава войнам,  погибшим за свободу и независимость нашей Родины 1941-1945 гг.»  п.Войковский,1975 г. Автор А.М. Буцко </vt:lpstr>
      <vt:lpstr>Обелиск павшим, в годы ВОВ  с.Новобелогорка,1973 г. Автор А.М. Буцко </vt:lpstr>
      <vt:lpstr>Воинам землякам, погибшим в годы  ВОВ 1941-1945 гг.  с.Покровка,1992 г. </vt:lpstr>
      <vt:lpstr>Памятник погибшим в Великую Отечественную войну 1941 – 1945 гг.  с.Спасское,1967 г. Автор А. М. Буцко </vt:lpstr>
      <vt:lpstr>ГАМАЛЕЕВСКИЙ  ТЕРРИТОРИАЛЬНЫЙ ОТДЕЛ</vt:lpstr>
      <vt:lpstr>Памятник войнам землякам  с.Гамалеевка,1965 г. Автор: А. Верба </vt:lpstr>
      <vt:lpstr>МАТВЕЕВСКИЙ  ТЕРРИТОРИАЛЬНЫЙ ОТДЕЛ</vt:lpstr>
      <vt:lpstr>Монумент памяти павшим землякам  с.Алексеевка,1978 г. Автор А. М. Буцко </vt:lpstr>
      <vt:lpstr>Памятник Вечной Славы, павшим в гражданскую и ВОВ 1941-1945 гг.  с.Матвеевка,1978 г. Автор: А. Верба </vt:lpstr>
      <vt:lpstr>МИХАЙЛОВСКИЙ ВТОРОЙ  ТЕРРИТОРИАЛЬНЫЙ ОТДЕЛ</vt:lpstr>
      <vt:lpstr>Памятник вечной славы погибшим на фронтах в Великой Отечественной войне  1941 – 1945 гг. с.Михайловка Вторая,1971 г. </vt:lpstr>
      <vt:lpstr>ПЕРВОКРАСНЫЙ  ТЕРРИТОРИАЛЬНЫЙ ОТДЕЛ</vt:lpstr>
      <vt:lpstr>Памятник Вечной Славы, павшим в годы ВОВ 1941-1945 гг. с.Первокрасное,1967 г. Автор А. М. Буцко </vt:lpstr>
      <vt:lpstr>НИКОЛАЕВСКИЙ  ТЕРРИТОРИАЛЬНЫЙ ОТДЕЛ</vt:lpstr>
      <vt:lpstr>Памятник Вечной Славы, павшим в гражданскую и ВОВ 1941-1945 гг.  с.Николаевка,1967 г. Автор А. М. Буцко </vt:lpstr>
      <vt:lpstr>Памятник вечной Славы погибшим в ВОВ  с.Уран,1972 г. Авторы-исполнители: Ленинградский художественный фонд</vt:lpstr>
      <vt:lpstr>ПРОНЬКИНСКИЙ  ТЕРРИТОРИАЛЬНЫЙ ОТДЕЛ</vt:lpstr>
      <vt:lpstr>Памятник участникам Великой  Отечественной войны  с.Пронькино,2005 г. Скульптор – В.И. Кольцов</vt:lpstr>
      <vt:lpstr>Памятник участникам Великой Отечественной войны  с.Сарабкино,1974 г. </vt:lpstr>
      <vt:lpstr>РОДИНСКИЙ  ТЕРРИТОРИАЛЬНЫЙ ОТДЕЛ</vt:lpstr>
      <vt:lpstr>Памятник «Вечная Слава»  п.Родинский,1972 г. Автор А. М. Буцко </vt:lpstr>
      <vt:lpstr>РОМАНОВСКИЙ  ТЕРРИТОРИАЛЬНЫЙ ОТДЕЛ</vt:lpstr>
      <vt:lpstr>Памятник погибшим войнам в годы ВОВ  с. Михайловка Первая,1979 г. Автор А. М. Буцко </vt:lpstr>
      <vt:lpstr>Памятник погибшим войнам в годы ВОВ  с.Романовка,1979 г. Авторы: А.М. Буцко и Е. Буцко  </vt:lpstr>
      <vt:lpstr>ТОЛКАЕВСКИЙ  ТЕРРИТОРИАЛЬНЫЙ ОТДЕЛ</vt:lpstr>
      <vt:lpstr>Памятник вечной славы погибшим в Великую Отечественную войну 1941 – 1945 гг.  с.Толкаевка,1974 г. Автор В.И. Кольцов</vt:lpstr>
      <vt:lpstr>ТРОИЦКИЙ  ТЕРРИТОРИАЛЬНЫЙ ОТДЕЛ</vt:lpstr>
      <vt:lpstr>Памятник погибшим в годы ВОВ  с.Троицкое,1979 г. Автор – А. Платонов   </vt:lpstr>
      <vt:lpstr>Памятник «Вечная Слава героям, павшим в боях за советскую Родину»  с.Федоровка,1968 г. Автор А.М. Буцко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User</cp:lastModifiedBy>
  <cp:revision>305</cp:revision>
  <dcterms:created xsi:type="dcterms:W3CDTF">2020-03-27T09:41:51Z</dcterms:created>
  <dcterms:modified xsi:type="dcterms:W3CDTF">2025-05-04T15:22:32Z</dcterms:modified>
</cp:coreProperties>
</file>