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84" r:id="rId1"/>
  </p:sldMasterIdLst>
  <p:notesMasterIdLst>
    <p:notesMasterId r:id="rId16"/>
  </p:notesMasterIdLst>
  <p:sldIdLst>
    <p:sldId id="257" r:id="rId2"/>
    <p:sldId id="290" r:id="rId3"/>
    <p:sldId id="295" r:id="rId4"/>
    <p:sldId id="296" r:id="rId5"/>
    <p:sldId id="294" r:id="rId6"/>
    <p:sldId id="279" r:id="rId7"/>
    <p:sldId id="280" r:id="rId8"/>
    <p:sldId id="281" r:id="rId9"/>
    <p:sldId id="282" r:id="rId10"/>
    <p:sldId id="283" r:id="rId11"/>
    <p:sldId id="284" r:id="rId12"/>
    <p:sldId id="285" r:id="rId13"/>
    <p:sldId id="286" r:id="rId14"/>
    <p:sldId id="297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717" autoAdjust="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38AB40-DE6E-4832-BE76-51AA9642689D}" type="datetimeFigureOut">
              <a:rPr lang="ru-RU" smtClean="0"/>
              <a:pPr/>
              <a:t>07.11.2022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8C7E55-1737-4CF6-9B08-81028B748F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04153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8C7E55-1737-4CF6-9B08-81028B748F1C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72322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07.11.2022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5" r:id="rId1"/>
    <p:sldLayoutId id="2147483986" r:id="rId2"/>
    <p:sldLayoutId id="2147483987" r:id="rId3"/>
    <p:sldLayoutId id="2147483988" r:id="rId4"/>
    <p:sldLayoutId id="2147483989" r:id="rId5"/>
    <p:sldLayoutId id="2147483990" r:id="rId6"/>
    <p:sldLayoutId id="2147483991" r:id="rId7"/>
    <p:sldLayoutId id="2147483992" r:id="rId8"/>
    <p:sldLayoutId id="2147483993" r:id="rId9"/>
    <p:sldLayoutId id="2147483994" r:id="rId10"/>
    <p:sldLayoutId id="21474839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oopt.orb.ru/activity/7495/" TargetMode="External"/><Relationship Id="rId2" Type="http://schemas.openxmlformats.org/officeDocument/2006/relationships/hyperlink" Target="https://oopt.orb.ru/activity/7494/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oopt.orb.ru/activity/7497/" TargetMode="External"/><Relationship Id="rId2" Type="http://schemas.openxmlformats.org/officeDocument/2006/relationships/hyperlink" Target="https://oopt.orb.ru/activity/7496/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oopt.orb.ru/activity/7499/" TargetMode="External"/><Relationship Id="rId4" Type="http://schemas.openxmlformats.org/officeDocument/2006/relationships/hyperlink" Target="https://oopt.orb.ru/activity/7498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oopt.orb.ru/activity/7500/" TargetMode="External"/><Relationship Id="rId2" Type="http://schemas.openxmlformats.org/officeDocument/2006/relationships/hyperlink" Target="https://oopt.orb.ru/activity/7501/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2984"/>
            <a:ext cx="3008313" cy="1000132"/>
          </a:xfrm>
        </p:spPr>
        <p:txBody>
          <a:bodyPr>
            <a:noAutofit/>
          </a:bodyPr>
          <a:lstStyle/>
          <a:p>
            <a:pPr algn="ctr"/>
            <a:r>
              <a:rPr lang="ru-RU" sz="2400" smtClean="0">
                <a:latin typeface="+mn-lt"/>
                <a:cs typeface="Times New Roman" pitchFamily="18" charset="0"/>
              </a:rPr>
              <a:t>НАМ ЕСТЬ</a:t>
            </a:r>
            <a:r>
              <a:rPr lang="ru-RU" sz="2400" dirty="0" smtClean="0">
                <a:latin typeface="+mn-lt"/>
                <a:cs typeface="Times New Roman" pitchFamily="18" charset="0"/>
              </a:rPr>
              <a:t/>
            </a:r>
            <a:br>
              <a:rPr lang="ru-RU" sz="2400" dirty="0" smtClean="0">
                <a:latin typeface="+mn-lt"/>
                <a:cs typeface="Times New Roman" pitchFamily="18" charset="0"/>
              </a:rPr>
            </a:br>
            <a:r>
              <a:rPr lang="ru-RU" sz="2400" dirty="0" smtClean="0">
                <a:latin typeface="+mn-lt"/>
                <a:cs typeface="Times New Roman" pitchFamily="18" charset="0"/>
              </a:rPr>
              <a:t> ЧТО БЕРЕЧЬ</a:t>
            </a:r>
            <a:endParaRPr lang="ru-RU" sz="2400" dirty="0">
              <a:latin typeface="+mn-lt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457200" y="1714488"/>
            <a:ext cx="3008313" cy="3286148"/>
          </a:xfrm>
        </p:spPr>
        <p:txBody>
          <a:bodyPr>
            <a:normAutofit/>
          </a:bodyPr>
          <a:lstStyle/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Электронный вариант выставки архивных фотодокументов </a:t>
            </a: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архивного отдела  администрации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Сорочинского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городского округа Оренбургской области, 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 памятниках природы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Сорочинского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городского округа</a:t>
            </a: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D:\ЧЕРНОВА\ОПИСИ\2013\5 Сорочинский район-представление-фотодокументы-14.10.2013\10 памятников природы\5.Гора Шишка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857620" y="1357298"/>
            <a:ext cx="4625975" cy="3469481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5500694" y="5357826"/>
            <a:ext cx="30003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Гора Шишка, в 1 км к западу от с.Уран</a:t>
            </a:r>
          </a:p>
          <a:p>
            <a:pPr algn="r"/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Сорочинский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МА,Ф.186А,Оп.1,Д.299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71480"/>
            <a:ext cx="2971800" cy="928694"/>
          </a:xfrm>
        </p:spPr>
        <p:txBody>
          <a:bodyPr>
            <a:noAutofit/>
          </a:bodyPr>
          <a:lstStyle/>
          <a:p>
            <a:pPr algn="ctr"/>
            <a:r>
              <a:rPr lang="ru-RU" dirty="0" smtClean="0">
                <a:latin typeface="+mn-lt"/>
                <a:cs typeface="Times New Roman" pitchFamily="18" charset="0"/>
              </a:rPr>
              <a:t>Новопокровское болото</a:t>
            </a:r>
            <a:endParaRPr lang="ru-RU" dirty="0">
              <a:latin typeface="+mn-lt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500174"/>
            <a:ext cx="2971800" cy="4429156"/>
          </a:xfrm>
        </p:spPr>
        <p:txBody>
          <a:bodyPr>
            <a:noAutofit/>
          </a:bodyPr>
          <a:lstStyle/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Ландшафтно-гидрологический памятник природы.</a:t>
            </a: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Местонахождение и площадь – западная окраина с.Новопокровка,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18.8 га</a:t>
            </a:r>
          </a:p>
          <a:p>
            <a:pPr algn="just"/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100" dirty="0" err="1" smtClean="0">
                <a:latin typeface="Times New Roman" pitchFamily="18" charset="0"/>
                <a:cs typeface="Times New Roman" pitchFamily="18" charset="0"/>
              </a:rPr>
              <a:t>Сорочинский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 smtClean="0">
                <a:latin typeface="Times New Roman" pitchFamily="18" charset="0"/>
                <a:cs typeface="Times New Roman" pitchFamily="18" charset="0"/>
              </a:rPr>
              <a:t>МА,Ф.186А,Оп.1,Д.302</a:t>
            </a:r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D:\ЧЕРНОВА\ОПИСИ\2013\5 Сорочинский район-представление-фотодокументы-14.10.2013\10 памятников природы\7.Новопокровоское болото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000" y="1643050"/>
            <a:ext cx="4625975" cy="32861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66774"/>
          </a:xfrm>
        </p:spPr>
        <p:txBody>
          <a:bodyPr/>
          <a:lstStyle/>
          <a:p>
            <a:pPr algn="ctr"/>
            <a:r>
              <a:rPr lang="ru-RU" dirty="0" smtClean="0">
                <a:latin typeface="+mn-lt"/>
                <a:cs typeface="Times New Roman" pitchFamily="18" charset="0"/>
              </a:rPr>
              <a:t>Сосновый бор в </a:t>
            </a:r>
            <a:r>
              <a:rPr lang="ru-RU" dirty="0" err="1" smtClean="0">
                <a:latin typeface="+mn-lt"/>
                <a:cs typeface="Times New Roman" pitchFamily="18" charset="0"/>
              </a:rPr>
              <a:t>с.Первокрасном</a:t>
            </a:r>
            <a:endParaRPr lang="ru-RU" dirty="0">
              <a:latin typeface="+mn-lt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481528"/>
          </a:xfrm>
        </p:spPr>
        <p:txBody>
          <a:bodyPr>
            <a:normAutofit lnSpcReduction="10000"/>
          </a:bodyPr>
          <a:lstStyle/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Лесокультурный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памятник природы.</a:t>
            </a: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Местонахождение и площадь – юго-восточная окраина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с.Первокрасное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43 га</a:t>
            </a:r>
          </a:p>
          <a:p>
            <a:pPr algn="just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100" dirty="0" err="1" smtClean="0">
                <a:latin typeface="Times New Roman" pitchFamily="18" charset="0"/>
                <a:cs typeface="Times New Roman" pitchFamily="18" charset="0"/>
              </a:rPr>
              <a:t>Сорочинский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 smtClean="0">
                <a:latin typeface="Times New Roman" pitchFamily="18" charset="0"/>
                <a:cs typeface="Times New Roman" pitchFamily="18" charset="0"/>
              </a:rPr>
              <a:t>МА,Ф.186А,Оп.1,Д.296</a:t>
            </a:r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/>
          </a:p>
        </p:txBody>
      </p:sp>
      <p:pic>
        <p:nvPicPr>
          <p:cNvPr id="7170" name="Picture 2" descr="D:\ЧЕРНОВА\ОПИСИ\2013\5 Сорочинский район-представление-фотодокументы-14.10.2013\10 памятников природы\3.Сосновый бор в с.Первокрасное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000" y="1643050"/>
            <a:ext cx="4625975" cy="32861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Урочище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Каменный родник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481528"/>
          </a:xfrm>
        </p:spPr>
        <p:txBody>
          <a:bodyPr>
            <a:normAutofit lnSpcReduction="10000"/>
          </a:bodyPr>
          <a:lstStyle/>
          <a:p>
            <a:pPr algn="just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Ландшафтный памятник природы.</a:t>
            </a: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Местонахождение и площадь –        в 4,5 км к юго-западу от с.Матвеевка,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20,93 га</a:t>
            </a:r>
          </a:p>
          <a:p>
            <a:pPr algn="just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100" dirty="0" err="1" smtClean="0">
                <a:latin typeface="Times New Roman" pitchFamily="18" charset="0"/>
                <a:cs typeface="Times New Roman" pitchFamily="18" charset="0"/>
              </a:rPr>
              <a:t>Сорочинский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 smtClean="0">
                <a:latin typeface="Times New Roman" pitchFamily="18" charset="0"/>
                <a:cs typeface="Times New Roman" pitchFamily="18" charset="0"/>
              </a:rPr>
              <a:t>МА,Ф.186А,Оп.1,Д.305</a:t>
            </a:r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8194" name="Picture 2" descr="D:\ЧЕРНОВА\ОПИСИ\2013\5 Сорочинский район-представление-фотодокументы-14.10.2013\10 памятников природы\9.Урочище Каменный родник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000" y="1643051"/>
            <a:ext cx="4625975" cy="32147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Урочище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Красная Яруга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481528"/>
          </a:xfrm>
        </p:spPr>
        <p:txBody>
          <a:bodyPr>
            <a:normAutofit/>
          </a:bodyPr>
          <a:lstStyle/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Ландшафтно-геоморфологический памятник природы.</a:t>
            </a: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Местонахождение и площадь –       в 1 км к востоку от с.Федоровка,    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75 га</a:t>
            </a: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 algn="r"/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100" dirty="0" err="1" smtClean="0">
                <a:latin typeface="Times New Roman" pitchFamily="18" charset="0"/>
                <a:cs typeface="Times New Roman" pitchFamily="18" charset="0"/>
              </a:rPr>
              <a:t>Сорочинский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 smtClean="0">
                <a:latin typeface="Times New Roman" pitchFamily="18" charset="0"/>
                <a:cs typeface="Times New Roman" pitchFamily="18" charset="0"/>
              </a:rPr>
              <a:t>МА,Ф186А,Оп.1,д.300</a:t>
            </a:r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pPr algn="r"/>
            <a:endParaRPr lang="ru-RU" dirty="0"/>
          </a:p>
        </p:txBody>
      </p:sp>
      <p:pic>
        <p:nvPicPr>
          <p:cNvPr id="9218" name="Picture 2" descr="D:\ЧЕРНОВА\ОПИСИ\2013\5 Сорочинский район-представление-фотодокументы-14.10.2013\10 памятников природы\6.Урочище Красная яруга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000" y="1643050"/>
            <a:ext cx="4625975" cy="32147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5429264"/>
            <a:ext cx="8183880" cy="57150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2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2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2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2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2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2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2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Выставку подготовила специалист 1 категории </a:t>
            </a:r>
            <a:r>
              <a:rPr lang="ru-RU" sz="1200" b="0" dirty="0" err="1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МКУ</a:t>
            </a:r>
            <a:r>
              <a:rPr lang="ru-RU" sz="12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«Хозяйственная группа по обслуживанию </a:t>
            </a:r>
            <a:r>
              <a:rPr lang="ru-RU" sz="1200" b="0" dirty="0" err="1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ОМС</a:t>
            </a:r>
            <a:r>
              <a:rPr lang="ru-RU" sz="12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» Г.В.Чернова</a:t>
            </a:r>
            <a:br>
              <a:rPr lang="ru-RU" sz="12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2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2021</a:t>
            </a:r>
            <a:br>
              <a:rPr lang="ru-RU" sz="12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2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2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2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2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</a:t>
            </a:r>
            <a:r>
              <a:rPr lang="ru-RU" sz="1200" b="0" dirty="0" err="1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Матвеевский</a:t>
            </a:r>
            <a:r>
              <a:rPr lang="ru-RU" sz="12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0" dirty="0" err="1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овраг,в</a:t>
            </a:r>
            <a:r>
              <a:rPr lang="ru-RU" sz="12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1,5 км на юго-запад от с.Матвеевка</a:t>
            </a:r>
            <a:br>
              <a:rPr lang="ru-RU" sz="12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2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                            </a:t>
            </a:r>
            <a:r>
              <a:rPr lang="ru-RU" sz="1200" b="0" dirty="0" err="1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Сорочинский</a:t>
            </a:r>
            <a:r>
              <a:rPr lang="ru-RU" sz="12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0" dirty="0" err="1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МА,Ф.186А,оп.1,Д.304</a:t>
            </a:r>
            <a:r>
              <a:rPr lang="ru-RU" sz="12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1200" b="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D:\ЧЕРНОВА\ОПИСИ\2013\5 Сорочинский район-представление-фотодокументы-14.10.2013\10 памятников природы\8.Матвеевский овраг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67059" y="842581"/>
            <a:ext cx="5455920" cy="35631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428596" y="714356"/>
            <a:ext cx="8286808" cy="59862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3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Наша природа чрезвычайно богата и разнообразна. Подобно талантливому скульптору, создающему монументальные изваяния из гипса или мрамора, она создала для нас тысячи "живых" памятников, которые поражают своей красотой, неповторимостью и непревзойденностью.</a:t>
            </a: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Работы по выявлению ценных природных объектов велись в Оренбургской области, начиная с 1970-х годов, в рамках реализации экспедиционных исследований различной тематики.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1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 результатам данных работ,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 1998 году было принято распоряжение администрации Оренбургской области            № 505-р «О памятниках природы Оренбургской области». Статус памятника природы был придан 510 объектам.,                  в т.ч. 10 объектам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Сорочинского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района.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    В результате работ, проводившихся уполномоченными органами в 1998-2010 гг., было выявлено множество проблем, связанных с несовершенством законодательства, а также с отсутствием нормативно-правовой базы, необходимой для полноценного функционирования особо охраняемых природных территорий.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    По результатам работ получены заключения учёных о целесообразности сокращения числа памятников природы       до 330. Обновлены их описания, уточнены координаты угловых точек, сведения о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природопользователях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и владельцах земельных участков, на которых расположены данные памятники.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     Принято постановление Правительства области №121-п от 25 февраля 2015 года «О памятниках природы областного значения Оренбургской области», согласно  которого на территории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Сорочинского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городского округа расположено 8 особо охраняемых природных территорий:</a:t>
            </a:r>
          </a:p>
          <a:p>
            <a:pPr algn="just"/>
            <a:endParaRPr kumimoji="0" lang="ru-RU" sz="12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hlinkClick r:id="rId2"/>
            </a:endParaRPr>
          </a:p>
          <a:p>
            <a:pPr algn="just"/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2"/>
              </a:rPr>
              <a:t>Голубовские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2"/>
              </a:rPr>
              <a:t> лесные колки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г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руппа березово-осиновых колков (12 колков – леса Долгий Колок, Средний, Мокрый, Грачиный, Старушечий, Волчий и др.), расположенных на слабодренированном междуречье и занимающих многочисленные западины карстово-суффозионного происхождения. Генетический резерват по березе бородавчатой. </a:t>
            </a:r>
          </a:p>
          <a:p>
            <a:pPr algn="just"/>
            <a:endParaRPr kumimoji="0" lang="ru-RU" sz="12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hlinkClick r:id="rId3"/>
            </a:endParaRPr>
          </a:p>
          <a:p>
            <a:pPr algn="just"/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3"/>
              </a:rPr>
              <a:t>Голубовские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3"/>
              </a:rPr>
              <a:t> моховые болота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д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ве карстово-суффозионные западины на междуречье Большого и Малого Урана, глубиной до 3-4 м. Выражены сглаженные обрывы уступы с южной и западной стороны впадин. Днище занято осоковыми кочкарными болотами с куртинами кустарниковых ив. 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    Весной и в раннелетнее время, значительные площади заняты мелководными плесами, привлекающие на гнездование многочисленных водоплавающих птиц (кряква, серая утка,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чирок-трескунок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) и околоводных птиц. По свидетельству старожилов в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1920-1930-е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годы западина наполнялась водой настолько, что в них обитал карась, гнездились гуси и лебеди.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   </a:t>
            </a: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endParaRPr kumimoji="0" lang="ru-RU" sz="11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endParaRPr kumimoji="0" lang="ru-RU" sz="11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214291"/>
            <a:ext cx="821537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 </a:t>
            </a:r>
          </a:p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(Продолжение)</a:t>
            </a:r>
          </a:p>
          <a:p>
            <a:pPr algn="ctr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2"/>
              </a:rPr>
              <a:t>Красные камни</a:t>
            </a:r>
            <a:r>
              <a:rPr lang="ru-RU" sz="1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о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брыв высотой до 15 м, книзу сменяющийся крутым осыпающимся склоном. Обрыв сложен красноцветными косослоистыми песчаниками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нижнетатарского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подъяруса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верхней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перми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 В песчаниках встречаются линзы конгломератов. Ниже обрыва, на крутом склоне обнажены выходят красноцветные аргиллиты и глины с тонкими прослоями светло-серых известковистых песчаников и известняков. Видимая мощность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аргиллитово-глинистой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толщи составляет не менее 40 м. Опорный геологический разрез, демонстрирующий взаимоотношения двух разных по механическому составу мощных толщ: песчаниковой и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аргиллитово-глинистой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     Песчаниковый обрыв украшен характерными для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красноцветов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Предуралья формами: ячеями и нишами выдувания и вымывания, овальными карнизами. Открыты значительные участки неровных,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ямчато-бугорчатых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поверхностей напластования. На бровке обрыва вертикальные трещины выветриванием и дефляцией расширены до 0,5-1,2 м. Этими трещинами обрыв расчленен на зубцы, благодаря которым все природное сооружение издали напоминает крепостную стену. В цементе песчаников присутствует кальцит, распределенный неравномерно и образующий иногда крупные конкреции.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endParaRPr lang="ru-RU" sz="1200" dirty="0" smtClean="0">
              <a:latin typeface="Times New Roman" pitchFamily="18" charset="0"/>
              <a:ea typeface="Times New Roman" pitchFamily="18" charset="0"/>
              <a:cs typeface="Times New Roman" pitchFamily="18" charset="0"/>
              <a:hlinkClick r:id="rId3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1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3"/>
              </a:rPr>
              <a:t>Надеждинский</a:t>
            </a:r>
            <a:r>
              <a:rPr lang="ru-RU" sz="1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3"/>
              </a:rPr>
              <a:t> сосновый бор</a:t>
            </a:r>
            <a:r>
              <a:rPr lang="ru-RU" sz="1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и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скусственные сосновые насаждения, созданные в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1920-1930-х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годах – образец степного лесоразведения на песках.</a:t>
            </a:r>
          </a:p>
          <a:p>
            <a:pPr algn="just"/>
            <a:endParaRPr lang="ru-RU" sz="1200" dirty="0" smtClean="0">
              <a:latin typeface="Times New Roman" pitchFamily="18" charset="0"/>
              <a:ea typeface="Times New Roman" pitchFamily="18" charset="0"/>
              <a:cs typeface="Times New Roman" pitchFamily="18" charset="0"/>
              <a:hlinkClick r:id="rId4"/>
            </a:endParaRPr>
          </a:p>
          <a:p>
            <a:pPr algn="just"/>
            <a:r>
              <a:rPr lang="ru-RU" sz="1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4"/>
              </a:rPr>
              <a:t>Новопокровское болото</a:t>
            </a:r>
            <a:r>
              <a:rPr lang="ru-RU" sz="1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о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круглая впадина диаметром около 800 м, ограниченная заметными бортами высотой до 2-3 м.   В засушливые годы летом впадина становится болотом или лугом, в дождливые – озером. В прошлом впадина имела связь с р.Крестовкой, в которую сбрасывался избыток воды. Между впадиной и Крестовкой есть ложбина стока шириной          до 200 м и глубиной около 1 м.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     Происхождение впадины, скорее всего, суффозионно-карстовое, но вопрос о генезисе этого необычного образования пока нужно оставить открытым, т.к. в обрывах над р.Крестовкой обнажаются лишь верхнепермские нерастворимые породы – аргиллиты и алевролиты с прослойками мергелей. Типичная водная и околоводная растительность представлена рогозом, тростником, сусаком, осоками. Редкий пример приспособления деревенской застройки к особенностям ландшафта.</a:t>
            </a:r>
          </a:p>
          <a:p>
            <a:pPr algn="just"/>
            <a:endParaRPr lang="ru-RU" sz="1200" dirty="0" smtClean="0">
              <a:latin typeface="Times New Roman" pitchFamily="18" charset="0"/>
              <a:ea typeface="Times New Roman" pitchFamily="18" charset="0"/>
              <a:cs typeface="Times New Roman" pitchFamily="18" charset="0"/>
              <a:hlinkClick r:id="rId5"/>
            </a:endParaRPr>
          </a:p>
          <a:p>
            <a:pPr algn="just"/>
            <a:r>
              <a:rPr lang="ru-RU" sz="1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5"/>
              </a:rPr>
              <a:t>Сосновый бор в </a:t>
            </a:r>
            <a:r>
              <a:rPr lang="ru-RU" sz="1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5"/>
              </a:rPr>
              <a:t>с.Первокрасном</a:t>
            </a:r>
            <a:r>
              <a:rPr lang="ru-RU" sz="1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з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акладка соснового бора началась в 1911 году. 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Краснокнижные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виды растений: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Stipa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pennata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, занесен в Красные книги РСФСР (1988) и Оренбургской области (1998).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428604"/>
            <a:ext cx="8286808" cy="61632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200" dirty="0" smtClean="0">
              <a:latin typeface="Times New Roman" pitchFamily="18" charset="0"/>
              <a:ea typeface="Times New Roman" pitchFamily="18" charset="0"/>
              <a:cs typeface="Times New Roman" pitchFamily="18" charset="0"/>
              <a:hlinkClick r:id="rId2"/>
            </a:endParaRPr>
          </a:p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(Продолжение)</a:t>
            </a:r>
          </a:p>
          <a:p>
            <a:pPr algn="ctr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3"/>
              </a:rPr>
              <a:t>Урочище Каменный родник</a:t>
            </a:r>
            <a:r>
              <a:rPr lang="ru-RU" sz="1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п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редставляет собой типичную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байрачную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дубраву на склоне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сыртового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междуречья близ высшей точки Мелового Сырта (297,3) с оборудованным родником. Урочище расположено в верховьях речки Воробьевки, а родник является ее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истоком.Эталон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лесных урочищ Общего Сырта.               </a:t>
            </a:r>
            <a:endParaRPr lang="ru-RU" sz="1200" dirty="0" smtClean="0"/>
          </a:p>
          <a:p>
            <a:pPr algn="ctr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2"/>
              </a:rPr>
              <a:t>Урочище Красная Яруга</a:t>
            </a:r>
            <a:r>
              <a:rPr lang="ru-RU" sz="1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п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редставляет собой асимметричную глубокую балку широтного простирания, выработанную в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псаммитово-псефитовых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отложениях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блюментальской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серии нижнего триаса. В бортах обнажены хорошие опорные геологические разрезы этого возраста мощностью не менее 50 м. Преобладающими породами являются песчаники и конгломераты. Конгломераты занимают до 20-30% объема обнажающейся толщи. Все породы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полимиктового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состава с преобладанием обломков устойчивых к выветриванию минералов и пород (кварца, кремня). Преобладающая окраска красновато-бордово-коричневая. Наиболее грубозернистые слои имеют коричнево-серую окраску, которую породе придает кальцитовый цемент. Разрезы прекрасно демонстрируют цементирующую и пигментирующую роль кальцита. Слоистость конгломератов косая однонаправленная, в песчаниках преобладает горизонтальная слоистость. Правобережные обрывы демонстрируют типичные для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блюментальской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молассы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формы выветривания и эрозии – овально закругленные карнизы с витым рисунком, образованным косыми слойками и глубокие ниши, образованные по более слабым слоям.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   Образец балочного ландшафта на субстрате из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блюментальских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молассовых пород, обладает высокими пейзажно-эстетическими качествами.</a:t>
            </a:r>
            <a:r>
              <a:rPr lang="ru-RU" sz="1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1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На сегодняшний день в архивном отделе хранится 2 фонда фотодокументов, 471 единица хранения.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1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Тематика фотодокументов архивного отдела администрации </a:t>
            </a:r>
            <a:r>
              <a:rPr lang="ru-RU" sz="1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Сорочинского</a:t>
            </a:r>
            <a:r>
              <a:rPr lang="ru-RU" sz="1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городского округа Оренбургской области (</a:t>
            </a:r>
            <a:r>
              <a:rPr lang="ru-RU" sz="1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далее-Сорочинский</a:t>
            </a:r>
            <a:r>
              <a:rPr lang="ru-RU" sz="1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МА) разнообразна – это общественно-политические события, сельское хозяйство, архитектура и строительство, культура, спорт и др., они освещают практически все стороны жизни человека и общества, охватывают период с 1919 года и по настоящее время.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1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 представленных на электронной выставке фотодокументах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Сорочинского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МА запечатлены 8 памятников природы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Сорочинского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городского округа. Фотодокументы поступили в 2013 году от автора съемки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Н.Г.Ляшкина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директора        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МОУ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Войковская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СОШ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   Выставка носит природоохранный характер. Материал может использоваться при изучении тем по природе родного края.</a:t>
            </a:r>
          </a:p>
          <a:p>
            <a:pPr algn="ctr">
              <a:buNone/>
            </a:pPr>
            <a:endParaRPr lang="ru-RU" sz="105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Работниками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Сорочинского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МА ведется инициативный поиск фотодокументов, документов личного происхождения.</a:t>
            </a:r>
          </a:p>
          <a:p>
            <a:pPr algn="ctr" fontAlgn="base"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Всех, кто решит сдать документы в архив, ждем Вас по адресу:  г. Сорочинск,  ул.Чапаева,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д.14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, тел. 4-21-76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Памятники природы областного значения Оренбургской области,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расположенные на территории </a:t>
            </a:r>
          </a:p>
          <a:p>
            <a:r>
              <a:rPr lang="ru-RU" dirty="0" err="1" smtClean="0"/>
              <a:t>Сорочинского</a:t>
            </a:r>
            <a:r>
              <a:rPr lang="ru-RU" dirty="0" smtClean="0"/>
              <a:t> городского округа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1038212"/>
          </a:xfrm>
        </p:spPr>
        <p:txBody>
          <a:bodyPr/>
          <a:lstStyle/>
          <a:p>
            <a:pPr algn="ctr"/>
            <a:r>
              <a:rPr lang="ru-RU" dirty="0" err="1" smtClean="0">
                <a:latin typeface="+mn-lt"/>
                <a:cs typeface="Times New Roman" pitchFamily="18" charset="0"/>
              </a:rPr>
              <a:t>Голубовские</a:t>
            </a:r>
            <a:r>
              <a:rPr lang="ru-RU" dirty="0" smtClean="0">
                <a:latin typeface="+mn-lt"/>
                <a:cs typeface="Times New Roman" pitchFamily="18" charset="0"/>
              </a:rPr>
              <a:t> </a:t>
            </a:r>
            <a:br>
              <a:rPr lang="ru-RU" dirty="0" smtClean="0">
                <a:latin typeface="+mn-lt"/>
                <a:cs typeface="Times New Roman" pitchFamily="18" charset="0"/>
              </a:rPr>
            </a:br>
            <a:r>
              <a:rPr lang="ru-RU" dirty="0" smtClean="0">
                <a:latin typeface="+mn-lt"/>
                <a:cs typeface="Times New Roman" pitchFamily="18" charset="0"/>
              </a:rPr>
              <a:t>лесные колки</a:t>
            </a:r>
            <a:endParaRPr lang="ru-RU" dirty="0">
              <a:latin typeface="+mn-lt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00694" y="1500174"/>
            <a:ext cx="2971800" cy="4357718"/>
          </a:xfrm>
        </p:spPr>
        <p:txBody>
          <a:bodyPr>
            <a:normAutofit fontScale="92500" lnSpcReduction="20000"/>
          </a:bodyPr>
          <a:lstStyle/>
          <a:p>
            <a:pPr algn="just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Ландшафтный памятник природы.</a:t>
            </a:r>
          </a:p>
          <a:p>
            <a:pPr algn="just"/>
            <a:endParaRPr lang="ru-RU" sz="15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5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Местонахождение и площадь –         к северо-западу от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с.Первокрасное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,   </a:t>
            </a:r>
            <a:r>
              <a:rPr lang="en-US" sz="1500" dirty="0" smtClean="0">
                <a:latin typeface="Times New Roman" pitchFamily="18" charset="0"/>
                <a:cs typeface="Times New Roman" pitchFamily="18" charset="0"/>
              </a:rPr>
              <a:t> S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350 га</a:t>
            </a:r>
          </a:p>
          <a:p>
            <a:pPr algn="just"/>
            <a:endParaRPr lang="ru-RU" sz="15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Памятником природы сохраняется лесные экосистемы, занимающие генетически редкий для западной части Оренбуржья тип впадин.</a:t>
            </a:r>
          </a:p>
          <a:p>
            <a:pPr algn="just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Сорочинский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МА,Ф.186А,Оп.1,Д.295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/>
          </a:p>
        </p:txBody>
      </p:sp>
      <p:pic>
        <p:nvPicPr>
          <p:cNvPr id="2050" name="Picture 2" descr="D:\ЧЕРНОВА\ОПИСИ\2013\5 Сорочинский район-представление-фотодокументы-14.10.2013\10 памятников природы\2.Голубовские лесные колки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000" y="1557734"/>
            <a:ext cx="4625975" cy="346948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 smtClean="0">
                <a:latin typeface="+mn-lt"/>
                <a:cs typeface="Times New Roman" pitchFamily="18" charset="0"/>
              </a:rPr>
              <a:t>Голубовские</a:t>
            </a:r>
            <a:r>
              <a:rPr lang="ru-RU" dirty="0" smtClean="0">
                <a:latin typeface="+mn-lt"/>
                <a:cs typeface="Times New Roman" pitchFamily="18" charset="0"/>
              </a:rPr>
              <a:t/>
            </a:r>
            <a:br>
              <a:rPr lang="ru-RU" dirty="0" smtClean="0">
                <a:latin typeface="+mn-lt"/>
                <a:cs typeface="Times New Roman" pitchFamily="18" charset="0"/>
              </a:rPr>
            </a:br>
            <a:r>
              <a:rPr lang="ru-RU" dirty="0" smtClean="0">
                <a:latin typeface="+mn-lt"/>
                <a:cs typeface="Times New Roman" pitchFamily="18" charset="0"/>
              </a:rPr>
              <a:t> моховые болота</a:t>
            </a:r>
            <a:endParaRPr lang="ru-RU" dirty="0">
              <a:latin typeface="+mn-lt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28736"/>
            <a:ext cx="2971800" cy="4500594"/>
          </a:xfrm>
        </p:spPr>
        <p:txBody>
          <a:bodyPr>
            <a:normAutofit fontScale="25000" lnSpcReduction="20000"/>
          </a:bodyPr>
          <a:lstStyle/>
          <a:p>
            <a:pPr algn="just"/>
            <a:endParaRPr lang="ru-RU" sz="43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43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Ландшафтно-гидрологический памятник природы.</a:t>
            </a:r>
          </a:p>
          <a:p>
            <a:pPr algn="just"/>
            <a:endParaRPr lang="ru-RU" sz="56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56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Местонахождение и площадь –        в 4 км к северо-западу от </a:t>
            </a:r>
            <a:r>
              <a:rPr lang="ru-RU" sz="5600" dirty="0" err="1" smtClean="0">
                <a:latin typeface="Times New Roman" pitchFamily="18" charset="0"/>
                <a:cs typeface="Times New Roman" pitchFamily="18" charset="0"/>
              </a:rPr>
              <a:t>с.Первокрасное</a:t>
            </a: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S </a:t>
            </a: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120  га</a:t>
            </a:r>
          </a:p>
          <a:p>
            <a:pPr algn="just"/>
            <a:endParaRPr lang="ru-RU" sz="56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56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Памятник природы представляет редкое и не совсем изученное проявление геологических процессов, происходивших на водораздельных пространствах Общего Сырта. Имеет большое значение в сохранении ландшафтного и биологического разнообразия региона.</a:t>
            </a:r>
          </a:p>
          <a:p>
            <a:pPr algn="just"/>
            <a:endParaRPr lang="ru-RU" sz="56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Сорочинский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МА,Ф.186А,Оп.1,Д.307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/>
          </a:p>
        </p:txBody>
      </p:sp>
      <p:pic>
        <p:nvPicPr>
          <p:cNvPr id="3074" name="Picture 2" descr="D:\ЧЕРНОВА\ОПИСИ\2013\5 Сорочинский район-представление-фотодокументы-14.10.2013\10 памятников природы\10.Голубовские  моховые болота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5786" y="1643050"/>
            <a:ext cx="4625975" cy="32861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00042"/>
            <a:ext cx="2971800" cy="928694"/>
          </a:xfrm>
        </p:spPr>
        <p:txBody>
          <a:bodyPr/>
          <a:lstStyle/>
          <a:p>
            <a:pPr algn="ctr"/>
            <a:r>
              <a:rPr lang="ru-RU" dirty="0" smtClean="0">
                <a:latin typeface="+mn-lt"/>
                <a:cs typeface="Times New Roman" pitchFamily="18" charset="0"/>
              </a:rPr>
              <a:t>Красные камни</a:t>
            </a:r>
            <a:endParaRPr lang="ru-RU" dirty="0">
              <a:latin typeface="+mn-lt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28736"/>
            <a:ext cx="2971800" cy="4500594"/>
          </a:xfrm>
        </p:spPr>
        <p:txBody>
          <a:bodyPr>
            <a:normAutofit lnSpcReduction="10000"/>
          </a:bodyPr>
          <a:lstStyle/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Геоморфологический памятник природы.</a:t>
            </a: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Местонахождение и площадь –        в 2 км к юго-востоку от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с.Первокрасное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48  га</a:t>
            </a: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Объектом охраны служат останцы выветривания и опорный разрезом отложений верхней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перми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100" dirty="0" err="1" smtClean="0">
                <a:latin typeface="Times New Roman" pitchFamily="18" charset="0"/>
                <a:cs typeface="Times New Roman" pitchFamily="18" charset="0"/>
              </a:rPr>
              <a:t>Сорочинский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 smtClean="0">
                <a:latin typeface="Times New Roman" pitchFamily="18" charset="0"/>
                <a:cs typeface="Times New Roman" pitchFamily="18" charset="0"/>
              </a:rPr>
              <a:t>МА,Ф186А,Оп.1,Д.297</a:t>
            </a:r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098" name="Picture 2" descr="D:\ЧЕРНОВА\ОПИСИ\2013\5 Сорочинский район-представление-фотодокументы-14.10.2013\10 памятников природы\4.Красные камни  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000" y="1571612"/>
            <a:ext cx="4625975" cy="34290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71480"/>
            <a:ext cx="2971800" cy="1000132"/>
          </a:xfrm>
        </p:spPr>
        <p:txBody>
          <a:bodyPr>
            <a:normAutofit/>
          </a:bodyPr>
          <a:lstStyle/>
          <a:p>
            <a:pPr algn="ctr"/>
            <a:r>
              <a:rPr lang="ru-RU" dirty="0" err="1" smtClean="0">
                <a:latin typeface="+mn-lt"/>
                <a:cs typeface="Times New Roman" pitchFamily="18" charset="0"/>
              </a:rPr>
              <a:t>Надеждинский</a:t>
            </a:r>
            <a:r>
              <a:rPr lang="ru-RU" dirty="0" smtClean="0">
                <a:latin typeface="+mn-lt"/>
                <a:cs typeface="Times New Roman" pitchFamily="18" charset="0"/>
              </a:rPr>
              <a:t> сосновый бор</a:t>
            </a:r>
            <a:endParaRPr lang="ru-RU" dirty="0">
              <a:latin typeface="+mn-lt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6" y="1571612"/>
            <a:ext cx="3105119" cy="4286280"/>
          </a:xfrm>
        </p:spPr>
        <p:txBody>
          <a:bodyPr>
            <a:normAutofit fontScale="77500" lnSpcReduction="20000"/>
          </a:bodyPr>
          <a:lstStyle/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Лесокультурный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памятник природы.</a:t>
            </a:r>
          </a:p>
          <a:p>
            <a:pPr algn="just"/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Искусственные сосновые насаждения, созданные в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1920-1930-х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годах – образец степного лесоразведения на песках.</a:t>
            </a:r>
          </a:p>
          <a:p>
            <a:pPr algn="just"/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Местонахождение и площадь –северная окраина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с.Надеждинка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160 га</a:t>
            </a:r>
          </a:p>
          <a:p>
            <a:pPr algn="just"/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Сорочинский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МА,Ф.186А,Оп.1,д.294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/>
          </a:p>
        </p:txBody>
      </p:sp>
      <p:pic>
        <p:nvPicPr>
          <p:cNvPr id="5122" name="Picture 2" descr="D:\ЧЕРНОВА\ОПИСИ\2013\5 Сорочинский район-представление-фотодокументы-14.10.2013\10 памятников природы\1.Надеждинский сосновй бор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000" y="1571612"/>
            <a:ext cx="4625975" cy="32861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2472</TotalTime>
  <Words>884</Words>
  <Application>Microsoft Office PowerPoint</Application>
  <PresentationFormat>Экран (4:3)</PresentationFormat>
  <Paragraphs>247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Аспект</vt:lpstr>
      <vt:lpstr>НАМ ЕСТЬ  ЧТО БЕРЕЧЬ</vt:lpstr>
      <vt:lpstr>Презентация PowerPoint</vt:lpstr>
      <vt:lpstr>Презентация PowerPoint</vt:lpstr>
      <vt:lpstr>Презентация PowerPoint</vt:lpstr>
      <vt:lpstr>Памятники природы областного значения Оренбургской области,</vt:lpstr>
      <vt:lpstr>Голубовские  лесные колки</vt:lpstr>
      <vt:lpstr>Голубовские  моховые болота</vt:lpstr>
      <vt:lpstr>Красные камни</vt:lpstr>
      <vt:lpstr>Надеждинский сосновый бор</vt:lpstr>
      <vt:lpstr>Новопокровское болото</vt:lpstr>
      <vt:lpstr>Сосновый бор в с.Первокрасном</vt:lpstr>
      <vt:lpstr>Урочище  Каменный родник</vt:lpstr>
      <vt:lpstr>Урочище  Красная Яруга</vt:lpstr>
      <vt:lpstr>      Выставку подготовила специалист 1 категории МКУ «Хозяйственная группа по обслуживанию ОМС» Г.В.Чернова 2021                                                                                                                                      Матвеевский овраг,в 1,5 км на юго-запад от с.Матвеевка                                                                                                                                                                      Сорочинский МА,Ф.186А,оп.1,Д.304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User</cp:lastModifiedBy>
  <cp:revision>258</cp:revision>
  <dcterms:created xsi:type="dcterms:W3CDTF">2020-03-27T09:41:51Z</dcterms:created>
  <dcterms:modified xsi:type="dcterms:W3CDTF">2022-11-07T12:18:03Z</dcterms:modified>
</cp:coreProperties>
</file>