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58" r:id="rId5"/>
    <p:sldId id="262" r:id="rId6"/>
    <p:sldId id="263" r:id="rId7"/>
    <p:sldId id="259" r:id="rId8"/>
    <p:sldId id="264" r:id="rId9"/>
    <p:sldId id="265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-55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EF8D3-554D-4079-A3A7-F4AFE5FA878D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92453-EA76-4D1A-ADAB-6437B4A52E5F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4606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EF8D3-554D-4079-A3A7-F4AFE5FA878D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92453-EA76-4D1A-ADAB-6437B4A52E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0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EF8D3-554D-4079-A3A7-F4AFE5FA878D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92453-EA76-4D1A-ADAB-6437B4A52E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324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EF8D3-554D-4079-A3A7-F4AFE5FA878D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92453-EA76-4D1A-ADAB-6437B4A52E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230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EF8D3-554D-4079-A3A7-F4AFE5FA878D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92453-EA76-4D1A-ADAB-6437B4A52E5F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4685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EF8D3-554D-4079-A3A7-F4AFE5FA878D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92453-EA76-4D1A-ADAB-6437B4A52E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6456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EF8D3-554D-4079-A3A7-F4AFE5FA878D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92453-EA76-4D1A-ADAB-6437B4A52E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2102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EF8D3-554D-4079-A3A7-F4AFE5FA878D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92453-EA76-4D1A-ADAB-6437B4A52E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0201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EF8D3-554D-4079-A3A7-F4AFE5FA878D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92453-EA76-4D1A-ADAB-6437B4A52E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2779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55EEF8D3-554D-4079-A3A7-F4AFE5FA878D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A492453-EA76-4D1A-ADAB-6437B4A52E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0243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EF8D3-554D-4079-A3A7-F4AFE5FA878D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92453-EA76-4D1A-ADAB-6437B4A52E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6834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5EEF8D3-554D-4079-A3A7-F4AFE5FA878D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2A492453-EA76-4D1A-ADAB-6437B4A52E5F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7220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7125" y="114210"/>
            <a:ext cx="4042100" cy="1085611"/>
          </a:xfrm>
          <a:prstGeom prst="rect">
            <a:avLst/>
          </a:prstGeom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161366" y="1295613"/>
            <a:ext cx="11887200" cy="1972022"/>
          </a:xfrm>
          <a:prstGeom prst="rect">
            <a:avLst/>
          </a:prstGeom>
          <a:ln>
            <a:solidFill>
              <a:schemeClr val="tx2">
                <a:lumMod val="2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казенное учреждение «Многофункциональный центр предоставления государственных и муниципальных услуг» Сорочинского муниципального округа Оренбургской области</a:t>
            </a:r>
            <a:endParaRPr lang="ru-RU" sz="30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94030" y="3490413"/>
            <a:ext cx="7665195" cy="22381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4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«Система психологической разгрузки «Зеленый коридор</a:t>
            </a:r>
            <a:r>
              <a:rPr lang="ru-RU" sz="44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endParaRPr lang="ru-RU" sz="4400" b="1" i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009" y="3490413"/>
            <a:ext cx="3628021" cy="2418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0994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1986" y="378224"/>
            <a:ext cx="3409163" cy="81664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439947" y="1714356"/>
            <a:ext cx="11300603" cy="4548421"/>
          </a:xfrm>
          <a:prstGeom prst="rect">
            <a:avLst/>
          </a:prstGeom>
          <a:solidFill>
            <a:srgbClr val="FAD9A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0215" algn="ctr">
              <a:spcAft>
                <a:spcPts val="0"/>
              </a:spcAft>
            </a:pPr>
            <a:r>
              <a:rPr lang="ru-RU" sz="4000" b="1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Данная практика направлена на с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нижение </a:t>
            </a:r>
            <a:r>
              <a:rPr lang="ru-RU" sz="4000" b="1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уровня профессионального выгорания сотрудников МФЦ и сокращение текучести кадров за счет создания комплексной системы психологической 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поддержки</a:t>
            </a:r>
            <a:endParaRPr lang="ru-RU" sz="4000" b="1" dirty="0"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08380" y="378224"/>
            <a:ext cx="5042264" cy="1093501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 практики</a:t>
            </a:r>
          </a:p>
        </p:txBody>
      </p:sp>
    </p:spTree>
    <p:extLst>
      <p:ext uri="{BB962C8B-B14F-4D97-AF65-F5344CB8AC3E}">
        <p14:creationId xmlns:p14="http://schemas.microsoft.com/office/powerpoint/2010/main" val="2813482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6694" y="516653"/>
            <a:ext cx="2274455" cy="81664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94891" y="1714356"/>
            <a:ext cx="11930332" cy="4548421"/>
          </a:xfrm>
          <a:prstGeom prst="rect">
            <a:avLst/>
          </a:prstGeom>
          <a:solidFill>
            <a:srgbClr val="FAD9A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0215" algn="ctr">
              <a:spcAft>
                <a:spcPts val="0"/>
              </a:spcAft>
            </a:pP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Провести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комплексный аудит психоэмоционального состояния сотрудников (анонимное тестирование).</a:t>
            </a:r>
          </a:p>
          <a:p>
            <a:pPr indent="450215" algn="ctr">
              <a:spcAft>
                <a:spcPts val="0"/>
              </a:spcAft>
            </a:pP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	Обустроить специализированное помещение под «Комнату психологической разгрузки» в здании МФЦ. </a:t>
            </a:r>
          </a:p>
          <a:p>
            <a:pPr indent="450215" algn="ctr">
              <a:spcAft>
                <a:spcPts val="0"/>
              </a:spcAft>
            </a:pP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	Разработать и утвердить локальный нормативный акт (ЛНА), регламентирующий право сотрудника на экстренный 15-минутный перерыв («тайм-аут») после обслуживания конфликтного заявителя.</a:t>
            </a:r>
          </a:p>
          <a:p>
            <a:pPr indent="450215" algn="ctr">
              <a:spcAft>
                <a:spcPts val="0"/>
              </a:spcAft>
            </a:pP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	Провести цикл обучающих тренингов по стрессоустойчивости и методам саморегуляции для сотрудников МФЦ.</a:t>
            </a:r>
          </a:p>
          <a:p>
            <a:pPr indent="450215" algn="ctr">
              <a:spcAft>
                <a:spcPts val="0"/>
              </a:spcAft>
            </a:pP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	Подготовка методического материала.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53683" y="378224"/>
            <a:ext cx="7910423" cy="1093501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достижения поставленной цели необходимо решить ряд конкретных задач:</a:t>
            </a:r>
          </a:p>
        </p:txBody>
      </p:sp>
    </p:spTree>
    <p:extLst>
      <p:ext uri="{BB962C8B-B14F-4D97-AF65-F5344CB8AC3E}">
        <p14:creationId xmlns:p14="http://schemas.microsoft.com/office/powerpoint/2010/main" val="3632692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90775" y="284677"/>
            <a:ext cx="9221637" cy="1518244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Проблема, решаемая с помощью практики</a:t>
            </a:r>
            <a:endParaRPr lang="ru-RU" sz="4000" b="1" i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оле 8"/>
          <p:cNvSpPr txBox="1"/>
          <p:nvPr/>
        </p:nvSpPr>
        <p:spPr>
          <a:xfrm>
            <a:off x="1285332" y="2774323"/>
            <a:ext cx="9627080" cy="2798342"/>
          </a:xfrm>
          <a:prstGeom prst="rect">
            <a:avLst/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defRPr/>
            </a:pPr>
            <a:r>
              <a:rPr lang="ru-RU" sz="2800" kern="0" dirty="0">
                <a:solidFill>
                  <a:sysClr val="windowText" lastClr="000000"/>
                </a:solidFill>
                <a:latin typeface="Times New Roman"/>
                <a:ea typeface="Calibri"/>
                <a:cs typeface="Times New Roman"/>
              </a:rPr>
              <a:t>Высокий уровень психоэмоционального напряжения сотрудников МФЦ из-за ежедневного контакта с конфликтными заявителями. Результат: текучесть кадров среди молодых специалистов до 25% в год, рост количества внутренних ошибок при приеме документов из-за синдрома выгорания, снижение качества предоставления услуг</a:t>
            </a: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ea typeface="Calibri"/>
              <a:cs typeface="Times New Roman"/>
            </a:endParaRPr>
          </a:p>
        </p:txBody>
      </p:sp>
      <p:sp>
        <p:nvSpPr>
          <p:cNvPr id="15" name="Стрелка вниз 14"/>
          <p:cNvSpPr/>
          <p:nvPr/>
        </p:nvSpPr>
        <p:spPr>
          <a:xfrm>
            <a:off x="5594304" y="1890361"/>
            <a:ext cx="707289" cy="801082"/>
          </a:xfrm>
          <a:prstGeom prst="downArrow">
            <a:avLst/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080793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8136" y="284677"/>
            <a:ext cx="10084279" cy="1009286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i="1" dirty="0">
                <a:solidFill>
                  <a:srgbClr val="BD582C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Целевая аудитория </a:t>
            </a:r>
            <a:r>
              <a:rPr lang="ru-RU" sz="4000" b="1" i="1" dirty="0" smtClean="0">
                <a:solidFill>
                  <a:srgbClr val="BD582C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практики:</a:t>
            </a:r>
          </a:p>
        </p:txBody>
      </p:sp>
      <p:sp>
        <p:nvSpPr>
          <p:cNvPr id="13" name="Овал 12"/>
          <p:cNvSpPr/>
          <p:nvPr/>
        </p:nvSpPr>
        <p:spPr>
          <a:xfrm>
            <a:off x="1505306" y="1535503"/>
            <a:ext cx="8509962" cy="2570671"/>
          </a:xfrm>
          <a:prstGeom prst="ellipse">
            <a:avLst/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defRPr/>
            </a:pPr>
            <a:r>
              <a:rPr lang="ru-RU" sz="3200" b="1" i="1" kern="0" dirty="0">
                <a:solidFill>
                  <a:sysClr val="windowText" lastClr="000000"/>
                </a:solidFill>
                <a:latin typeface="Times New Roman"/>
                <a:ea typeface="Calibri"/>
                <a:cs typeface="Times New Roman"/>
              </a:rPr>
              <a:t> Основная целевая аудитория данной практики являются сотрудники МФЦ</a:t>
            </a:r>
            <a:endParaRPr kumimoji="0" lang="ru-RU" sz="3200" b="1" i="1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ea typeface="Calibri"/>
              <a:cs typeface="Times New Roman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049603" y="4756660"/>
            <a:ext cx="8651630" cy="989530"/>
          </a:xfrm>
          <a:prstGeom prst="rect">
            <a:avLst/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defRPr/>
            </a:pPr>
            <a:r>
              <a:rPr lang="ru-RU" sz="1600" kern="0" dirty="0">
                <a:solidFill>
                  <a:sysClr val="windowText" lastClr="000000"/>
                </a:solidFill>
                <a:latin typeface="Times New Roman"/>
                <a:ea typeface="Calibri"/>
                <a:cs typeface="Times New Roman"/>
              </a:rPr>
              <a:t>которые испытывают повышенный уровень стресса, эмоционального напряжения или находятся в состоянии выгорания, а также те, кому важно быстро восстановить психоэмоциональное состояние и работоспособность</a:t>
            </a: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ea typeface="Calibri"/>
              <a:cs typeface="Times New Roman"/>
            </a:endParaRPr>
          </a:p>
        </p:txBody>
      </p:sp>
      <p:sp>
        <p:nvSpPr>
          <p:cNvPr id="2" name="Выгнутая вправо стрелка 1"/>
          <p:cNvSpPr/>
          <p:nvPr/>
        </p:nvSpPr>
        <p:spPr>
          <a:xfrm>
            <a:off x="8876581" y="3096883"/>
            <a:ext cx="1259457" cy="1397479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6362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4672" y="284676"/>
            <a:ext cx="11751996" cy="120769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i="1" dirty="0">
                <a:solidFill>
                  <a:srgbClr val="BD582C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Суть произведенных </a:t>
            </a:r>
            <a:r>
              <a:rPr lang="ru-RU" sz="4000" b="1" i="1" dirty="0" smtClean="0">
                <a:solidFill>
                  <a:srgbClr val="BD582C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изменений:</a:t>
            </a:r>
            <a:endParaRPr lang="ru-RU" sz="4000" b="1" i="1" dirty="0">
              <a:solidFill>
                <a:srgbClr val="BD582C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43340" y="2562046"/>
            <a:ext cx="9221638" cy="1621766"/>
          </a:xfrm>
          <a:prstGeom prst="rect">
            <a:avLst/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defRPr/>
            </a:pPr>
            <a:r>
              <a:rPr lang="ru-RU" kern="0" dirty="0">
                <a:solidFill>
                  <a:sysClr val="windowText" lastClr="000000"/>
                </a:solidFill>
                <a:latin typeface="Times New Roman"/>
                <a:ea typeface="Calibri"/>
                <a:cs typeface="Times New Roman"/>
              </a:rPr>
              <a:t>В МФЦ организуется закрытая для посетителей комната отдыха. Вводится правило: после обслуживания «конфликтного» заявителя сотрудник имеет право на официальный 15-минутный перерыв вне очереди («тайм-аут») для восстановления ресурса, при этом его окно временно перекрывается системой электронной очереди. </a:t>
            </a:r>
            <a:endParaRPr kumimoji="0" lang="ru-RU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ea typeface="Calibri"/>
              <a:cs typeface="Times New Roman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5812627" y="1676619"/>
            <a:ext cx="683064" cy="72152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940943" y="4373591"/>
            <a:ext cx="8376249" cy="177704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Эффект: Снижение текучести кадров на 20%, профилактика профессионального выгорания и сохранение вежливости при работе со следующими заявителями.</a:t>
            </a:r>
          </a:p>
        </p:txBody>
      </p:sp>
    </p:spTree>
    <p:extLst>
      <p:ext uri="{BB962C8B-B14F-4D97-AF65-F5344CB8AC3E}">
        <p14:creationId xmlns:p14="http://schemas.microsoft.com/office/powerpoint/2010/main" val="26094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2044461" y="612475"/>
            <a:ext cx="7953554" cy="4942935"/>
          </a:xfrm>
          <a:prstGeom prst="rect">
            <a:avLst/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До внедрения системы «Зелёный коридор» в МФЦ отсутствовал системный подход к восстановлению ресурса сотрудников после стрессовых взаимодействий. Сотрудники были вынуждены продолжать приём заявителей сразу после конфликтных ситуаций без возможности оперативной психологической разгрузки.</a:t>
            </a:r>
            <a:endParaRPr lang="ru-RU" sz="2800" dirty="0">
              <a:effectLst/>
              <a:latin typeface="Times New Roman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46730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47612" y="494270"/>
            <a:ext cx="3851030" cy="1407018"/>
          </a:xfrm>
          <a:prstGeom prst="rect">
            <a:avLst/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3200" b="1" i="1" u="sng" dirty="0">
                <a:solidFill>
                  <a:srgbClr val="984806"/>
                </a:solidFill>
                <a:latin typeface="Times New Roman"/>
                <a:ea typeface="Times New Roman"/>
              </a:rPr>
              <a:t>Принятые документы</a:t>
            </a:r>
            <a:r>
              <a:rPr lang="ru-RU" sz="3200" b="1" i="1" u="sng" dirty="0" smtClean="0">
                <a:solidFill>
                  <a:srgbClr val="984806"/>
                </a:solidFill>
                <a:latin typeface="Times New Roman"/>
                <a:ea typeface="Times New Roman"/>
              </a:rPr>
              <a:t>:</a:t>
            </a:r>
            <a:endParaRPr lang="ru-RU" sz="3200" i="1" u="sng" dirty="0">
              <a:effectLst/>
              <a:latin typeface="Times New Roman"/>
              <a:ea typeface="Times New Roman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447724">
            <a:off x="4425624" y="1902743"/>
            <a:ext cx="481012" cy="967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оле 51"/>
          <p:cNvSpPr txBox="1"/>
          <p:nvPr/>
        </p:nvSpPr>
        <p:spPr>
          <a:xfrm>
            <a:off x="3582119" y="2824244"/>
            <a:ext cx="7807568" cy="3127981"/>
          </a:xfrm>
          <a:prstGeom prst="rect">
            <a:avLst/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457200" indent="-228600" algn="ctr">
              <a:spcAft>
                <a:spcPts val="0"/>
              </a:spcAft>
              <a:buFont typeface="Arial" pitchFamily="34" charset="0"/>
              <a:buChar char="•"/>
              <a:tabLst>
                <a:tab pos="457200" algn="l"/>
              </a:tabLst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Приказа от 02.02.2026 « 3-п «Об утверждении положения о порядке предоставления краткосрочных технологических перерывов сотрудникам МКУ  «Многофункциональный центр предоставления государственных и муниципальных услуг» Сорочинского муниципального округа Оренбургской области</a:t>
            </a:r>
            <a:r>
              <a:rPr lang="ru-RU" sz="2000" dirty="0" smtClean="0">
                <a:latin typeface="Times New Roman"/>
                <a:ea typeface="Calibri"/>
                <a:cs typeface="Times New Roman"/>
              </a:rPr>
              <a:t>»;</a:t>
            </a:r>
            <a:endParaRPr lang="ru-RU" sz="2000" dirty="0" smtClean="0">
              <a:latin typeface="Times New Roman"/>
              <a:ea typeface="Calibri"/>
              <a:cs typeface="Times New Roman"/>
            </a:endParaRPr>
          </a:p>
          <a:p>
            <a:pPr marL="457200" indent="-228600" algn="ctr">
              <a:spcAft>
                <a:spcPts val="0"/>
              </a:spcAft>
              <a:buFont typeface="Arial" pitchFamily="34" charset="0"/>
              <a:buChar char="•"/>
              <a:tabLst>
                <a:tab pos="457200" algn="l"/>
              </a:tabLst>
            </a:pPr>
            <a:r>
              <a:rPr lang="ru-RU" sz="2000" dirty="0" smtClean="0">
                <a:latin typeface="Times New Roman"/>
                <a:ea typeface="Calibri"/>
                <a:cs typeface="Times New Roman"/>
              </a:rPr>
              <a:t>Речевые </a:t>
            </a:r>
            <a:r>
              <a:rPr lang="ru-RU" sz="2000" dirty="0">
                <a:latin typeface="Times New Roman"/>
                <a:ea typeface="Calibri"/>
                <a:cs typeface="Times New Roman"/>
              </a:rPr>
              <a:t>скрипты для сотрудников МФЦ в момент начала </a:t>
            </a:r>
            <a:r>
              <a:rPr lang="ru-RU" sz="2000" dirty="0" smtClean="0">
                <a:latin typeface="Times New Roman"/>
                <a:ea typeface="Calibri"/>
                <a:cs typeface="Times New Roman"/>
              </a:rPr>
              <a:t>конфликта;</a:t>
            </a:r>
          </a:p>
          <a:p>
            <a:pPr marL="457200" indent="-228600" algn="ctr">
              <a:spcAft>
                <a:spcPts val="0"/>
              </a:spcAft>
              <a:buFont typeface="Arial" pitchFamily="34" charset="0"/>
              <a:buChar char="•"/>
              <a:tabLst>
                <a:tab pos="457200" algn="l"/>
              </a:tabLst>
            </a:pPr>
            <a:r>
              <a:rPr lang="ru-RU" sz="2000" dirty="0" smtClean="0">
                <a:latin typeface="Times New Roman"/>
                <a:ea typeface="Calibri"/>
                <a:cs typeface="Times New Roman"/>
              </a:rPr>
              <a:t>Правила </a:t>
            </a:r>
            <a:r>
              <a:rPr lang="ru-RU" sz="2000" dirty="0">
                <a:latin typeface="Times New Roman"/>
                <a:ea typeface="Calibri"/>
                <a:cs typeface="Times New Roman"/>
              </a:rPr>
              <a:t>речевого поведения (Памятка для сотрудников МФЦ</a:t>
            </a:r>
            <a:r>
              <a:rPr lang="ru-RU" sz="2000" dirty="0" smtClean="0">
                <a:latin typeface="Times New Roman"/>
                <a:ea typeface="Calibri"/>
                <a:cs typeface="Times New Roman"/>
              </a:rPr>
              <a:t>).</a:t>
            </a:r>
            <a:endParaRPr lang="ru-RU" sz="2000" dirty="0" smtClean="0">
              <a:latin typeface="Times New Roman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4300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7091" y="284674"/>
            <a:ext cx="4977384" cy="5115461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i="1" dirty="0" smtClean="0">
                <a:solidFill>
                  <a:srgbClr val="BD582C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8000" b="1" i="1" dirty="0">
              <a:solidFill>
                <a:srgbClr val="BD582C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59"/>
          <a:stretch/>
        </p:blipFill>
        <p:spPr bwMode="auto">
          <a:xfrm>
            <a:off x="5786927" y="897146"/>
            <a:ext cx="6083020" cy="4629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0021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3493</TotalTime>
  <Words>320</Words>
  <Application>Microsoft Office PowerPoint</Application>
  <PresentationFormat>Произвольный</PresentationFormat>
  <Paragraphs>24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Ретро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Director</cp:lastModifiedBy>
  <cp:revision>79</cp:revision>
  <dcterms:created xsi:type="dcterms:W3CDTF">2022-09-15T05:30:10Z</dcterms:created>
  <dcterms:modified xsi:type="dcterms:W3CDTF">2026-06-29T12:02:37Z</dcterms:modified>
</cp:coreProperties>
</file>