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89" r:id="rId4"/>
    <p:sldId id="262" r:id="rId5"/>
    <p:sldId id="283" r:id="rId6"/>
    <p:sldId id="260" r:id="rId7"/>
    <p:sldId id="290" r:id="rId8"/>
    <p:sldId id="266" r:id="rId9"/>
    <p:sldId id="267" r:id="rId10"/>
    <p:sldId id="268" r:id="rId11"/>
    <p:sldId id="269" r:id="rId12"/>
    <p:sldId id="273" r:id="rId13"/>
    <p:sldId id="280" r:id="rId14"/>
    <p:sldId id="277" r:id="rId15"/>
    <p:sldId id="276" r:id="rId16"/>
    <p:sldId id="278" r:id="rId17"/>
    <p:sldId id="288" r:id="rId18"/>
    <p:sldId id="287" r:id="rId19"/>
    <p:sldId id="286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irnov.ru/arhiv/mn719/mn/img/13-1.gif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orage1.tvidi.ru/Cms/News/5/4/245/2563_128677977543616345954_Original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6600" b="1" dirty="0"/>
              <a:t>Детская ложь: </a:t>
            </a:r>
            <a:r>
              <a:rPr lang="ru-RU" altLang="ru-RU" sz="6600" b="1" dirty="0" smtClean="0"/>
              <a:t/>
            </a:r>
            <a:br>
              <a:rPr lang="ru-RU" altLang="ru-RU" sz="6600" b="1" dirty="0" smtClean="0"/>
            </a:br>
            <a:r>
              <a:rPr lang="ru-RU" altLang="ru-RU" sz="6600" b="1" dirty="0" smtClean="0"/>
              <a:t>способы профилактики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050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6754"/>
            <a:ext cx="10691948" cy="1369650"/>
          </a:xfrm>
        </p:spPr>
        <p:txBody>
          <a:bodyPr>
            <a:noAutofit/>
          </a:bodyPr>
          <a:lstStyle/>
          <a:p>
            <a:pPr lvl="0"/>
            <a:r>
              <a:rPr lang="ru-RU" sz="3000" dirty="0"/>
              <a:t>Маленькие дети лгут зачастую просто в силу своего богатого воображения и иногда даже не проводят четкой грани между реальными событиями и </a:t>
            </a:r>
            <a:r>
              <a:rPr lang="ru-RU" sz="3000" dirty="0" smtClean="0"/>
              <a:t>фантазией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93222"/>
            <a:ext cx="7942217" cy="431074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— (4-5 лет) проходит через стадию так называемой «фантазийной лжи», когда дети бывают так сильно захвачены яркостью своих фантазий, что сами верят в реальность придуманного.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5—6 лет ребенок придумывает сказки и приключения, участником которых становится он сам, а иногда и знакомые ему люди. Ему так хочется верить в реальность волшебства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Анимированные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36" y="1711234"/>
            <a:ext cx="3200444" cy="39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78824" y="5355770"/>
            <a:ext cx="10067108" cy="10145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34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таком «полете воображения» ничего страшного нет!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515291"/>
            <a:ext cx="10248362" cy="45850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писал по просьбе ребенка записок в школу о мнимой болезни, объясняющей пропуск занятий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обещания, которые мы даем ребенку, а потом придумываем несуществующие причины их невыполнения?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неужели не было ни одного раза,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мы не просили ребенка сказать звонящему по телефону, что нас нет дома?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5799" y="128788"/>
            <a:ext cx="10544577" cy="1451817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cs typeface="Times New Roman" panose="02020603050405020304" pitchFamily="18" charset="0"/>
              </a:rPr>
              <a:t>часто родители, сами того не сознавая, </a:t>
            </a:r>
            <a:br>
              <a:rPr lang="ru-RU" sz="4000" dirty="0" smtClean="0">
                <a:cs typeface="Times New Roman" panose="02020603050405020304" pitchFamily="18" charset="0"/>
              </a:rPr>
            </a:br>
            <a:r>
              <a:rPr lang="ru-RU" sz="4000" dirty="0" smtClean="0">
                <a:cs typeface="Times New Roman" panose="02020603050405020304" pitchFamily="18" charset="0"/>
              </a:rPr>
              <a:t>учат детей лгать</a:t>
            </a:r>
          </a:p>
        </p:txBody>
      </p:sp>
    </p:spTree>
    <p:extLst>
      <p:ext uri="{BB962C8B-B14F-4D97-AF65-F5344CB8AC3E}">
        <p14:creationId xmlns:p14="http://schemas.microsoft.com/office/powerpoint/2010/main" val="11079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28789"/>
            <a:ext cx="10544577" cy="1138308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Как же вести себя родителям с уличенным во лжи ребенком? 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149532"/>
            <a:ext cx="6668588" cy="517289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Выслушайте ребенка внимательно, п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остарайтесь Выяснить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такого его поведения.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Устраняйте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саму ложь, а причину лжи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начинайте разговор с обвинений и угроз, этим вы рискуете лишь усилить его потребность лгать.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всегда важно помнить, что ни в коем случае нельзя наказывать детей за правду! Надо быть готовым выслушать любую правду, какой бы горькой она не была.</a:t>
            </a:r>
          </a:p>
          <a:p>
            <a:pPr>
              <a:lnSpc>
                <a:spcPct val="90000"/>
              </a:lnSpc>
            </a:pP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i-main-pic" descr="Картинка 194 из 43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9" y="2345428"/>
            <a:ext cx="3565026" cy="32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7733211" y="1008662"/>
            <a:ext cx="3709853" cy="139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SzPct val="160000"/>
              <a:tabLst/>
              <a:defRPr/>
            </a:pPr>
            <a:r>
              <a:rPr kumimoji="0" lang="ru-RU" altLang="ru-RU" sz="18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ru-RU" altLang="ru-RU" sz="1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Никогда не занимайтесь воспитанием 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«под горячую руку»!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1" i="1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1" i="1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Tx/>
              <a:buChar char="-"/>
              <a:tabLst/>
              <a:defRPr/>
            </a:pPr>
            <a:endParaRPr kumimoji="0" lang="ru-RU" altLang="ru-RU" sz="1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53144" y="901336"/>
            <a:ext cx="10411096" cy="5368835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Всегда решайте проблему, а не ищите виноватых!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ребенку подумать над решением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 вместе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 Вами.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Не задавайте вопросов, на которые заранее знаете ответы, которые Вам не нравятся. Не показывайте ребенку, что Вас легко обмануть. Не давайте лишнего повода.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4990" y="48985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Попробуйте следовать следующим Рекомендациям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31519" y="613954"/>
            <a:ext cx="6035040" cy="51728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</a:rPr>
              <a:t>разбирайте с ребенком ситуации из жизни или примеры из книг, когда использование лжи не приносило людям ничего хорошего.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</a:rPr>
              <a:t>Особое внимание ребенка обратите на возможность обходиться в затруднительных ситуациях без помощи лжи.</a:t>
            </a:r>
          </a:p>
        </p:txBody>
      </p:sp>
      <p:pic>
        <p:nvPicPr>
          <p:cNvPr id="4" name="Picture 4" descr="family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304" y="1045029"/>
            <a:ext cx="4941254" cy="44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389" y="1737360"/>
            <a:ext cx="7341327" cy="463731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Расскажите вашим детям о том, что в вашей жизни тоже были и бывают моменты, когда Вам хочется обмануть кого-то. Но Вы приняли сознательное решение о том, что самоуважение и достоинство важнее сиюминутного комфорта, который дает ложь.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Необходимо подготовить ребенка к тому, что вне семьи он может встретиться с неискренностью и ложью. Подобный опыт в первый раз воспринимается ребенком очень болезненно. </a:t>
            </a:r>
          </a:p>
        </p:txBody>
      </p:sp>
      <p:pic>
        <p:nvPicPr>
          <p:cNvPr id="5" name="i-main-pic" descr="Картинка 565 из 43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478" y="2338251"/>
            <a:ext cx="3619025" cy="31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61703" y="309154"/>
            <a:ext cx="10985863" cy="1114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045132" y="1171302"/>
            <a:ext cx="7341327" cy="4637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83475" y="169818"/>
            <a:ext cx="10911839" cy="1506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914400">
              <a:lnSpc>
                <a:spcPct val="150000"/>
              </a:lnSpc>
              <a:buClr>
                <a:schemeClr val="accent1"/>
              </a:buClr>
              <a:buSzPct val="160000"/>
            </a:pPr>
            <a:r>
              <a:rPr lang="ru-RU" sz="2200" b="1" i="1" cap="all" dirty="0" smtClean="0">
                <a:latin typeface="Times New Roman" pitchFamily="18" charset="0"/>
                <a:cs typeface="Times New Roman" pitchFamily="18" charset="0"/>
              </a:rPr>
              <a:t>Самый действенный способ по развитию честности— </a:t>
            </a:r>
          </a:p>
          <a:p>
            <a:pPr lvl="0" algn="ctr" defTabSz="914400">
              <a:lnSpc>
                <a:spcPct val="150000"/>
              </a:lnSpc>
              <a:buClr>
                <a:schemeClr val="accent1"/>
              </a:buClr>
              <a:buSzPct val="160000"/>
            </a:pPr>
            <a:r>
              <a:rPr lang="ru-RU" sz="2200" b="1" i="1" cap="all" dirty="0" smtClean="0">
                <a:latin typeface="Times New Roman" pitchFamily="18" charset="0"/>
                <a:cs typeface="Times New Roman" pitchFamily="18" charset="0"/>
              </a:rPr>
              <a:t>личный пример. </a:t>
            </a:r>
          </a:p>
          <a:p>
            <a:pPr lvl="0" algn="ctr" defTabSz="914400">
              <a:lnSpc>
                <a:spcPct val="150000"/>
              </a:lnSpc>
              <a:buClr>
                <a:schemeClr val="accent1"/>
              </a:buClr>
              <a:buSzPct val="160000"/>
            </a:pPr>
            <a:r>
              <a:rPr lang="ru-RU" sz="2200" b="1" i="1" cap="all" dirty="0" smtClean="0">
                <a:latin typeface="Times New Roman" pitchFamily="18" charset="0"/>
                <a:cs typeface="Times New Roman" pitchFamily="18" charset="0"/>
              </a:rPr>
              <a:t>Родители должны быть честны с детьми даже в мелочах. </a:t>
            </a:r>
            <a:endParaRPr kumimoji="0" lang="ru-RU" sz="2200" b="1" i="1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705394"/>
            <a:ext cx="10639697" cy="1959429"/>
          </a:xfrm>
        </p:spPr>
        <p:txBody>
          <a:bodyPr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Если вам не удалось выполнить то, что вы обещали ребенку, обязательно извинитесь перед ним, рассказав о причинах случившегося</a:t>
            </a:r>
          </a:p>
          <a:p>
            <a:pPr algn="ctr"/>
            <a:endParaRPr lang="ru-RU" dirty="0"/>
          </a:p>
        </p:txBody>
      </p:sp>
      <p:pic>
        <p:nvPicPr>
          <p:cNvPr id="5" name="i-main-pic" descr="Картинка 34 из 2230"/>
          <p:cNvPicPr>
            <a:picLocks noChangeAspect="1" noChangeArrowheads="1"/>
          </p:cNvPicPr>
          <p:nvPr/>
        </p:nvPicPr>
        <p:blipFill>
          <a:blip r:embed="rId2"/>
          <a:srcRect b="6375"/>
          <a:stretch>
            <a:fillRect/>
          </a:stretch>
        </p:blipFill>
        <p:spPr bwMode="auto">
          <a:xfrm>
            <a:off x="3764735" y="2166530"/>
            <a:ext cx="4474244" cy="33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329" y="391885"/>
            <a:ext cx="10318346" cy="7837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Повышайте самооценку ребенка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posobu_povusit_samoocenky_rebenky_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60834" y="1562191"/>
            <a:ext cx="5480314" cy="36498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2" y="1436914"/>
            <a:ext cx="4740507" cy="393767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Всячески поощряйте за большие и малые хорошие поступки. Будьте щедры на добрые слова. Поддерживайте и подбадривайте. Вселяйте уверенность, что все получится и получается.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2" y="685799"/>
            <a:ext cx="10462037" cy="8817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Развивайте ребенка   творчески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icMonkey-Collage2-425x28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13862" y="1702617"/>
            <a:ext cx="4750957" cy="3368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2" y="1619794"/>
            <a:ext cx="5498152" cy="4114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Пусть ребенок посещает различные кружки и секции. Дайте возможность Вашему чаду выбрать творческое занятие по душе. Пусть он лепит, рисует, занимается спортом, пишет стихи, играет в театре, сочиняет сказки.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3mI2sZTYA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98171" y="0"/>
            <a:ext cx="8399417" cy="55856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7517" y="4454434"/>
            <a:ext cx="10775547" cy="10580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Ребенок больше всего нуждается в вашей любви как раз тогда, когда он меньше всего ее заслуживает…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(Эмма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Бомбек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-508" r="16420" b="-562"/>
          <a:stretch/>
        </p:blipFill>
        <p:spPr>
          <a:xfrm>
            <a:off x="6104586" y="410172"/>
            <a:ext cx="5567370" cy="49023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062" y="313581"/>
            <a:ext cx="5898524" cy="54303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исключения дети рано или поздно начинают лгать, и если вы считаете своего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эталоном честности,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огорчить: скорее всего это неправда. </a:t>
            </a:r>
          </a:p>
        </p:txBody>
      </p:sp>
    </p:spTree>
    <p:extLst>
      <p:ext uri="{BB962C8B-B14F-4D97-AF65-F5344CB8AC3E}">
        <p14:creationId xmlns:p14="http://schemas.microsoft.com/office/powerpoint/2010/main" val="16633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926" y="2338251"/>
            <a:ext cx="10396882" cy="192920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49638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лжи, которые встречаются как у детей, </a:t>
            </a:r>
            <a:br>
              <a:rPr lang="ru-RU" dirty="0" smtClean="0"/>
            </a:br>
            <a:r>
              <a:rPr lang="ru-RU" dirty="0" smtClean="0"/>
              <a:t>так и у взрослых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90" y="156754"/>
            <a:ext cx="10976573" cy="809897"/>
          </a:xfrm>
        </p:spPr>
        <p:txBody>
          <a:bodyPr>
            <a:normAutofit/>
          </a:bodyPr>
          <a:lstStyle/>
          <a:p>
            <a:r>
              <a:rPr lang="ru-RU" altLang="ru-RU" sz="4000" dirty="0"/>
              <a:t>стремление избежать </a:t>
            </a:r>
            <a:r>
              <a:rPr lang="ru-RU" altLang="ru-RU" sz="4000" dirty="0" smtClean="0"/>
              <a:t>наказания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158"/>
          <a:stretch/>
        </p:blipFill>
        <p:spPr>
          <a:xfrm>
            <a:off x="5786845" y="1483985"/>
            <a:ext cx="5882139" cy="40213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27908"/>
            <a:ext cx="5643154" cy="4820195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лжи встречается в семьях, где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наказания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над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диалогом в общении с ребёнком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ли жестоко вы наказываете своих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справедливы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ним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заставляете ли вы тем самым ребенка защищаться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5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8012"/>
            <a:ext cx="6345302" cy="757645"/>
          </a:xfrm>
        </p:spPr>
        <p:txBody>
          <a:bodyPr>
            <a:normAutofit/>
          </a:bodyPr>
          <a:lstStyle/>
          <a:p>
            <a:r>
              <a:rPr lang="ru-RU" altLang="ru-RU" sz="4400" b="1" dirty="0" smtClean="0">
                <a:cs typeface="Times New Roman" panose="02020603050405020304" pitchFamily="18" charset="0"/>
              </a:rPr>
              <a:t>Страх  унижения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293224"/>
            <a:ext cx="6345301" cy="446749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данного вида лжи –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стыд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осознание ребёнком неправильности своего поступка. Как правило, ребёнком в данном случае руководит стремление защитить себя, сохранить положительное отношение к себе.</a:t>
            </a:r>
          </a:p>
          <a:p>
            <a:endParaRPr lang="ru-RU" dirty="0"/>
          </a:p>
        </p:txBody>
      </p:sp>
      <p:pic>
        <p:nvPicPr>
          <p:cNvPr id="7" name="Рисунок 6" descr="vina_i_styd_4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19" r="1219"/>
          <a:stretch>
            <a:fillRect/>
          </a:stretch>
        </p:blipFill>
        <p:spPr>
          <a:xfrm>
            <a:off x="7657572" y="666206"/>
            <a:ext cx="3292307" cy="4640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0447"/>
            <a:ext cx="10835640" cy="128015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желание возвыситься над сверстниками, ощутить свою власть</a:t>
            </a:r>
            <a:endParaRPr lang="ru-RU" alt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436914"/>
            <a:ext cx="10394707" cy="41539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врать ребенок испытывает из-за чувства ревности или соперничества, потребности в большем внимании и одобрении со стороны сверстников.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Хвастунишки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обычно непопулярные среди сверстников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дети. Не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 в реальном мире того, что может повысить их ценность, они придумывают нечто, способное произвести на окружающих выгодное впечатление.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450669"/>
            <a:ext cx="11495313" cy="9339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Стремление добыть нечто, что иначе не получить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2" y="1907176"/>
            <a:ext cx="10396724" cy="34674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Например, ребенок говорит неправду о том, что сделал все уроки, для того, чтобы получить разрешение пойти гулять.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58" y="338071"/>
            <a:ext cx="10396882" cy="988454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dirty="0">
                <a:cs typeface="Times New Roman" panose="02020603050405020304" pitchFamily="18" charset="0"/>
              </a:rPr>
              <a:t>ложь для предотвращения вмешательства в личную жизнь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509" y="1326525"/>
            <a:ext cx="11416937" cy="4773829"/>
          </a:xfrm>
        </p:spPr>
        <p:txBody>
          <a:bodyPr>
            <a:norm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чрезмерной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 стороны родителей, когда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лишают права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приватность своего внутреннего мира.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наше «любопытство» вызвано исключительно беспокойством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даже в этом случае необходимо проявить такт и терпение.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имеют право скрывать что-либо от детей, но и дети, независимо от возраста, нуждаются в собственных тайнах.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06" y="209005"/>
            <a:ext cx="10992394" cy="666206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Ложь ради проверки </a:t>
            </a:r>
            <a:r>
              <a:rPr lang="ru-RU" altLang="ru-RU" sz="4000" dirty="0" smtClean="0"/>
              <a:t>собственной силы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82" y="970405"/>
            <a:ext cx="6818811" cy="5327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возникает в подростковом возрасте.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лжи – бросить вызов чужой власти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Ложь для детей — это еще и способ доказать самим себе и окружающим свою независимость. В первую очередь дети пытаются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отделиться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родителей. Это, по их мнению, может повысить их статус среди сверстников. </a:t>
            </a:r>
          </a:p>
          <a:p>
            <a:pPr algn="just"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de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9339" y="896119"/>
            <a:ext cx="3438896" cy="4694784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630</TotalTime>
  <Words>915</Words>
  <Application>Microsoft Office PowerPoint</Application>
  <PresentationFormat>Широкоэкранный</PresentationFormat>
  <Paragraphs>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Impact</vt:lpstr>
      <vt:lpstr>Times New Roman</vt:lpstr>
      <vt:lpstr>Главное мероприятие</vt:lpstr>
      <vt:lpstr>Детская ложь:  способы профилактики</vt:lpstr>
      <vt:lpstr>Презентация PowerPoint</vt:lpstr>
      <vt:lpstr>Причины лжи, которые встречаются как у детей,  так и у взрослых</vt:lpstr>
      <vt:lpstr>стремление избежать наказания</vt:lpstr>
      <vt:lpstr>Страх  унижения</vt:lpstr>
      <vt:lpstr>желание возвыситься над сверстниками, ощутить свою власть</vt:lpstr>
      <vt:lpstr>Стремление добыть нечто, что иначе не получить</vt:lpstr>
      <vt:lpstr>ложь для предотвращения вмешательства в личную жизнь</vt:lpstr>
      <vt:lpstr>Ложь ради проверки собственной силы</vt:lpstr>
      <vt:lpstr>Маленькие дети лгут зачастую просто в силу своего богатого воображения и иногда даже не проводят четкой грани между реальными событиями и фантазией</vt:lpstr>
      <vt:lpstr>часто родители, сами того не сознавая,  учат детей лгать</vt:lpstr>
      <vt:lpstr>Как же вести себя родителям с уличенным во лжи ребенком? </vt:lpstr>
      <vt:lpstr>Попробуйте следовать следующим Рекомендациям</vt:lpstr>
      <vt:lpstr>Презентация PowerPoint</vt:lpstr>
      <vt:lpstr>Презентация PowerPoint</vt:lpstr>
      <vt:lpstr>Презентация PowerPoint</vt:lpstr>
      <vt:lpstr>Повышайте самооценку ребенка</vt:lpstr>
      <vt:lpstr>Развивайте ребенка   творчески</vt:lpstr>
      <vt:lpstr>Презентация PowerPoint</vt:lpstr>
      <vt:lpstr>Спасибо за внимание!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ложь:  способы профилактики</dc:title>
  <dc:creator>RePack by Diakov</dc:creator>
  <cp:lastModifiedBy>User</cp:lastModifiedBy>
  <cp:revision>74</cp:revision>
  <dcterms:created xsi:type="dcterms:W3CDTF">2015-02-04T18:00:59Z</dcterms:created>
  <dcterms:modified xsi:type="dcterms:W3CDTF">2022-10-05T10:00:01Z</dcterms:modified>
</cp:coreProperties>
</file>