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07" r:id="rId4"/>
    <p:sldId id="316" r:id="rId5"/>
    <p:sldId id="315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017"/>
    <a:srgbClr val="8A0000"/>
    <a:srgbClr val="37441C"/>
    <a:srgbClr val="192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8" d="100"/>
          <a:sy n="98" d="100"/>
        </p:scale>
        <p:origin x="-576" y="-72"/>
      </p:cViewPr>
      <p:guideLst>
        <p:guide orient="horz" pos="3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711F-1911-41E4-94A3-DF5E753DCDD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475E4-1798-4B85-B77D-C9E46D4E7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711F-1911-41E4-94A3-DF5E753DCDDC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475E4-1798-4B85-B77D-C9E46D4E7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:\MSR\Многодет2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1505" y="1071552"/>
            <a:ext cx="750099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400" b="1" dirty="0" smtClean="0">
                <a:solidFill>
                  <a:srgbClr val="AB7017"/>
                </a:solidFill>
                <a:latin typeface="Arial Narrow" pitchFamily="34" charset="0"/>
              </a:rPr>
              <a:t>МИНИСТЕРСТВО СОЦИАЛЬНОГО РАЗВИТИЯ ОРЕНБУРГСКОЙ ОБЛАСТИ</a:t>
            </a:r>
            <a:endParaRPr lang="ru-RU" sz="1400" b="1" dirty="0">
              <a:solidFill>
                <a:srgbClr val="AB7017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771" y="2071684"/>
            <a:ext cx="7500990" cy="1357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AB7017"/>
                </a:solidFill>
                <a:latin typeface="Arial Black" pitchFamily="34" charset="0"/>
              </a:rPr>
              <a:t>КАК ПОЛУЧИТЬ ГОСУДАРСТВЕННУЮ ПОДДЕРЖКУ НА ОРГАНИЗАЦИЮ ОТДЫХА И ОЗДОРОВЛЕНИЯ ДЕТЕЙ</a:t>
            </a:r>
            <a:endParaRPr lang="ru-RU" sz="2000" b="1" dirty="0">
              <a:solidFill>
                <a:srgbClr val="AB7017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587974"/>
            <a:ext cx="591073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ОРЕНБУРГ   2021</a:t>
            </a:r>
          </a:p>
          <a:p>
            <a:pPr algn="ctr"/>
            <a:endParaRPr lang="ru-RU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4857766"/>
            <a:ext cx="5214974" cy="285734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ru-RU" sz="1050" b="1" dirty="0" smtClean="0">
                <a:solidFill>
                  <a:srgbClr val="AB7017"/>
                </a:solidFill>
                <a:latin typeface="Arial Narrow" pitchFamily="34" charset="0"/>
              </a:rPr>
              <a:t>РЕГИОНАЛЬНАЯ СИСТЕМА ОРГАНИЗАЦИИ ОТДЫХА И ОЗДОРОВЛЕНИЯ ДЕТЕЙ</a:t>
            </a:r>
            <a:endParaRPr lang="ru-RU" sz="1050" b="1" dirty="0">
              <a:solidFill>
                <a:srgbClr val="AB7017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-19"/>
            <a:ext cx="7572396" cy="396000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r>
              <a:rPr lang="ru-RU" sz="1500" b="1" dirty="0" smtClean="0">
                <a:solidFill>
                  <a:srgbClr val="AB7017"/>
                </a:solidFill>
                <a:latin typeface="Arial Narrow" pitchFamily="34" charset="0"/>
              </a:rPr>
              <a:t>СЕРТИФИКАТНАЯ СИСТЕМА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000246"/>
            <a:ext cx="1970313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6646" y="2013766"/>
            <a:ext cx="2000478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11"/>
          <p:cNvSpPr>
            <a:spLocks noChangeArrowheads="1"/>
          </p:cNvSpPr>
          <p:nvPr/>
        </p:nvSpPr>
        <p:spPr bwMode="gray">
          <a:xfrm>
            <a:off x="251520" y="2786064"/>
            <a:ext cx="2700000" cy="936000"/>
          </a:xfrm>
          <a:prstGeom prst="roundRect">
            <a:avLst>
              <a:gd name="adj" fmla="val 1481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84150" indent="-184150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Сертификат на отдых в загородных лагерях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3221999" y="2786064"/>
            <a:ext cx="2700000" cy="936000"/>
          </a:xfrm>
          <a:prstGeom prst="roundRect">
            <a:avLst>
              <a:gd name="adj" fmla="val 2295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84150" indent="-184150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Сертификат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на санаторное оздоровление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000246"/>
            <a:ext cx="20669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6214048" y="2786064"/>
            <a:ext cx="2700000" cy="936000"/>
          </a:xfrm>
          <a:prstGeom prst="roundRect">
            <a:avLst>
              <a:gd name="adj" fmla="val 2295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84150" indent="-184150" algn="ctr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Сертификат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 отдых в туристических лагерях палаточного типа</a:t>
            </a:r>
          </a:p>
        </p:txBody>
      </p:sp>
      <p:pic>
        <p:nvPicPr>
          <p:cNvPr id="2" name="Рисунок 1" descr="ДСР6-9+2209254 копи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AutoShape 11"/>
          <p:cNvSpPr>
            <a:spLocks noChangeArrowheads="1"/>
          </p:cNvSpPr>
          <p:nvPr/>
        </p:nvSpPr>
        <p:spPr bwMode="gray">
          <a:xfrm>
            <a:off x="251520" y="500048"/>
            <a:ext cx="8640959" cy="1428760"/>
          </a:xfrm>
          <a:prstGeom prst="roundRect">
            <a:avLst>
              <a:gd name="adj" fmla="val 12533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457200"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На территории Оренбургской области действует государственная бюджетная поддержка на отдых и оздоровление детей.</a:t>
            </a:r>
          </a:p>
          <a:p>
            <a:pPr indent="457200"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1400" b="1" dirty="0" smtClean="0">
                <a:solidFill>
                  <a:srgbClr val="254061"/>
                </a:solidFill>
                <a:latin typeface="Arial Narrow" pitchFamily="34" charset="0"/>
              </a:rPr>
              <a:t>Родители (законные представители) могут получить «персональный сертификат», дающий право на полную или частичную оплату оздоровительных услуг детям или зарезервировать денежные средства на компенсацию расходов за самостоятельно приобретенную путевку для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СР6-9+2209254 коп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-19"/>
            <a:ext cx="7572396" cy="396000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r>
              <a:rPr lang="ru-RU" sz="1600" b="1" dirty="0" smtClean="0">
                <a:solidFill>
                  <a:srgbClr val="AB7017"/>
                </a:solidFill>
                <a:latin typeface="Arial Narrow" pitchFamily="34" charset="0"/>
              </a:rPr>
              <a:t>РАЗМЕР ГОСУДАРСТВЕННОЙ ПОДДЕРЖКИ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480" y="4857766"/>
            <a:ext cx="5214974" cy="285734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ru-RU" sz="1050" b="1" dirty="0" smtClean="0">
                <a:solidFill>
                  <a:srgbClr val="AB7017"/>
                </a:solidFill>
                <a:latin typeface="Arial Narrow" pitchFamily="34" charset="0"/>
              </a:rPr>
              <a:t>РЕГИОНАЛЬНАЯ СИСТЕМА ОРГАНИЗАЦИИ ОТДЫХА И ОЗДОРОВЛЕНИЯ ДЕТЕЙ</a:t>
            </a:r>
            <a:endParaRPr lang="ru-RU" sz="1050" b="1" dirty="0">
              <a:solidFill>
                <a:srgbClr val="AB7017"/>
              </a:solidFill>
              <a:latin typeface="Arial Narrow" pitchFamily="34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gray">
          <a:xfrm>
            <a:off x="899544" y="1779662"/>
            <a:ext cx="7560000" cy="1285884"/>
          </a:xfrm>
          <a:prstGeom prst="roundRect">
            <a:avLst>
              <a:gd name="adj" fmla="val 887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714375" indent="-171450" fontAlgn="base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sym typeface="Wingdings 3"/>
              </a:rPr>
              <a:t>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одаренные дети      </a:t>
            </a:r>
          </a:p>
          <a:p>
            <a:pPr marL="714375" indent="-171450" fontAlgn="base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sym typeface="Wingdings 3"/>
              </a:rPr>
              <a:t>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дети, находящиеся в трудной жизненной ситуации</a:t>
            </a:r>
          </a:p>
          <a:p>
            <a:pPr marL="714375" indent="-171450" fontAlgn="base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sym typeface="Wingdings 3"/>
              </a:rPr>
              <a:t>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дети работающих граждан, среднедушевой доход которых не превышает 150% прожиточного минимума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gray">
          <a:xfrm>
            <a:off x="899544" y="571486"/>
            <a:ext cx="7560000" cy="1116000"/>
          </a:xfrm>
          <a:prstGeom prst="roundRect">
            <a:avLst>
              <a:gd name="adj" fmla="val 11002"/>
            </a:avLst>
          </a:prstGeom>
          <a:gradFill rotWithShape="1">
            <a:gsLst>
              <a:gs pos="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714375" indent="-171450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000" b="1" dirty="0" smtClean="0">
                <a:solidFill>
                  <a:srgbClr val="37441C"/>
                </a:solidFill>
                <a:latin typeface="Arial Narrow" pitchFamily="34" charset="0"/>
                <a:sym typeface="Wingdings 3"/>
              </a:rPr>
              <a:t></a:t>
            </a:r>
            <a:r>
              <a:rPr lang="ru-RU" sz="2000" b="1" dirty="0" smtClean="0">
                <a:solidFill>
                  <a:srgbClr val="37441C"/>
                </a:solidFill>
                <a:latin typeface="Arial Narrow" pitchFamily="34" charset="0"/>
              </a:rPr>
              <a:t>дети работающих граждан, среднедушевой доход которых выше 150% прожиточного уровня</a:t>
            </a:r>
            <a:endParaRPr lang="ru-RU" sz="2000" b="1" dirty="0">
              <a:solidFill>
                <a:srgbClr val="37441C"/>
              </a:solidFill>
              <a:latin typeface="Arial Narrow" pitchFamily="34" charset="0"/>
            </a:endParaRPr>
          </a:p>
        </p:txBody>
      </p:sp>
      <p:pic>
        <p:nvPicPr>
          <p:cNvPr id="14" name="Рисунок 13" descr="3Зеленая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FF00">
                <a:tint val="45000"/>
                <a:satMod val="400000"/>
              </a:srgbClr>
            </a:duotone>
            <a:lum bright="-20000"/>
          </a:blip>
          <a:stretch>
            <a:fillRect/>
          </a:stretch>
        </p:blipFill>
        <p:spPr>
          <a:xfrm>
            <a:off x="357158" y="598570"/>
            <a:ext cx="1097865" cy="108369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0034" y="978747"/>
            <a:ext cx="756000" cy="321966"/>
          </a:xfrm>
          <a:prstGeom prst="rect">
            <a:avLst/>
          </a:prstGeom>
        </p:spPr>
        <p:txBody>
          <a:bodyPr wrap="square" lIns="80091" tIns="40046" rIns="80091" bIns="40046">
            <a:spAutoFit/>
          </a:bodyPr>
          <a:lstStyle/>
          <a:p>
            <a:pPr algn="ctr">
              <a:lnSpc>
                <a:spcPts val="1753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50%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6" name="Рисунок 15" descr="3Зелена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912510"/>
            <a:ext cx="1143008" cy="108159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57158" y="2464329"/>
            <a:ext cx="1031826" cy="311707"/>
          </a:xfrm>
          <a:prstGeom prst="rect">
            <a:avLst/>
          </a:prstGeom>
        </p:spPr>
        <p:txBody>
          <a:bodyPr wrap="square" lIns="80091" tIns="40046" rIns="80091" bIns="40046">
            <a:spAutoFit/>
          </a:bodyPr>
          <a:lstStyle/>
          <a:p>
            <a:pPr algn="ctr">
              <a:lnSpc>
                <a:spcPts val="1753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100%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gray">
          <a:xfrm>
            <a:off x="601364" y="3219822"/>
            <a:ext cx="7858180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714375" algn="just"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В приоритетном порядке – дети-сироты, дети-инвалиды, </a:t>
            </a:r>
            <a:b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дети из малообеспеченных многодетных семей.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3147814"/>
            <a:ext cx="432000" cy="864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gray">
          <a:xfrm>
            <a:off x="642910" y="4236318"/>
            <a:ext cx="7858180" cy="58444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B2B2B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763" algn="ctr" fontAlgn="base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Государственная поддержка предоставляется </a:t>
            </a:r>
          </a:p>
          <a:p>
            <a:pPr marL="4763" algn="ctr" fontAlgn="base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из средств областного бюджета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ДСР6-9+2209254 копия.png"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41947"/>
            <a:ext cx="9141291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-19"/>
            <a:ext cx="7572396" cy="396000"/>
          </a:xfrm>
          <a:prstGeom prst="rect">
            <a:avLst/>
          </a:prstGeom>
          <a:noFill/>
        </p:spPr>
        <p:txBody>
          <a:bodyPr anchor="ctr" lIns="36000" rIns="36000" rtlCol="0" wrap="square">
            <a:noAutofit/>
          </a:bodyPr>
          <a:lstStyle/>
          <a:p>
            <a:r>
              <a:rPr b="1" dirty="0" lang="ru-RU" smtClean="0" sz="1600">
                <a:solidFill>
                  <a:srgbClr val="AB7017"/>
                </a:solidFill>
                <a:latin charset="0" pitchFamily="34" typeface="Arial Narrow"/>
              </a:rPr>
              <a:t>СЕРТИФИКАТНАЯ СИСТЕМА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480" y="4857766"/>
            <a:ext cx="5214974" cy="285734"/>
          </a:xfrm>
          <a:prstGeom prst="rect">
            <a:avLst/>
          </a:prstGeom>
          <a:noFill/>
        </p:spPr>
        <p:txBody>
          <a:bodyPr anchor="ctr" lIns="36000" rIns="36000" rtlCol="0" wrap="square">
            <a:noAutofit/>
          </a:bodyPr>
          <a:lstStyle/>
          <a:p>
            <a:pPr algn="ctr"/>
            <a:r>
              <a:rPr b="1" dirty="0" lang="ru-RU" smtClean="0" sz="1050">
                <a:solidFill>
                  <a:srgbClr val="AB7017"/>
                </a:solidFill>
                <a:latin charset="0" pitchFamily="34" typeface="Arial Narrow"/>
              </a:rPr>
              <a:t>РЕГИОНАЛЬНАЯ СИСТЕМА ОРГАНИЗАЦИИ ОТДЫХА И ОЗДОРОВЛЕНИЯ ДЕТЕЙ</a:t>
            </a:r>
            <a:endParaRPr b="1" dirty="0" lang="ru-RU" sz="1050">
              <a:solidFill>
                <a:srgbClr val="AB7017"/>
              </a:solidFill>
              <a:latin charset="0" pitchFamily="34" typeface="Arial Narrow"/>
            </a:endParaRPr>
          </a:p>
        </p:txBody>
      </p:sp>
      <p:grpSp>
        <p:nvGrpSpPr>
          <p:cNvPr id="6" name="Группа 9"/>
          <p:cNvGrpSpPr/>
          <p:nvPr/>
        </p:nvGrpSpPr>
        <p:grpSpPr>
          <a:xfrm>
            <a:off x="0" y="714362"/>
            <a:ext cx="9144000" cy="3027493"/>
            <a:chOff x="233898" y="642924"/>
            <a:chExt cx="8676204" cy="3817274"/>
          </a:xfrm>
        </p:grpSpPr>
        <p:pic>
          <p:nvPicPr>
            <p:cNvPr id="7" name="Picture 57"/>
            <p:cNvPicPr>
              <a:picLocks noChangeArrowheads="1" noChangeAspect="1"/>
            </p:cNvPicPr>
            <p:nvPr/>
          </p:nvPicPr>
          <p:blipFill>
            <a:blip r:embed="rId3">
              <a:lum bright="24000"/>
            </a:blip>
            <a:srcRect b="-35" r="-420"/>
            <a:stretch>
              <a:fillRect/>
            </a:stretch>
          </p:blipFill>
          <p:spPr bwMode="gray">
            <a:xfrm>
              <a:off x="233898" y="4245884"/>
              <a:ext cx="867620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419100" y="642924"/>
              <a:ext cx="8305800" cy="3602959"/>
            </a:xfrm>
            <a:prstGeom prst="roundRect">
              <a:avLst>
                <a:gd fmla="val 6306" name="adj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EAEAEA"/>
                </a:gs>
              </a:gsLst>
              <a:lin ang="5400000" scaled="0"/>
            </a:gradFill>
            <a:ln algn="ctr" w="9525">
              <a:solidFill>
                <a:srgbClr val="B2B2B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just" fontAlgn="base" indent="0" lvl="0" marL="3175" marR="0">
                <a:spcBef>
                  <a:spcPct val="0"/>
                </a:spcBef>
                <a:spcAft>
                  <a:spcPts val="1200"/>
                </a:spcAft>
                <a:buClrTx/>
                <a:buSzTx/>
                <a:buFont charset="2" pitchFamily="2" typeface="Wingdings"/>
                <a:buChar char="v"/>
                <a:tabLst/>
                <a:defRPr/>
              </a:pPr>
              <a:r>
                <a:rPr b="1" dirty="0" lang="ru-RU" smtClean="0" sz="1300">
                  <a:solidFill>
                    <a:srgbClr val="254061"/>
                  </a:solidFill>
                  <a:latin charset="0" pitchFamily="34" typeface="Arial Narrow"/>
                </a:rPr>
                <a:t>подать заявление на предоставление сертификата:</a:t>
              </a:r>
            </a:p>
            <a:p>
              <a:pPr algn="just" fontAlgn="base" indent="0" lvl="0" marL="3175" marR="0">
                <a:spcBef>
                  <a:spcPct val="0"/>
                </a:spcBef>
                <a:spcAft>
                  <a:spcPts val="1200"/>
                </a:spcAft>
                <a:buClrTx/>
                <a:buSzTx/>
                <a:buFont charset="2" pitchFamily="2" typeface="Wingdings"/>
                <a:buChar char="v"/>
                <a:tabLst/>
                <a:defRPr/>
              </a:pPr>
              <a:r>
                <a:rPr b="1" dirty="0" lang="ru-RU" smtClean="0" sz="1300">
                  <a:solidFill>
                    <a:srgbClr val="254061"/>
                  </a:solidFill>
                  <a:latin charset="0" pitchFamily="34" typeface="Arial Narrow"/>
                </a:rPr>
                <a:t>получить сертификат, с учетом квот определенных на текущий финансовый год</a:t>
              </a:r>
            </a:p>
            <a:p>
              <a:pPr algn="just" fontAlgn="base" indent="0" lvl="0" marL="3175" marR="0">
                <a:spcBef>
                  <a:spcPct val="0"/>
                </a:spcBef>
                <a:spcAft>
                  <a:spcPts val="1200"/>
                </a:spcAft>
                <a:buClrTx/>
                <a:buSzTx/>
                <a:buFont charset="2" pitchFamily="2" typeface="Wingdings"/>
                <a:buChar char="v"/>
                <a:tabLst/>
                <a:defRPr/>
              </a:pPr>
              <a:r>
                <a:rPr b="1" dirty="0" lang="ru-RU" smtClean="0" sz="1300">
                  <a:solidFill>
                    <a:srgbClr val="254061"/>
                  </a:solidFill>
                  <a:latin charset="0" pitchFamily="34" typeface="Arial Narrow"/>
                </a:rPr>
                <a:t>выбрать для своего ребенка оздоровительный лагерь или санаторий, включенный в Единый реестр учреждений, предоставляющих услуги по отдыху и оздоровлению детей в Оренбургской области</a:t>
              </a:r>
            </a:p>
            <a:p>
              <a:pPr algn="just" fontAlgn="base" indent="0" lvl="0" marL="3175" marR="0">
                <a:spcBef>
                  <a:spcPct val="0"/>
                </a:spcBef>
                <a:spcAft>
                  <a:spcPts val="1200"/>
                </a:spcAft>
                <a:buClrTx/>
                <a:buSzTx/>
                <a:buFont charset="2" pitchFamily="2" typeface="Wingdings"/>
                <a:buChar char="v"/>
                <a:tabLst/>
                <a:defRPr/>
              </a:pPr>
              <a:r>
                <a:rPr b="1" dirty="0" lang="ru-RU" smtClean="0" sz="1300">
                  <a:solidFill>
                    <a:srgbClr val="254061"/>
                  </a:solidFill>
                  <a:latin charset="0" pitchFamily="34" typeface="Arial Narrow"/>
                </a:rPr>
                <a:t>приобрести путевку в выбранное учреждение, оплатив ее стоимость за вычетом стоимости Сертификата</a:t>
              </a:r>
            </a:p>
            <a:p>
              <a:pPr algn="just" fontAlgn="base" indent="0" lvl="0" marL="3175" marR="0">
                <a:spcBef>
                  <a:spcPct val="0"/>
                </a:spcBef>
                <a:spcAft>
                  <a:spcPts val="1200"/>
                </a:spcAft>
                <a:buClrTx/>
                <a:buSzTx/>
                <a:buFont charset="2" pitchFamily="2" typeface="Wingdings"/>
                <a:buChar char="v"/>
                <a:tabLst/>
                <a:defRPr/>
              </a:pPr>
              <a:r>
                <a:rPr b="1" dirty="0" lang="ru-RU" smtClean="0" sz="1300">
                  <a:solidFill>
                    <a:srgbClr val="254061"/>
                  </a:solidFill>
                  <a:latin charset="0" pitchFamily="34" typeface="Arial Narrow"/>
                </a:rPr>
                <a:t>заключить  с оздоровительной организацией договор на оказание услуг по оздоровлению и (или) отдыху детей (приобретение путевки)</a:t>
              </a:r>
            </a:p>
            <a:p>
              <a:pPr algn="just" fontAlgn="base" indent="0" lvl="0" marL="3175" marR="0">
                <a:spcBef>
                  <a:spcPct val="0"/>
                </a:spcBef>
                <a:spcAft>
                  <a:spcPts val="1200"/>
                </a:spcAft>
                <a:buClrTx/>
                <a:buSzTx/>
                <a:buFont charset="2" pitchFamily="2" typeface="Wingdings"/>
                <a:buChar char="v"/>
                <a:tabLst/>
                <a:defRPr/>
              </a:pPr>
              <a:r>
                <a:rPr b="1" dirty="0" lang="ru-RU" smtClean="0" sz="1300">
                  <a:solidFill>
                    <a:srgbClr val="254061"/>
                  </a:solidFill>
                  <a:latin charset="0" pitchFamily="34" typeface="Arial Narrow"/>
                </a:rPr>
                <a:t>передать Сертификат представителю учреждения, предоставляющего услуги по отдыху и оздоровлению детей в Оренбургской области</a:t>
              </a:r>
            </a:p>
          </p:txBody>
        </p:sp>
      </p:grpSp>
      <p:sp>
        <p:nvSpPr>
          <p:cNvPr id="9" name="Rectangle 49"/>
          <p:cNvSpPr>
            <a:spLocks noChangeArrowheads="1"/>
          </p:cNvSpPr>
          <p:nvPr/>
        </p:nvSpPr>
        <p:spPr bwMode="gray">
          <a:xfrm>
            <a:off x="142844" y="500048"/>
            <a:ext cx="8858312" cy="2880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bIns="40074" lIns="0" rIns="0" tIns="40074" wrap="square">
            <a:noAutofit/>
            <a:flatTx/>
          </a:bodyPr>
          <a:lstStyle/>
          <a:p>
            <a:pPr algn="ctr"/>
            <a:r>
              <a:rPr b="1" dirty="0" lang="ru-RU" smtClean="0" sz="1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 Narrow"/>
              </a:rPr>
              <a:t>Чтобы получить и воспользоваться сертификатом, родителю (законному представителю) необходимо:</a:t>
            </a:r>
            <a:endParaRPr b="1" dirty="0" lang="ru-RU" sz="16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34" typeface="Arial Narrow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3677072"/>
            <a:ext cx="9144000" cy="1145242"/>
            <a:chOff x="0" y="3677072"/>
            <a:chExt cx="9144000" cy="1145242"/>
          </a:xfrm>
        </p:grpSpPr>
        <p:pic>
          <p:nvPicPr>
            <p:cNvPr id="11" name="Picture 57"/>
            <p:cNvPicPr>
              <a:picLocks noChangeArrowheads="1" noChangeAspect="1"/>
            </p:cNvPicPr>
            <p:nvPr/>
          </p:nvPicPr>
          <p:blipFill>
            <a:blip r:embed="rId3">
              <a:lum bright="24000"/>
            </a:blip>
            <a:srcRect b="-35" r="-420"/>
            <a:stretch>
              <a:fillRect/>
            </a:stretch>
          </p:blipFill>
          <p:spPr bwMode="gray">
            <a:xfrm>
              <a:off x="0" y="4608000"/>
              <a:ext cx="9144000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195188" y="3929072"/>
              <a:ext cx="8753625" cy="714380"/>
            </a:xfrm>
            <a:prstGeom prst="roundRect">
              <a:avLst>
                <a:gd fmla="val 6306" name="adj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EAEAEA"/>
                </a:gs>
              </a:gsLst>
              <a:lin ang="5400000" scaled="0"/>
            </a:gradFill>
            <a:ln algn="ctr" w="9525">
              <a:solidFill>
                <a:srgbClr val="B2B2B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just" fontAlgn="base" indent="457200" lvl="0" marL="3175" marR="0"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b="1" dirty="0" lang="ru-RU" smtClean="0" sz="1400">
                  <a:solidFill>
                    <a:schemeClr val="accent2">
                      <a:lumMod val="50000"/>
                    </a:schemeClr>
                  </a:solidFill>
                  <a:latin charset="0" pitchFamily="34" typeface="Arial Narrow"/>
                </a:rPr>
                <a:t>Ведение сертификатной системы позволило перейти на более качественный уровень предоставления услуг семьям с детьми, в полной мере осуществлять мероприятия по обеспечению прав детей на отдых и оздоровление, сохранению и развитию учреждений.</a:t>
              </a:r>
            </a:p>
          </p:txBody>
        </p:sp>
        <p:sp>
          <p:nvSpPr>
            <p:cNvPr id="13" name="Rectangle 49"/>
            <p:cNvSpPr>
              <a:spLocks noChangeArrowheads="1"/>
            </p:cNvSpPr>
            <p:nvPr/>
          </p:nvSpPr>
          <p:spPr bwMode="gray">
            <a:xfrm>
              <a:off x="142844" y="3677072"/>
              <a:ext cx="8858312" cy="25200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 bIns="40074" lIns="0" rIns="0" tIns="40074" wrap="square">
              <a:noAutofit/>
              <a:flatTx/>
            </a:bodyPr>
            <a:lstStyle/>
            <a:p>
              <a:pPr algn="ctr"/>
              <a:r>
                <a:rPr b="1" dirty="0" lang="ru-RU" smtClean="0" sz="1600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itchFamily="34" typeface="Arial Narrow"/>
                </a:rPr>
                <a:t>Бюджетная поддержка оказывается всем!!!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014889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СР6-9+2209254 коп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-19"/>
            <a:ext cx="7572396" cy="396000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r>
              <a:rPr lang="ru-RU" sz="1600" b="1" dirty="0" smtClean="0">
                <a:solidFill>
                  <a:srgbClr val="AB7017"/>
                </a:solidFill>
                <a:latin typeface="Arial Narrow" pitchFamily="34" charset="0"/>
              </a:rPr>
              <a:t>МЕХАНИЗМ ПРЕДОСТАВЛЕНИЯ ГОСУДАРСТВЕННОЙ ПОДДЕРЖКИ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480" y="4857766"/>
            <a:ext cx="5214974" cy="285734"/>
          </a:xfrm>
          <a:prstGeom prst="rect">
            <a:avLst/>
          </a:prstGeom>
          <a:noFill/>
        </p:spPr>
        <p:txBody>
          <a:bodyPr wrap="square" lIns="36000" rIns="36000" rtlCol="0" anchor="ctr">
            <a:noAutofit/>
          </a:bodyPr>
          <a:lstStyle/>
          <a:p>
            <a:pPr algn="ctr"/>
            <a:r>
              <a:rPr lang="ru-RU" sz="1050" b="1" dirty="0" smtClean="0">
                <a:solidFill>
                  <a:srgbClr val="AB7017"/>
                </a:solidFill>
                <a:latin typeface="Arial Narrow" pitchFamily="34" charset="0"/>
              </a:rPr>
              <a:t>РЕГИОНАЛЬНАЯ СИСТЕМА ОРГАНИЗАЦИИ ОТДЫХА И ОЗДОРОВЛЕНИЯ ДЕТЕЙ</a:t>
            </a:r>
            <a:endParaRPr lang="ru-RU" sz="1050" b="1" dirty="0">
              <a:solidFill>
                <a:srgbClr val="AB7017"/>
              </a:solidFill>
              <a:latin typeface="Arial Narrow" pitchFamily="34" charset="0"/>
            </a:endParaRPr>
          </a:p>
        </p:txBody>
      </p:sp>
      <p:pic>
        <p:nvPicPr>
          <p:cNvPr id="1033" name="Picture 9" descr="C: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642924"/>
            <a:ext cx="900000" cy="9000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 descr="C:\Users\Chistyakov-VV\Downloads\Write Docum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353" y="642924"/>
            <a:ext cx="798499" cy="798499"/>
          </a:xfrm>
          <a:prstGeom prst="rect">
            <a:avLst/>
          </a:prstGeom>
          <a:noFill/>
        </p:spPr>
      </p:pic>
      <p:pic>
        <p:nvPicPr>
          <p:cNvPr id="1038" name="Picture 14" descr="https://cdn2.iconfinder.com/data/icons/large-home-icons/512/Brick_buildings_building_house_offic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90" y="2171816"/>
            <a:ext cx="900000" cy="900000"/>
          </a:xfrm>
          <a:prstGeom prst="rect">
            <a:avLst/>
          </a:prstGeom>
          <a:noFill/>
        </p:spPr>
      </p:pic>
      <p:pic>
        <p:nvPicPr>
          <p:cNvPr id="1040" name="Picture 16" descr="http://downloadicons.net/sites/default/files/building-icons-1403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3286130"/>
            <a:ext cx="1260000" cy="1260000"/>
          </a:xfrm>
          <a:prstGeom prst="rect">
            <a:avLst/>
          </a:prstGeom>
          <a:noFill/>
        </p:spPr>
      </p:pic>
      <p:pic>
        <p:nvPicPr>
          <p:cNvPr id="1042" name="Picture 18" descr="http://icons.iconseeker.com/png/fullsize/pry-system/documents-2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1500180"/>
            <a:ext cx="900000" cy="900000"/>
          </a:xfrm>
          <a:prstGeom prst="rect">
            <a:avLst/>
          </a:prstGeom>
          <a:noFill/>
        </p:spPr>
      </p:pic>
      <p:grpSp>
        <p:nvGrpSpPr>
          <p:cNvPr id="36" name="Группа 35"/>
          <p:cNvGrpSpPr/>
          <p:nvPr/>
        </p:nvGrpSpPr>
        <p:grpSpPr>
          <a:xfrm>
            <a:off x="1785918" y="3429006"/>
            <a:ext cx="865686" cy="1278413"/>
            <a:chOff x="4032000" y="1857370"/>
            <a:chExt cx="1080000" cy="1594904"/>
          </a:xfrm>
        </p:grpSpPr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32000" y="1857370"/>
              <a:ext cx="1080000" cy="1594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9" descr="C:\скачанные файлы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000" y="2277568"/>
              <a:ext cx="1080000" cy="1080000"/>
            </a:xfrm>
            <a:prstGeom prst="ellipse">
              <a:avLst/>
            </a:prstGeom>
            <a:noFill/>
            <a:effectLst/>
          </p:spPr>
        </p:pic>
      </p:grpSp>
      <p:pic>
        <p:nvPicPr>
          <p:cNvPr id="1052" name="Picture 28" descr="E:\46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3708014"/>
            <a:ext cx="864000" cy="86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8" name="Shape 37"/>
          <p:cNvCxnSpPr>
            <a:stCxn id="1033" idx="2"/>
            <a:endCxn id="1034" idx="3"/>
          </p:cNvCxnSpPr>
          <p:nvPr/>
        </p:nvCxnSpPr>
        <p:spPr>
          <a:xfrm rot="10800000">
            <a:off x="1285852" y="1042174"/>
            <a:ext cx="1643074" cy="50750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hape 37"/>
          <p:cNvCxnSpPr>
            <a:stCxn id="1034" idx="2"/>
            <a:endCxn id="1038" idx="0"/>
          </p:cNvCxnSpPr>
          <p:nvPr/>
        </p:nvCxnSpPr>
        <p:spPr>
          <a:xfrm rot="16200000" flipH="1">
            <a:off x="531750" y="1796275"/>
            <a:ext cx="730393" cy="20687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hape 37"/>
          <p:cNvCxnSpPr>
            <a:stCxn id="1038" idx="2"/>
            <a:endCxn id="20" idx="2"/>
          </p:cNvCxnSpPr>
          <p:nvPr/>
        </p:nvCxnSpPr>
        <p:spPr>
          <a:xfrm rot="16200000" flipH="1">
            <a:off x="783181" y="3195925"/>
            <a:ext cx="1126847" cy="878628"/>
          </a:xfrm>
          <a:prstGeom prst="bentConnector2">
            <a:avLst/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hape 37"/>
          <p:cNvCxnSpPr>
            <a:stCxn id="20" idx="6"/>
            <a:endCxn id="1052" idx="1"/>
          </p:cNvCxnSpPr>
          <p:nvPr/>
        </p:nvCxnSpPr>
        <p:spPr>
          <a:xfrm flipV="1">
            <a:off x="2651604" y="4140014"/>
            <a:ext cx="2134710" cy="58649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hape 37"/>
          <p:cNvCxnSpPr>
            <a:stCxn id="1052" idx="3"/>
            <a:endCxn id="1040" idx="1"/>
          </p:cNvCxnSpPr>
          <p:nvPr/>
        </p:nvCxnSpPr>
        <p:spPr>
          <a:xfrm flipV="1">
            <a:off x="5650314" y="3916130"/>
            <a:ext cx="1993520" cy="223884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hape 37"/>
          <p:cNvCxnSpPr>
            <a:stCxn id="1040" idx="0"/>
            <a:endCxn id="1042" idx="2"/>
          </p:cNvCxnSpPr>
          <p:nvPr/>
        </p:nvCxnSpPr>
        <p:spPr>
          <a:xfrm rot="16200000" flipV="1">
            <a:off x="7812297" y="2824593"/>
            <a:ext cx="885950" cy="37124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Заголовок 1"/>
          <p:cNvSpPr txBox="1">
            <a:spLocks/>
          </p:cNvSpPr>
          <p:nvPr/>
        </p:nvSpPr>
        <p:spPr>
          <a:xfrm>
            <a:off x="1571604" y="714362"/>
            <a:ext cx="1214446" cy="6429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marL="3175" marR="0" lvl="0" indent="0" algn="ctr" fontAlgn="base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Подача заявления родителями</a:t>
            </a:r>
          </a:p>
        </p:txBody>
      </p:sp>
      <p:cxnSp>
        <p:nvCxnSpPr>
          <p:cNvPr id="63" name="Shape 37"/>
          <p:cNvCxnSpPr>
            <a:stCxn id="1042" idx="0"/>
            <a:endCxn id="1056" idx="3"/>
          </p:cNvCxnSpPr>
          <p:nvPr/>
        </p:nvCxnSpPr>
        <p:spPr>
          <a:xfrm rot="16200000" flipV="1">
            <a:off x="7386628" y="650098"/>
            <a:ext cx="392909" cy="1307256"/>
          </a:xfrm>
          <a:prstGeom prst="bentConnector2">
            <a:avLst/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 txBox="1">
            <a:spLocks/>
          </p:cNvSpPr>
          <p:nvPr/>
        </p:nvSpPr>
        <p:spPr>
          <a:xfrm>
            <a:off x="131042" y="1571618"/>
            <a:ext cx="1512000" cy="28575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marL="3175" marR="0" lvl="0" indent="0" algn="ctr" fontAlgn="base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Приём заявления</a:t>
            </a: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142844" y="3214692"/>
            <a:ext cx="1512000" cy="8572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marL="3175" marR="0" lvl="0" indent="0" algn="ctr" fontAlgn="base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Уведомление родителей о получении сертификата</a:t>
            </a: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2786050" y="3714758"/>
            <a:ext cx="1785950" cy="8572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marL="3175" marR="0" lvl="0" indent="0" algn="ctr" fontAlgn="base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Родители бронируют место в оздоровительном учреждении</a:t>
            </a: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5786446" y="3714758"/>
            <a:ext cx="1643074" cy="8572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marL="3175" marR="0" lvl="0" indent="0" algn="ctr" fontAlgn="base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Получение оздоровительной услуги по сертификату</a:t>
            </a: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7286644" y="2643188"/>
            <a:ext cx="1785918" cy="50006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marL="3175" marR="0" lvl="0" indent="0" algn="ctr" fontAlgn="base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Пакет документов на возмещение затрат</a:t>
            </a: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7286644" y="785800"/>
            <a:ext cx="1785918" cy="64294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0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/>
          <a:p>
            <a:pPr marL="3175" marR="0" lvl="0" indent="0" algn="ctr" fontAlgn="base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ru-RU" sz="1300" b="1" dirty="0" smtClean="0">
                <a:solidFill>
                  <a:srgbClr val="254061"/>
                </a:solidFill>
                <a:latin typeface="Arial Narrow" pitchFamily="34" charset="0"/>
              </a:rPr>
              <a:t>Возмещение затрат оздоровительному учреждению</a:t>
            </a:r>
          </a:p>
        </p:txBody>
      </p:sp>
      <p:pic>
        <p:nvPicPr>
          <p:cNvPr id="1060" name="Picture 36" descr="http://uploads.webflow.com/541ff57a83d9857b247047a4/541ffb6cf5feb623699d9f91_kidsrow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78313" y="1992870"/>
            <a:ext cx="4787373" cy="1293260"/>
          </a:xfrm>
          <a:prstGeom prst="rect">
            <a:avLst/>
          </a:prstGeom>
          <a:noFill/>
        </p:spPr>
      </p:pic>
      <p:sp>
        <p:nvSpPr>
          <p:cNvPr id="30" name="Скругленный прямоугольник 29"/>
          <p:cNvSpPr/>
          <p:nvPr/>
        </p:nvSpPr>
        <p:spPr>
          <a:xfrm>
            <a:off x="500034" y="2786064"/>
            <a:ext cx="857256" cy="28575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кцсон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500958" y="4143386"/>
            <a:ext cx="1571604" cy="5000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Оздоровительное учреждение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6248" y="571486"/>
            <a:ext cx="2000264" cy="121444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Уполномоченный орган по финансовому обеспечению (минсоцразвития, муниципалитеты)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56" name="Picture 32" descr="http://iconizer.net/files/Finance/orig/coins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43636" y="714362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366</Words>
  <Application>Microsoft Office PowerPoint</Application>
  <PresentationFormat>Экран (16:9)</PresentationFormat>
  <Paragraphs>45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User-2</cp:lastModifiedBy>
  <cp:revision>84</cp:revision>
  <dcterms:created xsi:type="dcterms:W3CDTF">2013-10-13T05:44:03Z</dcterms:created>
  <dcterms:modified xsi:type="dcterms:W3CDTF">2021-09-16T09:13:19Z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1444602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S9.1.0</vt:lpwstr>
  </property>
</Properties>
</file>