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xml" ContentType="application/vnd.openxmlformats-officedocument.presentationml.notesSlide+xml"/>
  <Override PartName="/ppt/comments/comment3.xml" ContentType="application/vnd.openxmlformats-officedocument.presentationml.comments+xml"/>
  <Override PartName="/ppt/notesSlides/notesSlide2.xml" ContentType="application/vnd.openxmlformats-officedocument.presentationml.notesSlide+xml"/>
  <Override PartName="/ppt/comments/comment4.xml" ContentType="application/vnd.openxmlformats-officedocument.presentationml.comment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handoutMasterIdLst>
    <p:handoutMasterId r:id="rId33"/>
  </p:handoutMasterIdLst>
  <p:sldIdLst>
    <p:sldId id="948" r:id="rId2"/>
    <p:sldId id="330" r:id="rId3"/>
    <p:sldId id="332" r:id="rId4"/>
    <p:sldId id="936" r:id="rId5"/>
    <p:sldId id="965" r:id="rId6"/>
    <p:sldId id="966" r:id="rId7"/>
    <p:sldId id="262" r:id="rId8"/>
    <p:sldId id="967" r:id="rId9"/>
    <p:sldId id="963" r:id="rId10"/>
    <p:sldId id="968" r:id="rId11"/>
    <p:sldId id="969" r:id="rId12"/>
    <p:sldId id="970" r:id="rId13"/>
    <p:sldId id="971" r:id="rId14"/>
    <p:sldId id="972" r:id="rId15"/>
    <p:sldId id="973" r:id="rId16"/>
    <p:sldId id="974" r:id="rId17"/>
    <p:sldId id="975" r:id="rId18"/>
    <p:sldId id="976" r:id="rId19"/>
    <p:sldId id="977" r:id="rId20"/>
    <p:sldId id="978" r:id="rId21"/>
    <p:sldId id="979" r:id="rId22"/>
    <p:sldId id="980" r:id="rId23"/>
    <p:sldId id="981" r:id="rId24"/>
    <p:sldId id="982" r:id="rId25"/>
    <p:sldId id="983" r:id="rId26"/>
    <p:sldId id="984" r:id="rId27"/>
    <p:sldId id="985" r:id="rId28"/>
    <p:sldId id="986" r:id="rId29"/>
    <p:sldId id="317" r:id="rId30"/>
    <p:sldId id="331" r:id="rId3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088" userDrawn="1">
          <p15:clr>
            <a:srgbClr val="A4A3A4"/>
          </p15:clr>
        </p15:guide>
        <p15:guide id="2" pos="234" userDrawn="1">
          <p15:clr>
            <a:srgbClr val="A4A3A4"/>
          </p15:clr>
        </p15:guide>
        <p15:guide id="3" orient="horz" pos="210" userDrawn="1">
          <p15:clr>
            <a:srgbClr val="A4A3A4"/>
          </p15:clr>
        </p15:guide>
        <p15:guide id="4" pos="744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Жирнова Ольга Борисовна" initials="ОБЖ" lastIdx="2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7F19"/>
    <a:srgbClr val="FED104"/>
    <a:srgbClr val="CC9900"/>
    <a:srgbClr val="ED7D31"/>
    <a:srgbClr val="9FB7E1"/>
    <a:srgbClr val="242021"/>
    <a:srgbClr val="221E2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5723" autoAdjust="0"/>
    <p:restoredTop sz="95332" autoAdjust="0"/>
  </p:normalViewPr>
  <p:slideViewPr>
    <p:cSldViewPr snapToGrid="0" showGuides="1">
      <p:cViewPr>
        <p:scale>
          <a:sx n="100" d="100"/>
          <a:sy n="100" d="100"/>
        </p:scale>
        <p:origin x="-72" y="-378"/>
      </p:cViewPr>
      <p:guideLst>
        <p:guide orient="horz" pos="4088"/>
        <p:guide orient="horz" pos="210"/>
        <p:guide pos="234"/>
        <p:guide pos="7446"/>
        <p:guide pos="39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3-04T12:04:32.427" idx="18">
    <p:pos x="387" y="57"/>
    <p:text>ПРИМЕР ОФОРМЛЕНИЯ ТИПОВОГО СЛАЙДА БЕЗ ФОНОВОЙ ЗАЛИВКИ</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1-03-04T12:04:32.427" idx="24">
    <p:pos x="387" y="57"/>
    <p:text>ПРИМЕР ОФОРМЛЕНИЯ ТИПОВОГО СЛАЙДА БЕЗ ФОНОВОЙ ЗАЛИВКИ</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1-03-04T12:02:44.689" idx="16">
    <p:pos x="42" y="31"/>
    <p:text>ПРИМЕР ОФОРМЛЕНИЯ СЛАЙДА 
Слайды в полной заливкой листа  возможно применять для обозначения глав, разделов, для размещения основных выводов, ключевой информации по проекту;
На данных слайдах можно не размещать блок с номером страницы</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1-03-04T12:02:44.689" idx="26">
    <p:pos x="42" y="31"/>
    <p:text>ПРИМЕР ОФОРМЛЕНИЯ СЛАЙДА 
Слайды в полной заливкой листа  возможно применять для обозначения глав, разделов, для размещения основных выводов, ключевой информации по проекту;
На данных слайдах можно не размещать блок с номером страницы</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690992-2784-413C-85D5-8B54AF96F23C}" type="datetimeFigureOut">
              <a:rPr lang="ru-RU" smtClean="0"/>
              <a:t>29.04.2021</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84D5AA-B71B-403A-8E6A-B045E4B8A15C}" type="slidenum">
              <a:rPr lang="ru-RU" smtClean="0"/>
              <a:t>‹#›</a:t>
            </a:fld>
            <a:endParaRPr lang="ru-RU"/>
          </a:p>
        </p:txBody>
      </p:sp>
    </p:spTree>
    <p:extLst>
      <p:ext uri="{BB962C8B-B14F-4D97-AF65-F5344CB8AC3E}">
        <p14:creationId xmlns:p14="http://schemas.microsoft.com/office/powerpoint/2010/main" val="12991007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2250F3-67F7-4FDE-842C-13F4803639A6}" type="datetimeFigureOut">
              <a:rPr lang="ru-RU" smtClean="0"/>
              <a:t>29.04.2021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6414A4-DD9A-4183-A3D8-9336CF8D6163}" type="slidenum">
              <a:rPr lang="ru-RU" smtClean="0"/>
              <a:t>‹#›</a:t>
            </a:fld>
            <a:endParaRPr lang="ru-RU"/>
          </a:p>
        </p:txBody>
      </p:sp>
    </p:spTree>
    <p:extLst>
      <p:ext uri="{BB962C8B-B14F-4D97-AF65-F5344CB8AC3E}">
        <p14:creationId xmlns:p14="http://schemas.microsoft.com/office/powerpoint/2010/main" val="26363244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66414A4-DD9A-4183-A3D8-9336CF8D6163}" type="slidenum">
              <a:rPr lang="ru-RU" smtClean="0"/>
              <a:t>7</a:t>
            </a:fld>
            <a:endParaRPr lang="ru-RU"/>
          </a:p>
        </p:txBody>
      </p:sp>
    </p:spTree>
    <p:extLst>
      <p:ext uri="{BB962C8B-B14F-4D97-AF65-F5344CB8AC3E}">
        <p14:creationId xmlns:p14="http://schemas.microsoft.com/office/powerpoint/2010/main" val="1589740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66414A4-DD9A-4183-A3D8-9336CF8D6163}" type="slidenum">
              <a:rPr lang="ru-RU" smtClean="0"/>
              <a:t>8</a:t>
            </a:fld>
            <a:endParaRPr lang="ru-RU"/>
          </a:p>
        </p:txBody>
      </p:sp>
    </p:spTree>
    <p:extLst>
      <p:ext uri="{BB962C8B-B14F-4D97-AF65-F5344CB8AC3E}">
        <p14:creationId xmlns:p14="http://schemas.microsoft.com/office/powerpoint/2010/main" val="1589740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66414A4-DD9A-4183-A3D8-9336CF8D6163}" type="slidenum">
              <a:rPr lang="ru-RU" smtClean="0"/>
              <a:t>29</a:t>
            </a:fld>
            <a:endParaRPr lang="ru-RU"/>
          </a:p>
        </p:txBody>
      </p:sp>
    </p:spTree>
    <p:extLst>
      <p:ext uri="{BB962C8B-B14F-4D97-AF65-F5344CB8AC3E}">
        <p14:creationId xmlns:p14="http://schemas.microsoft.com/office/powerpoint/2010/main" val="3171648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B8CB031D-EF81-4195-93DF-41B0CBE94B2F}" type="datetimeFigureOut">
              <a:rPr lang="ru-RU" smtClean="0"/>
              <a:t>29.04.2021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7F00F5-5EE6-472A-8470-AF62E67671A6}" type="slidenum">
              <a:rPr lang="ru-RU" smtClean="0"/>
              <a:t>‹#›</a:t>
            </a:fld>
            <a:endParaRPr lang="ru-RU"/>
          </a:p>
        </p:txBody>
      </p:sp>
    </p:spTree>
    <p:extLst>
      <p:ext uri="{BB962C8B-B14F-4D97-AF65-F5344CB8AC3E}">
        <p14:creationId xmlns:p14="http://schemas.microsoft.com/office/powerpoint/2010/main" val="60084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8CB031D-EF81-4195-93DF-41B0CBE94B2F}" type="datetimeFigureOut">
              <a:rPr lang="ru-RU" smtClean="0"/>
              <a:t>29.04.2021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7F00F5-5EE6-472A-8470-AF62E67671A6}" type="slidenum">
              <a:rPr lang="ru-RU" smtClean="0"/>
              <a:t>‹#›</a:t>
            </a:fld>
            <a:endParaRPr lang="ru-RU"/>
          </a:p>
        </p:txBody>
      </p:sp>
    </p:spTree>
    <p:extLst>
      <p:ext uri="{BB962C8B-B14F-4D97-AF65-F5344CB8AC3E}">
        <p14:creationId xmlns:p14="http://schemas.microsoft.com/office/powerpoint/2010/main" val="689957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8CB031D-EF81-4195-93DF-41B0CBE94B2F}" type="datetimeFigureOut">
              <a:rPr lang="ru-RU" smtClean="0"/>
              <a:t>29.04.2021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7F00F5-5EE6-472A-8470-AF62E67671A6}" type="slidenum">
              <a:rPr lang="ru-RU" smtClean="0"/>
              <a:t>‹#›</a:t>
            </a:fld>
            <a:endParaRPr lang="ru-RU"/>
          </a:p>
        </p:txBody>
      </p:sp>
    </p:spTree>
    <p:extLst>
      <p:ext uri="{BB962C8B-B14F-4D97-AF65-F5344CB8AC3E}">
        <p14:creationId xmlns:p14="http://schemas.microsoft.com/office/powerpoint/2010/main" val="3924409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8CB031D-EF81-4195-93DF-41B0CBE94B2F}" type="datetimeFigureOut">
              <a:rPr lang="ru-RU" smtClean="0"/>
              <a:t>29.04.2021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7F00F5-5EE6-472A-8470-AF62E67671A6}" type="slidenum">
              <a:rPr lang="ru-RU" smtClean="0"/>
              <a:t>‹#›</a:t>
            </a:fld>
            <a:endParaRPr lang="ru-RU"/>
          </a:p>
        </p:txBody>
      </p:sp>
    </p:spTree>
    <p:extLst>
      <p:ext uri="{BB962C8B-B14F-4D97-AF65-F5344CB8AC3E}">
        <p14:creationId xmlns:p14="http://schemas.microsoft.com/office/powerpoint/2010/main" val="549359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8CB031D-EF81-4195-93DF-41B0CBE94B2F}" type="datetimeFigureOut">
              <a:rPr lang="ru-RU" smtClean="0"/>
              <a:t>29.04.2021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7F00F5-5EE6-472A-8470-AF62E67671A6}" type="slidenum">
              <a:rPr lang="ru-RU" smtClean="0"/>
              <a:t>‹#›</a:t>
            </a:fld>
            <a:endParaRPr lang="ru-RU"/>
          </a:p>
        </p:txBody>
      </p:sp>
    </p:spTree>
    <p:extLst>
      <p:ext uri="{BB962C8B-B14F-4D97-AF65-F5344CB8AC3E}">
        <p14:creationId xmlns:p14="http://schemas.microsoft.com/office/powerpoint/2010/main" val="3730375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8CB031D-EF81-4195-93DF-41B0CBE94B2F}" type="datetimeFigureOut">
              <a:rPr lang="ru-RU" smtClean="0"/>
              <a:t>29.04.2021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C7F00F5-5EE6-472A-8470-AF62E67671A6}" type="slidenum">
              <a:rPr lang="ru-RU" smtClean="0"/>
              <a:t>‹#›</a:t>
            </a:fld>
            <a:endParaRPr lang="ru-RU"/>
          </a:p>
        </p:txBody>
      </p:sp>
    </p:spTree>
    <p:extLst>
      <p:ext uri="{BB962C8B-B14F-4D97-AF65-F5344CB8AC3E}">
        <p14:creationId xmlns:p14="http://schemas.microsoft.com/office/powerpoint/2010/main" val="3960614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8CB031D-EF81-4195-93DF-41B0CBE94B2F}" type="datetimeFigureOut">
              <a:rPr lang="ru-RU" smtClean="0"/>
              <a:t>29.04.2021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C7F00F5-5EE6-472A-8470-AF62E67671A6}" type="slidenum">
              <a:rPr lang="ru-RU" smtClean="0"/>
              <a:t>‹#›</a:t>
            </a:fld>
            <a:endParaRPr lang="ru-RU"/>
          </a:p>
        </p:txBody>
      </p:sp>
    </p:spTree>
    <p:extLst>
      <p:ext uri="{BB962C8B-B14F-4D97-AF65-F5344CB8AC3E}">
        <p14:creationId xmlns:p14="http://schemas.microsoft.com/office/powerpoint/2010/main" val="864450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8CB031D-EF81-4195-93DF-41B0CBE94B2F}" type="datetimeFigureOut">
              <a:rPr lang="ru-RU" smtClean="0"/>
              <a:t>29.04.2021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C7F00F5-5EE6-472A-8470-AF62E67671A6}" type="slidenum">
              <a:rPr lang="ru-RU" smtClean="0"/>
              <a:t>‹#›</a:t>
            </a:fld>
            <a:endParaRPr lang="ru-RU"/>
          </a:p>
        </p:txBody>
      </p:sp>
    </p:spTree>
    <p:extLst>
      <p:ext uri="{BB962C8B-B14F-4D97-AF65-F5344CB8AC3E}">
        <p14:creationId xmlns:p14="http://schemas.microsoft.com/office/powerpoint/2010/main" val="3022600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8CB031D-EF81-4195-93DF-41B0CBE94B2F}" type="datetimeFigureOut">
              <a:rPr lang="ru-RU" smtClean="0"/>
              <a:t>29.04.2021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C7F00F5-5EE6-472A-8470-AF62E67671A6}" type="slidenum">
              <a:rPr lang="ru-RU" smtClean="0"/>
              <a:t>‹#›</a:t>
            </a:fld>
            <a:endParaRPr lang="ru-RU"/>
          </a:p>
        </p:txBody>
      </p:sp>
    </p:spTree>
    <p:extLst>
      <p:ext uri="{BB962C8B-B14F-4D97-AF65-F5344CB8AC3E}">
        <p14:creationId xmlns:p14="http://schemas.microsoft.com/office/powerpoint/2010/main" val="1793609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8CB031D-EF81-4195-93DF-41B0CBE94B2F}" type="datetimeFigureOut">
              <a:rPr lang="ru-RU" smtClean="0"/>
              <a:t>29.04.2021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C7F00F5-5EE6-472A-8470-AF62E67671A6}" type="slidenum">
              <a:rPr lang="ru-RU" smtClean="0"/>
              <a:t>‹#›</a:t>
            </a:fld>
            <a:endParaRPr lang="ru-RU"/>
          </a:p>
        </p:txBody>
      </p:sp>
    </p:spTree>
    <p:extLst>
      <p:ext uri="{BB962C8B-B14F-4D97-AF65-F5344CB8AC3E}">
        <p14:creationId xmlns:p14="http://schemas.microsoft.com/office/powerpoint/2010/main" val="2406897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8CB031D-EF81-4195-93DF-41B0CBE94B2F}" type="datetimeFigureOut">
              <a:rPr lang="ru-RU" smtClean="0"/>
              <a:t>29.04.2021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C7F00F5-5EE6-472A-8470-AF62E67671A6}" type="slidenum">
              <a:rPr lang="ru-RU" smtClean="0"/>
              <a:t>‹#›</a:t>
            </a:fld>
            <a:endParaRPr lang="ru-RU"/>
          </a:p>
        </p:txBody>
      </p:sp>
    </p:spTree>
    <p:extLst>
      <p:ext uri="{BB962C8B-B14F-4D97-AF65-F5344CB8AC3E}">
        <p14:creationId xmlns:p14="http://schemas.microsoft.com/office/powerpoint/2010/main" val="3677482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CB031D-EF81-4195-93DF-41B0CBE94B2F}" type="datetimeFigureOut">
              <a:rPr lang="ru-RU" smtClean="0"/>
              <a:t>29.04.2021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F00F5-5EE6-472A-8470-AF62E67671A6}" type="slidenum">
              <a:rPr lang="ru-RU" smtClean="0"/>
              <a:t>‹#›</a:t>
            </a:fld>
            <a:endParaRPr lang="ru-RU"/>
          </a:p>
        </p:txBody>
      </p:sp>
    </p:spTree>
    <p:extLst>
      <p:ext uri="{BB962C8B-B14F-4D97-AF65-F5344CB8AC3E}">
        <p14:creationId xmlns:p14="http://schemas.microsoft.com/office/powerpoint/2010/main" val="1939527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comments" Target="../comments/comment3.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comments" Target="../comments/commen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47531" y="0"/>
            <a:ext cx="12201403" cy="6858000"/>
            <a:chOff x="430" y="0"/>
            <a:chExt cx="12201403" cy="685800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 y="0"/>
              <a:ext cx="12191140" cy="6858000"/>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r="7947"/>
            <a:stretch/>
          </p:blipFill>
          <p:spPr>
            <a:xfrm>
              <a:off x="7036401" y="368300"/>
              <a:ext cx="5165432" cy="5215139"/>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507" y="816235"/>
              <a:ext cx="3746090" cy="4024358"/>
            </a:xfrm>
            <a:prstGeom prst="rect">
              <a:avLst/>
            </a:prstGeom>
          </p:spPr>
        </p:pic>
      </p:grpSp>
      <p:sp>
        <p:nvSpPr>
          <p:cNvPr id="6" name="Прямоугольник 5"/>
          <p:cNvSpPr/>
          <p:nvPr/>
        </p:nvSpPr>
        <p:spPr>
          <a:xfrm>
            <a:off x="3891988" y="0"/>
            <a:ext cx="4408025" cy="4399280"/>
          </a:xfrm>
          <a:prstGeom prst="rect">
            <a:avLst/>
          </a:prstGeom>
          <a:solidFill>
            <a:srgbClr val="FED10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5126" y="1162007"/>
            <a:ext cx="1301749" cy="862056"/>
          </a:xfrm>
          <a:prstGeom prst="rect">
            <a:avLst/>
          </a:prstGeom>
        </p:spPr>
      </p:pic>
      <p:sp>
        <p:nvSpPr>
          <p:cNvPr id="9" name="TextBox 8"/>
          <p:cNvSpPr txBox="1"/>
          <p:nvPr/>
        </p:nvSpPr>
        <p:spPr>
          <a:xfrm>
            <a:off x="3903597" y="2428304"/>
            <a:ext cx="4396415" cy="1477328"/>
          </a:xfrm>
          <a:prstGeom prst="rect">
            <a:avLst/>
          </a:prstGeom>
          <a:noFill/>
        </p:spPr>
        <p:txBody>
          <a:bodyPr wrap="square" rtlCol="0">
            <a:spAutoFit/>
          </a:bodyPr>
          <a:lstStyle/>
          <a:p>
            <a:pPr algn="ctr"/>
            <a:r>
              <a:rPr lang="ru-RU" b="1" dirty="0" err="1" smtClean="0">
                <a:solidFill>
                  <a:srgbClr val="221E20"/>
                </a:solidFill>
                <a:latin typeface="Segoe UI Black" panose="020B0A02040204020203" pitchFamily="34" charset="0"/>
                <a:ea typeface="Segoe UI Black" panose="020B0A02040204020203" pitchFamily="34" charset="0"/>
              </a:rPr>
              <a:t>6662П</a:t>
            </a:r>
            <a:r>
              <a:rPr lang="ru-RU" b="1" dirty="0" smtClean="0">
                <a:solidFill>
                  <a:srgbClr val="221E20"/>
                </a:solidFill>
                <a:latin typeface="Segoe UI Black" panose="020B0A02040204020203" pitchFamily="34" charset="0"/>
                <a:ea typeface="Segoe UI Black" panose="020B0A02040204020203" pitchFamily="34" charset="0"/>
              </a:rPr>
              <a:t> СБОР НЕФТИ И ГАЗА СО СКВАЖИН №№ 811, 812, 7000 И СИСТЕМА </a:t>
            </a:r>
            <a:r>
              <a:rPr lang="ru-RU" b="1" dirty="0" err="1" smtClean="0">
                <a:solidFill>
                  <a:srgbClr val="221E20"/>
                </a:solidFill>
                <a:latin typeface="Segoe UI Black" panose="020B0A02040204020203" pitchFamily="34" charset="0"/>
                <a:ea typeface="Segoe UI Black" panose="020B0A02040204020203" pitchFamily="34" charset="0"/>
              </a:rPr>
              <a:t>ЗАВОДНЕНИЯ</a:t>
            </a:r>
            <a:r>
              <a:rPr lang="ru-RU" b="1" dirty="0" smtClean="0">
                <a:solidFill>
                  <a:srgbClr val="221E20"/>
                </a:solidFill>
                <a:latin typeface="Segoe UI Black" panose="020B0A02040204020203" pitchFamily="34" charset="0"/>
                <a:ea typeface="Segoe UI Black" panose="020B0A02040204020203" pitchFamily="34" charset="0"/>
              </a:rPr>
              <a:t> СКВАЖИНЫ № 812 </a:t>
            </a:r>
            <a:r>
              <a:rPr lang="ru-RU" b="1" dirty="0" err="1" smtClean="0">
                <a:solidFill>
                  <a:srgbClr val="221E20"/>
                </a:solidFill>
                <a:latin typeface="Segoe UI Black" panose="020B0A02040204020203" pitchFamily="34" charset="0"/>
                <a:ea typeface="Segoe UI Black" panose="020B0A02040204020203" pitchFamily="34" charset="0"/>
              </a:rPr>
              <a:t>СОРОЧИНСКО</a:t>
            </a:r>
            <a:r>
              <a:rPr lang="ru-RU" b="1" dirty="0" smtClean="0">
                <a:solidFill>
                  <a:srgbClr val="221E20"/>
                </a:solidFill>
                <a:latin typeface="Segoe UI Black" panose="020B0A02040204020203" pitchFamily="34" charset="0"/>
                <a:ea typeface="Segoe UI Black" panose="020B0A02040204020203" pitchFamily="34" charset="0"/>
              </a:rPr>
              <a:t>-НИКОЛЬСКОГО МЕСТОРОЖДЕНИЯ</a:t>
            </a:r>
          </a:p>
        </p:txBody>
      </p:sp>
      <p:sp>
        <p:nvSpPr>
          <p:cNvPr id="10" name="TextBox 9"/>
          <p:cNvSpPr txBox="1"/>
          <p:nvPr/>
        </p:nvSpPr>
        <p:spPr>
          <a:xfrm>
            <a:off x="3950698" y="3966003"/>
            <a:ext cx="4408024" cy="369332"/>
          </a:xfrm>
          <a:prstGeom prst="rect">
            <a:avLst/>
          </a:prstGeom>
          <a:noFill/>
        </p:spPr>
        <p:txBody>
          <a:bodyPr wrap="square" rtlCol="0">
            <a:spAutoFit/>
          </a:bodyPr>
          <a:lstStyle>
            <a:defPPr>
              <a:defRPr lang="ru-RU"/>
            </a:defPPr>
            <a:lvl1pPr algn="ctr">
              <a:defRPr sz="2200" b="1">
                <a:solidFill>
                  <a:srgbClr val="221E20"/>
                </a:solidFill>
                <a:latin typeface="Segoe UI Black" panose="020B0A02040204020203" pitchFamily="34" charset="0"/>
                <a:ea typeface="Segoe UI Black" panose="020B0A02040204020203" pitchFamily="34" charset="0"/>
              </a:defRPr>
            </a:lvl1pPr>
          </a:lstStyle>
          <a:p>
            <a:r>
              <a:rPr lang="ru-RU" sz="1800" dirty="0" smtClean="0"/>
              <a:t>май </a:t>
            </a:r>
            <a:r>
              <a:rPr lang="ru-RU" sz="1800" dirty="0" smtClean="0"/>
              <a:t>2021</a:t>
            </a:r>
            <a:endParaRPr lang="ru-RU" sz="1800" dirty="0"/>
          </a:p>
        </p:txBody>
      </p:sp>
    </p:spTree>
    <p:extLst>
      <p:ext uri="{BB962C8B-B14F-4D97-AF65-F5344CB8AC3E}">
        <p14:creationId xmlns:p14="http://schemas.microsoft.com/office/powerpoint/2010/main" val="19428818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636608" y="327074"/>
            <a:ext cx="9174142" cy="769441"/>
          </a:xfrm>
          <a:prstGeom prst="rect">
            <a:avLst/>
          </a:prstGeom>
          <a:noFill/>
        </p:spPr>
        <p:txBody>
          <a:bodyPr wrap="square" rtlCol="0">
            <a:spAutoFit/>
          </a:bodyPr>
          <a:lstStyle/>
          <a:p>
            <a:r>
              <a:rPr kumimoji="1" lang="ru-RU" sz="2200" b="1" dirty="0" smtClean="0">
                <a:solidFill>
                  <a:schemeClr val="tx1">
                    <a:lumMod val="50000"/>
                  </a:schemeClr>
                </a:solidFill>
                <a:latin typeface="Segoe UI" panose="020B0502040204020203" pitchFamily="34" charset="0"/>
                <a:ea typeface="Arial" charset="0"/>
                <a:cs typeface="Segoe UI" panose="020B0502040204020203" pitchFamily="34" charset="0"/>
              </a:rPr>
              <a:t>КАРТЫ-СХЕМЫ РАСПОЛОЖЕНИЯ ЗЕМЕЛЬНЫХ УЧАСТКОВ В ГРАНИЦАХ </a:t>
            </a:r>
            <a:r>
              <a:rPr kumimoji="1" lang="ru-RU" sz="2200" b="1" dirty="0" err="1" smtClean="0">
                <a:solidFill>
                  <a:schemeClr val="tx1">
                    <a:lumMod val="50000"/>
                  </a:schemeClr>
                </a:solidFill>
                <a:latin typeface="Segoe UI" panose="020B0502040204020203" pitchFamily="34" charset="0"/>
                <a:ea typeface="Arial" charset="0"/>
                <a:cs typeface="Segoe UI" panose="020B0502040204020203" pitchFamily="34" charset="0"/>
              </a:rPr>
              <a:t>СЗЗ</a:t>
            </a:r>
            <a:r>
              <a:rPr kumimoji="1" lang="ru-RU" sz="2200" b="1" dirty="0" smtClean="0">
                <a:solidFill>
                  <a:schemeClr val="tx1">
                    <a:lumMod val="50000"/>
                  </a:schemeClr>
                </a:solidFill>
                <a:latin typeface="Segoe UI" panose="020B0502040204020203" pitchFamily="34" charset="0"/>
                <a:ea typeface="Arial" charset="0"/>
                <a:cs typeface="Segoe UI" panose="020B0502040204020203" pitchFamily="34" charset="0"/>
              </a:rPr>
              <a:t> И ХАРАКТЕРНЫХ ТОЧЕК</a:t>
            </a:r>
            <a:endParaRPr lang="ru-RU" sz="2200" b="1" dirty="0">
              <a:latin typeface="Segoe UI" panose="020B0502040204020203" pitchFamily="34" charset="0"/>
              <a:ea typeface="Segoe UI Emoji" panose="020B0502040204020203" pitchFamily="34" charset="0"/>
              <a:cs typeface="Segoe UI" panose="020B0502040204020203" pitchFamily="34" charset="0"/>
            </a:endParaRPr>
          </a:p>
        </p:txBody>
      </p:sp>
      <p:sp>
        <p:nvSpPr>
          <p:cNvPr id="25" name="TextBox 24"/>
          <p:cNvSpPr txBox="1"/>
          <p:nvPr/>
        </p:nvSpPr>
        <p:spPr>
          <a:xfrm>
            <a:off x="0" y="6381994"/>
            <a:ext cx="523875" cy="338554"/>
          </a:xfrm>
          <a:prstGeom prst="rect">
            <a:avLst/>
          </a:prstGeom>
          <a:noFill/>
        </p:spPr>
        <p:txBody>
          <a:bodyPr wrap="square">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10</a:t>
            </a:fld>
            <a:endParaRPr lang="ru-RU" sz="1600" b="0" dirty="0">
              <a:solidFill>
                <a:schemeClr val="bg1"/>
              </a:solidFill>
            </a:endParaRPr>
          </a:p>
        </p:txBody>
      </p:sp>
      <p:sp>
        <p:nvSpPr>
          <p:cNvPr id="26" name="Прямоугольник 25"/>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435" y="1295400"/>
            <a:ext cx="3025527" cy="2947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9060" y="1306988"/>
            <a:ext cx="3030980" cy="2825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15927" y="1306988"/>
            <a:ext cx="2785368" cy="2802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636608" y="4397374"/>
            <a:ext cx="3297217" cy="646331"/>
          </a:xfrm>
          <a:prstGeom prst="rect">
            <a:avLst/>
          </a:prstGeom>
          <a:noFill/>
          <a:ln>
            <a:noFill/>
          </a:ln>
        </p:spPr>
        <p:txBody>
          <a:bodyPr wrap="square" rtlCol="0">
            <a:spAutoFit/>
          </a:bodyPr>
          <a:lstStyle/>
          <a:p>
            <a:pPr algn="just"/>
            <a:r>
              <a:rPr lang="ru-RU" sz="1200" b="1" dirty="0" err="1">
                <a:latin typeface="Segoe UI" panose="020B0502040204020203" pitchFamily="34" charset="0"/>
                <a:ea typeface="Segoe UI Emoji" panose="020B0502040204020203" pitchFamily="34" charset="0"/>
                <a:cs typeface="Segoe UI" panose="020B0502040204020203" pitchFamily="34" charset="0"/>
              </a:rPr>
              <a:t>СЗЗ</a:t>
            </a:r>
            <a:r>
              <a:rPr lang="ru-RU" sz="1200" b="1" dirty="0">
                <a:latin typeface="Segoe UI" panose="020B0502040204020203" pitchFamily="34" charset="0"/>
                <a:ea typeface="Segoe UI Emoji" panose="020B0502040204020203" pitchFamily="34" charset="0"/>
                <a:cs typeface="Segoe UI" panose="020B0502040204020203" pitchFamily="34" charset="0"/>
              </a:rPr>
              <a:t> скважин №№ 811, 812 </a:t>
            </a:r>
            <a:r>
              <a:rPr lang="ru-RU" sz="1200" dirty="0" err="1">
                <a:latin typeface="Segoe UI" panose="020B0502040204020203" pitchFamily="34" charset="0"/>
                <a:ea typeface="Segoe UI Emoji" panose="020B0502040204020203" pitchFamily="34" charset="0"/>
                <a:cs typeface="Segoe UI" panose="020B0502040204020203" pitchFamily="34" charset="0"/>
              </a:rPr>
              <a:t>Сорочинско</a:t>
            </a:r>
            <a:r>
              <a:rPr lang="ru-RU" sz="1200" dirty="0">
                <a:latin typeface="Segoe UI" panose="020B0502040204020203" pitchFamily="34" charset="0"/>
                <a:ea typeface="Segoe UI Emoji" panose="020B0502040204020203" pitchFamily="34" charset="0"/>
                <a:cs typeface="Segoe UI" panose="020B0502040204020203" pitchFamily="34" charset="0"/>
              </a:rPr>
              <a:t>-Никольского месторождения</a:t>
            </a:r>
          </a:p>
          <a:p>
            <a:pPr algn="just"/>
            <a:r>
              <a:rPr lang="ru-RU" sz="1200" b="1" dirty="0">
                <a:latin typeface="Segoe UI" panose="020B0502040204020203" pitchFamily="34" charset="0"/>
                <a:ea typeface="Segoe UI Emoji" panose="020B0502040204020203" pitchFamily="34" charset="0"/>
                <a:cs typeface="Segoe UI" panose="020B0502040204020203" pitchFamily="34" charset="0"/>
              </a:rPr>
              <a:t> (М 1 : 5 000)</a:t>
            </a:r>
          </a:p>
        </p:txBody>
      </p:sp>
      <p:sp>
        <p:nvSpPr>
          <p:cNvPr id="15" name="TextBox 14"/>
          <p:cNvSpPr txBox="1"/>
          <p:nvPr/>
        </p:nvSpPr>
        <p:spPr>
          <a:xfrm>
            <a:off x="4124325" y="4384550"/>
            <a:ext cx="3848100" cy="856645"/>
          </a:xfrm>
          <a:prstGeom prst="rect">
            <a:avLst/>
          </a:prstGeom>
          <a:noFill/>
          <a:ln>
            <a:noFill/>
          </a:ln>
        </p:spPr>
        <p:txBody>
          <a:bodyPr wrap="square" rtlCol="0" anchor="ctr">
            <a:spAutoFit/>
          </a:bodyPr>
          <a:lstStyle/>
          <a:p>
            <a:pPr algn="just">
              <a:spcBef>
                <a:spcPts val="200"/>
              </a:spcBef>
            </a:pPr>
            <a:r>
              <a:rPr lang="ru-RU" sz="1200" b="1" dirty="0" err="1" smtClean="0">
                <a:latin typeface="Segoe UI" panose="020B0502040204020203" pitchFamily="34" charset="0"/>
                <a:cs typeface="Segoe UI" panose="020B0502040204020203" pitchFamily="34" charset="0"/>
              </a:rPr>
              <a:t>СЗЗ</a:t>
            </a:r>
            <a:r>
              <a:rPr lang="ru-RU" sz="1200" b="1" dirty="0" smtClean="0">
                <a:latin typeface="Segoe UI" panose="020B0502040204020203" pitchFamily="34" charset="0"/>
                <a:cs typeface="Segoe UI" panose="020B0502040204020203" pitchFamily="34" charset="0"/>
              </a:rPr>
              <a:t> узла </a:t>
            </a:r>
            <a:r>
              <a:rPr lang="ru-RU" sz="1200" b="1" dirty="0">
                <a:latin typeface="Segoe UI" panose="020B0502040204020203" pitchFamily="34" charset="0"/>
                <a:cs typeface="Segoe UI" panose="020B0502040204020203" pitchFamily="34" charset="0"/>
              </a:rPr>
              <a:t>приема очистного устройства от скважины № 811 </a:t>
            </a:r>
            <a:r>
              <a:rPr lang="ru-RU" sz="1200" dirty="0" err="1">
                <a:latin typeface="Segoe UI" panose="020B0502040204020203" pitchFamily="34" charset="0"/>
                <a:cs typeface="Segoe UI" panose="020B0502040204020203" pitchFamily="34" charset="0"/>
              </a:rPr>
              <a:t>Сорочинско</a:t>
            </a:r>
            <a:r>
              <a:rPr lang="ru-RU" sz="1200" dirty="0">
                <a:latin typeface="Segoe UI" panose="020B0502040204020203" pitchFamily="34" charset="0"/>
                <a:cs typeface="Segoe UI" panose="020B0502040204020203" pitchFamily="34" charset="0"/>
              </a:rPr>
              <a:t>-Никольского месторождения </a:t>
            </a:r>
            <a:endParaRPr lang="ru-RU" sz="1200" dirty="0" smtClean="0">
              <a:latin typeface="Segoe UI" panose="020B0502040204020203" pitchFamily="34" charset="0"/>
              <a:cs typeface="Segoe UI" panose="020B0502040204020203" pitchFamily="34" charset="0"/>
            </a:endParaRPr>
          </a:p>
          <a:p>
            <a:pPr algn="just">
              <a:spcBef>
                <a:spcPts val="200"/>
              </a:spcBef>
            </a:pPr>
            <a:r>
              <a:rPr lang="ru-RU" sz="1200" b="1" dirty="0" smtClean="0">
                <a:latin typeface="Segoe UI" panose="020B0502040204020203" pitchFamily="34" charset="0"/>
                <a:ea typeface="Segoe UI Emoji" panose="020B0502040204020203" pitchFamily="34" charset="0"/>
                <a:cs typeface="Segoe UI" panose="020B0502040204020203" pitchFamily="34" charset="0"/>
              </a:rPr>
              <a:t>(</a:t>
            </a:r>
            <a:r>
              <a:rPr lang="ru-RU" sz="1200" b="1" dirty="0">
                <a:latin typeface="Segoe UI" panose="020B0502040204020203" pitchFamily="34" charset="0"/>
                <a:ea typeface="Segoe UI Emoji" panose="020B0502040204020203" pitchFamily="34" charset="0"/>
                <a:cs typeface="Segoe UI" panose="020B0502040204020203" pitchFamily="34" charset="0"/>
              </a:rPr>
              <a:t>М 1 : 5 000)</a:t>
            </a:r>
          </a:p>
        </p:txBody>
      </p:sp>
      <p:sp>
        <p:nvSpPr>
          <p:cNvPr id="16" name="TextBox 15"/>
          <p:cNvSpPr txBox="1"/>
          <p:nvPr/>
        </p:nvSpPr>
        <p:spPr>
          <a:xfrm>
            <a:off x="8239125" y="4397373"/>
            <a:ext cx="2921443" cy="646331"/>
          </a:xfrm>
          <a:prstGeom prst="rect">
            <a:avLst/>
          </a:prstGeom>
          <a:noFill/>
          <a:ln>
            <a:noFill/>
          </a:ln>
        </p:spPr>
        <p:txBody>
          <a:bodyPr wrap="square" rtlCol="0">
            <a:spAutoFit/>
          </a:bodyPr>
          <a:lstStyle/>
          <a:p>
            <a:pPr algn="just"/>
            <a:r>
              <a:rPr lang="ru-RU" sz="1200" b="1" dirty="0" err="1">
                <a:latin typeface="Segoe UI" panose="020B0502040204020203" pitchFamily="34" charset="0"/>
                <a:ea typeface="Segoe UI Emoji" panose="020B0502040204020203" pitchFamily="34" charset="0"/>
                <a:cs typeface="Segoe UI" panose="020B0502040204020203" pitchFamily="34" charset="0"/>
              </a:rPr>
              <a:t>СЗЗ</a:t>
            </a:r>
            <a:r>
              <a:rPr lang="ru-RU" sz="1200" b="1" dirty="0">
                <a:latin typeface="Segoe UI" panose="020B0502040204020203" pitchFamily="34" charset="0"/>
                <a:ea typeface="Segoe UI Emoji" panose="020B0502040204020203" pitchFamily="34" charset="0"/>
                <a:cs typeface="Segoe UI" panose="020B0502040204020203" pitchFamily="34" charset="0"/>
              </a:rPr>
              <a:t> скважины № 7000 </a:t>
            </a:r>
            <a:r>
              <a:rPr lang="ru-RU" sz="1200" dirty="0" err="1">
                <a:latin typeface="Segoe UI" panose="020B0502040204020203" pitchFamily="34" charset="0"/>
                <a:ea typeface="Segoe UI Emoji" panose="020B0502040204020203" pitchFamily="34" charset="0"/>
                <a:cs typeface="Segoe UI" panose="020B0502040204020203" pitchFamily="34" charset="0"/>
              </a:rPr>
              <a:t>Сорочинско</a:t>
            </a:r>
            <a:r>
              <a:rPr lang="ru-RU" sz="1200" dirty="0">
                <a:latin typeface="Segoe UI" panose="020B0502040204020203" pitchFamily="34" charset="0"/>
                <a:ea typeface="Segoe UI Emoji" panose="020B0502040204020203" pitchFamily="34" charset="0"/>
                <a:cs typeface="Segoe UI" panose="020B0502040204020203" pitchFamily="34" charset="0"/>
              </a:rPr>
              <a:t>-Никольского месторождения</a:t>
            </a:r>
          </a:p>
          <a:p>
            <a:pPr algn="just"/>
            <a:r>
              <a:rPr lang="ru-RU" sz="1200" b="1" dirty="0">
                <a:latin typeface="Segoe UI" panose="020B0502040204020203" pitchFamily="34" charset="0"/>
                <a:ea typeface="Segoe UI Emoji" panose="020B0502040204020203" pitchFamily="34" charset="0"/>
                <a:cs typeface="Segoe UI" panose="020B0502040204020203" pitchFamily="34" charset="0"/>
              </a:rPr>
              <a:t> (М 1 : 5 000)</a:t>
            </a:r>
          </a:p>
        </p:txBody>
      </p:sp>
    </p:spTree>
    <p:extLst>
      <p:ext uri="{BB962C8B-B14F-4D97-AF65-F5344CB8AC3E}">
        <p14:creationId xmlns:p14="http://schemas.microsoft.com/office/powerpoint/2010/main" val="39359305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636608" y="327074"/>
            <a:ext cx="9174142" cy="492443"/>
          </a:xfrm>
          <a:prstGeom prst="rect">
            <a:avLst/>
          </a:prstGeom>
          <a:noFill/>
        </p:spPr>
        <p:txBody>
          <a:bodyPr wrap="square" rtlCol="0">
            <a:spAutoFit/>
          </a:bodyPr>
          <a:lstStyle/>
          <a:p>
            <a:r>
              <a:rPr kumimoji="1" lang="ru-RU" sz="2600" b="1" dirty="0" smtClean="0">
                <a:solidFill>
                  <a:schemeClr val="tx1">
                    <a:lumMod val="50000"/>
                  </a:schemeClr>
                </a:solidFill>
                <a:latin typeface="Segoe UI" panose="020B0502040204020203" pitchFamily="34" charset="0"/>
                <a:ea typeface="Arial" charset="0"/>
                <a:cs typeface="Segoe UI" panose="020B0502040204020203" pitchFamily="34" charset="0"/>
              </a:rPr>
              <a:t> </a:t>
            </a:r>
            <a:r>
              <a:rPr kumimoji="1" lang="ru-RU" sz="2200" b="1" dirty="0" smtClean="0">
                <a:solidFill>
                  <a:schemeClr val="tx1">
                    <a:lumMod val="50000"/>
                  </a:schemeClr>
                </a:solidFill>
                <a:latin typeface="Segoe UI" panose="020B0502040204020203" pitchFamily="34" charset="0"/>
                <a:ea typeface="Arial" charset="0"/>
                <a:cs typeface="Segoe UI" panose="020B0502040204020203" pitchFamily="34" charset="0"/>
              </a:rPr>
              <a:t>САНИТАРНО-ЭПИДЕМИОЛОГИЧЕСКОЕ ЗАКЛЮЧЕНИЕ</a:t>
            </a:r>
            <a:endParaRPr lang="ru-RU" sz="2200" b="1" dirty="0">
              <a:latin typeface="Segoe UI" panose="020B0502040204020203" pitchFamily="34" charset="0"/>
              <a:ea typeface="Segoe UI Emoji" panose="020B0502040204020203" pitchFamily="34" charset="0"/>
              <a:cs typeface="Segoe UI" panose="020B0502040204020203" pitchFamily="34" charset="0"/>
            </a:endParaRPr>
          </a:p>
        </p:txBody>
      </p:sp>
      <p:sp>
        <p:nvSpPr>
          <p:cNvPr id="25" name="TextBox 24"/>
          <p:cNvSpPr txBox="1"/>
          <p:nvPr/>
        </p:nvSpPr>
        <p:spPr>
          <a:xfrm>
            <a:off x="0" y="6381994"/>
            <a:ext cx="523875" cy="338554"/>
          </a:xfrm>
          <a:prstGeom prst="rect">
            <a:avLst/>
          </a:prstGeom>
          <a:noFill/>
        </p:spPr>
        <p:txBody>
          <a:bodyPr wrap="square">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11</a:t>
            </a:fld>
            <a:endParaRPr lang="ru-RU" sz="1600" b="0" dirty="0">
              <a:solidFill>
                <a:schemeClr val="bg1"/>
              </a:solidFill>
            </a:endParaRPr>
          </a:p>
        </p:txBody>
      </p:sp>
      <p:sp>
        <p:nvSpPr>
          <p:cNvPr id="26" name="Прямоугольник 25"/>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sp>
        <p:nvSpPr>
          <p:cNvPr id="13" name="TextBox 12"/>
          <p:cNvSpPr txBox="1"/>
          <p:nvPr/>
        </p:nvSpPr>
        <p:spPr>
          <a:xfrm>
            <a:off x="636608" y="1663699"/>
            <a:ext cx="6487089" cy="3508653"/>
          </a:xfrm>
          <a:prstGeom prst="rect">
            <a:avLst/>
          </a:prstGeom>
          <a:noFill/>
          <a:ln>
            <a:noFill/>
          </a:ln>
        </p:spPr>
        <p:txBody>
          <a:bodyPr wrap="square" rtlCol="0">
            <a:spAutoFit/>
          </a:bodyPr>
          <a:lstStyle/>
          <a:p>
            <a:pPr marL="285750" indent="-285750" algn="just">
              <a:spcBef>
                <a:spcPts val="600"/>
              </a:spcBef>
              <a:spcAft>
                <a:spcPts val="600"/>
              </a:spcAft>
              <a:buClr>
                <a:srgbClr val="FED104"/>
              </a:buClr>
              <a:buSzPct val="120000"/>
              <a:buFont typeface="Wingdings" panose="05000000000000000000" pitchFamily="2" charset="2"/>
              <a:buChar char="§"/>
              <a:tabLst>
                <a:tab pos="265113" algn="l"/>
              </a:tabLst>
              <a:defRPr/>
            </a:pPr>
            <a:r>
              <a:rPr lang="ru-RU" sz="1200" b="1" dirty="0">
                <a:latin typeface="Segoe UI" panose="020B0502040204020203" pitchFamily="34" charset="0"/>
                <a:cs typeface="Segoe UI" panose="020B0502040204020203" pitchFamily="34" charset="0"/>
              </a:rPr>
              <a:t>Обоснование достаточности размера санитарно-защитной зоны для скважин №№ 811, 812 - 300 м во всех направлениях от границы контура площадок подтверждено расчетами рассеивания загрязняющих веществ в атмосфере и акустическими расчетами в контрольных точках на границе </a:t>
            </a:r>
            <a:r>
              <a:rPr lang="ru-RU" sz="1200" b="1" dirty="0" err="1">
                <a:latin typeface="Segoe UI" panose="020B0502040204020203" pitchFamily="34" charset="0"/>
                <a:cs typeface="Segoe UI" panose="020B0502040204020203" pitchFamily="34" charset="0"/>
              </a:rPr>
              <a:t>СЗЗ</a:t>
            </a:r>
            <a:r>
              <a:rPr lang="ru-RU" sz="1200" b="1" dirty="0">
                <a:latin typeface="Segoe UI" panose="020B0502040204020203" pitchFamily="34" charset="0"/>
                <a:cs typeface="Segoe UI" panose="020B0502040204020203" pitchFamily="34" charset="0"/>
              </a:rPr>
              <a:t> и на границе ближайшей жилой зоны</a:t>
            </a:r>
            <a:r>
              <a:rPr lang="ru-RU" sz="1200" b="1" dirty="0" smtClean="0">
                <a:latin typeface="Segoe UI" panose="020B0502040204020203" pitchFamily="34" charset="0"/>
                <a:cs typeface="Segoe UI" panose="020B0502040204020203" pitchFamily="34" charset="0"/>
              </a:rPr>
              <a:t>.</a:t>
            </a:r>
          </a:p>
          <a:p>
            <a:pPr marL="285750" indent="-285750" algn="just">
              <a:spcBef>
                <a:spcPts val="600"/>
              </a:spcBef>
              <a:spcAft>
                <a:spcPts val="600"/>
              </a:spcAft>
              <a:buClr>
                <a:srgbClr val="FED104"/>
              </a:buClr>
              <a:buSzPct val="120000"/>
              <a:buFont typeface="Wingdings" panose="05000000000000000000" pitchFamily="2" charset="2"/>
              <a:buChar char="§"/>
              <a:tabLst>
                <a:tab pos="265113" algn="l"/>
              </a:tabLst>
              <a:defRPr/>
            </a:pPr>
            <a:r>
              <a:rPr lang="ru-RU" sz="1200" b="1" dirty="0">
                <a:latin typeface="Segoe UI" panose="020B0502040204020203" pitchFamily="34" charset="0"/>
                <a:cs typeface="Segoe UI" panose="020B0502040204020203" pitchFamily="34" charset="0"/>
              </a:rPr>
              <a:t>Обоснование достаточности размера санитарно-защитной зоны для узла приема очистного устройства от скважины № 811 </a:t>
            </a:r>
            <a:r>
              <a:rPr lang="ru-RU" sz="1200" b="1" dirty="0" err="1">
                <a:latin typeface="Segoe UI" panose="020B0502040204020203" pitchFamily="34" charset="0"/>
                <a:cs typeface="Segoe UI" panose="020B0502040204020203" pitchFamily="34" charset="0"/>
              </a:rPr>
              <a:t>Сорочинско</a:t>
            </a:r>
            <a:r>
              <a:rPr lang="ru-RU" sz="1200" b="1" dirty="0">
                <a:latin typeface="Segoe UI" panose="020B0502040204020203" pitchFamily="34" charset="0"/>
                <a:cs typeface="Segoe UI" panose="020B0502040204020203" pitchFamily="34" charset="0"/>
              </a:rPr>
              <a:t>-Никольского месторождения - 300 м во всех направлениях от границы контура площадки подтверждено расчетами рассеивания загрязняющих веществ в атмосфере на границе </a:t>
            </a:r>
            <a:r>
              <a:rPr lang="ru-RU" sz="1200" b="1" dirty="0" err="1">
                <a:latin typeface="Segoe UI" panose="020B0502040204020203" pitchFamily="34" charset="0"/>
                <a:cs typeface="Segoe UI" panose="020B0502040204020203" pitchFamily="34" charset="0"/>
              </a:rPr>
              <a:t>СЗЗ</a:t>
            </a:r>
            <a:r>
              <a:rPr lang="ru-RU" sz="1200" b="1" dirty="0">
                <a:latin typeface="Segoe UI" panose="020B0502040204020203" pitchFamily="34" charset="0"/>
                <a:cs typeface="Segoe UI" panose="020B0502040204020203" pitchFamily="34" charset="0"/>
              </a:rPr>
              <a:t> и на границе ближайшей жилой зоны</a:t>
            </a:r>
            <a:r>
              <a:rPr lang="ru-RU" sz="1200" b="1" dirty="0" smtClean="0">
                <a:latin typeface="Segoe UI" panose="020B0502040204020203" pitchFamily="34" charset="0"/>
                <a:cs typeface="Segoe UI" panose="020B0502040204020203" pitchFamily="34" charset="0"/>
              </a:rPr>
              <a:t>.</a:t>
            </a:r>
          </a:p>
          <a:p>
            <a:pPr marL="285750" indent="-285750" algn="just">
              <a:spcBef>
                <a:spcPts val="600"/>
              </a:spcBef>
              <a:spcAft>
                <a:spcPts val="600"/>
              </a:spcAft>
              <a:buClr>
                <a:srgbClr val="FED104"/>
              </a:buClr>
              <a:buSzPct val="120000"/>
              <a:buFont typeface="Wingdings" panose="05000000000000000000" pitchFamily="2" charset="2"/>
              <a:buChar char="§"/>
              <a:tabLst>
                <a:tab pos="265113" algn="l"/>
              </a:tabLst>
              <a:defRPr/>
            </a:pPr>
            <a:r>
              <a:rPr lang="ru-RU" sz="1200" b="1" dirty="0">
                <a:latin typeface="Segoe UI" panose="020B0502040204020203" pitchFamily="34" charset="0"/>
                <a:cs typeface="Segoe UI" panose="020B0502040204020203" pitchFamily="34" charset="0"/>
              </a:rPr>
              <a:t>Обоснование достаточности размера санитарно-защитной зоны для скважины № 7000 - 300 м во всех направлениях от границы контура площадки подтверждено расчетами рассеивания загрязняющих веществ в атмосфере и акустическими расчетами в контрольных точках на границе </a:t>
            </a:r>
            <a:r>
              <a:rPr lang="ru-RU" sz="1200" b="1" dirty="0" err="1">
                <a:latin typeface="Segoe UI" panose="020B0502040204020203" pitchFamily="34" charset="0"/>
                <a:cs typeface="Segoe UI" panose="020B0502040204020203" pitchFamily="34" charset="0"/>
              </a:rPr>
              <a:t>СЗЗ</a:t>
            </a:r>
            <a:r>
              <a:rPr lang="ru-RU" sz="1200" b="1" dirty="0">
                <a:latin typeface="Segoe UI" panose="020B0502040204020203" pitchFamily="34" charset="0"/>
                <a:cs typeface="Segoe UI" panose="020B0502040204020203" pitchFamily="34" charset="0"/>
              </a:rPr>
              <a:t> и на границе ближайшей жилой зоны.</a:t>
            </a:r>
          </a:p>
          <a:p>
            <a:pPr marL="285750" indent="-285750">
              <a:spcBef>
                <a:spcPts val="600"/>
              </a:spcBef>
              <a:spcAft>
                <a:spcPts val="600"/>
              </a:spcAft>
              <a:buClr>
                <a:srgbClr val="FED104"/>
              </a:buClr>
              <a:buSzPct val="120000"/>
              <a:buFont typeface="Wingdings" panose="05000000000000000000" pitchFamily="2" charset="2"/>
              <a:buChar char="§"/>
              <a:tabLst>
                <a:tab pos="265113" algn="l"/>
              </a:tabLst>
              <a:defRPr/>
            </a:pPr>
            <a:endParaRPr lang="ru-RU" sz="1200" b="1" dirty="0">
              <a:latin typeface="Segoe UI" panose="020B0502040204020203" pitchFamily="34" charset="0"/>
              <a:cs typeface="Segoe UI" panose="020B0502040204020203" pitchFamily="34" charset="0"/>
            </a:endParaRPr>
          </a:p>
        </p:txBody>
      </p:sp>
      <p:pic>
        <p:nvPicPr>
          <p:cNvPr id="4098" name="Picture 2" descr="D:\Белоусова\Мои документы\Слушания\новая презентация 6662\СЭЗ по 6662П.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9422" y="1028322"/>
            <a:ext cx="3673779" cy="5056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6268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636607" y="327074"/>
            <a:ext cx="9869467" cy="492443"/>
          </a:xfrm>
          <a:prstGeom prst="rect">
            <a:avLst/>
          </a:prstGeom>
          <a:noFill/>
        </p:spPr>
        <p:txBody>
          <a:bodyPr wrap="square" rtlCol="0">
            <a:spAutoFit/>
          </a:bodyPr>
          <a:lstStyle/>
          <a:p>
            <a:r>
              <a:rPr kumimoji="1" lang="ru-RU" sz="2600" b="1" dirty="0" smtClean="0">
                <a:solidFill>
                  <a:schemeClr val="tx1">
                    <a:lumMod val="50000"/>
                  </a:schemeClr>
                </a:solidFill>
                <a:latin typeface="Segoe UI" panose="020B0502040204020203" pitchFamily="34" charset="0"/>
                <a:ea typeface="Arial" charset="0"/>
                <a:cs typeface="Segoe UI" panose="020B0502040204020203" pitchFamily="34" charset="0"/>
              </a:rPr>
              <a:t> </a:t>
            </a:r>
            <a:r>
              <a:rPr kumimoji="1" lang="ru-RU" sz="2200" b="1" dirty="0" smtClean="0">
                <a:solidFill>
                  <a:schemeClr val="tx1">
                    <a:lumMod val="50000"/>
                  </a:schemeClr>
                </a:solidFill>
                <a:latin typeface="Segoe UI" panose="020B0502040204020203" pitchFamily="34" charset="0"/>
                <a:ea typeface="Arial" charset="0"/>
                <a:cs typeface="Segoe UI" panose="020B0502040204020203" pitchFamily="34" charset="0"/>
              </a:rPr>
              <a:t>ОСНОВНЫЕ </a:t>
            </a:r>
            <a:r>
              <a:rPr lang="ru-RU" sz="2200" b="1" dirty="0">
                <a:solidFill>
                  <a:schemeClr val="accent4"/>
                </a:solidFill>
                <a:latin typeface="Segoe UI" panose="020B0502040204020203" pitchFamily="34" charset="0"/>
                <a:cs typeface="Segoe UI" panose="020B0502040204020203" pitchFamily="34" charset="0"/>
              </a:rPr>
              <a:t>ФАКТОРЫ ВОЗДЕЙСТВИЯ </a:t>
            </a:r>
            <a:r>
              <a:rPr kumimoji="1" lang="ru-RU" sz="2200" b="1" dirty="0" smtClean="0">
                <a:solidFill>
                  <a:schemeClr val="tx1">
                    <a:lumMod val="50000"/>
                  </a:schemeClr>
                </a:solidFill>
                <a:latin typeface="Segoe UI" panose="020B0502040204020203" pitchFamily="34" charset="0"/>
                <a:ea typeface="Arial" charset="0"/>
                <a:cs typeface="Segoe UI" panose="020B0502040204020203" pitchFamily="34" charset="0"/>
              </a:rPr>
              <a:t>НА ОКРУЖАЮЩУЮ СРЕДУ</a:t>
            </a:r>
            <a:endParaRPr lang="ru-RU" sz="2200" b="1" dirty="0">
              <a:latin typeface="Segoe UI" panose="020B0502040204020203" pitchFamily="34" charset="0"/>
              <a:ea typeface="Segoe UI Emoji" panose="020B0502040204020203" pitchFamily="34" charset="0"/>
              <a:cs typeface="Segoe UI" panose="020B0502040204020203" pitchFamily="34" charset="0"/>
            </a:endParaRPr>
          </a:p>
        </p:txBody>
      </p:sp>
      <p:sp>
        <p:nvSpPr>
          <p:cNvPr id="25" name="TextBox 24"/>
          <p:cNvSpPr txBox="1"/>
          <p:nvPr/>
        </p:nvSpPr>
        <p:spPr>
          <a:xfrm>
            <a:off x="0" y="6381994"/>
            <a:ext cx="523875" cy="338554"/>
          </a:xfrm>
          <a:prstGeom prst="rect">
            <a:avLst/>
          </a:prstGeom>
          <a:noFill/>
        </p:spPr>
        <p:txBody>
          <a:bodyPr wrap="square">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12</a:t>
            </a:fld>
            <a:endParaRPr lang="ru-RU" sz="1600" b="0" dirty="0">
              <a:solidFill>
                <a:schemeClr val="bg1"/>
              </a:solidFill>
            </a:endParaRPr>
          </a:p>
        </p:txBody>
      </p:sp>
      <p:sp>
        <p:nvSpPr>
          <p:cNvPr id="26" name="Прямоугольник 25"/>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sp>
        <p:nvSpPr>
          <p:cNvPr id="13" name="TextBox 12"/>
          <p:cNvSpPr txBox="1"/>
          <p:nvPr/>
        </p:nvSpPr>
        <p:spPr>
          <a:xfrm>
            <a:off x="789008" y="1246556"/>
            <a:ext cx="6487089" cy="4093428"/>
          </a:xfrm>
          <a:prstGeom prst="rect">
            <a:avLst/>
          </a:prstGeom>
          <a:noFill/>
          <a:ln>
            <a:noFill/>
          </a:ln>
        </p:spPr>
        <p:txBody>
          <a:bodyPr wrap="square" rtlCol="0">
            <a:spAutoFit/>
          </a:bodyPr>
          <a:lstStyle/>
          <a:p>
            <a:pPr marL="285750" indent="-285750" algn="just">
              <a:spcBef>
                <a:spcPts val="600"/>
              </a:spcBef>
              <a:spcAft>
                <a:spcPts val="600"/>
              </a:spcAft>
              <a:buClr>
                <a:srgbClr val="FED104"/>
              </a:buClr>
              <a:buSzPct val="120000"/>
              <a:buFont typeface="+mj-lt"/>
              <a:buAutoNum type="arabicPeriod"/>
              <a:tabLst>
                <a:tab pos="265113" algn="l"/>
              </a:tabLst>
              <a:defRPr/>
            </a:pPr>
            <a:r>
              <a:rPr lang="ru-RU" sz="1400" b="1" u="sng" dirty="0">
                <a:latin typeface="Segoe UI" panose="020B0502040204020203" pitchFamily="34" charset="0"/>
                <a:cs typeface="Segoe UI" panose="020B0502040204020203" pitchFamily="34" charset="0"/>
              </a:rPr>
              <a:t>Загрязнение атмосферного воздуха  </a:t>
            </a:r>
            <a:r>
              <a:rPr lang="ru-RU" sz="1400" b="1" dirty="0">
                <a:latin typeface="Segoe UI" panose="020B0502040204020203" pitchFamily="34" charset="0"/>
                <a:cs typeface="Segoe UI" panose="020B0502040204020203" pitchFamily="34" charset="0"/>
              </a:rPr>
              <a:t>выбросами загрязняющих веществ в период строительства и эксплуатации объекта</a:t>
            </a:r>
            <a:r>
              <a:rPr lang="ru-RU" sz="1400" b="1" dirty="0" smtClean="0">
                <a:latin typeface="Segoe UI" panose="020B0502040204020203" pitchFamily="34" charset="0"/>
                <a:cs typeface="Segoe UI" panose="020B0502040204020203" pitchFamily="34" charset="0"/>
              </a:rPr>
              <a:t>.</a:t>
            </a:r>
          </a:p>
          <a:p>
            <a:pPr marL="285750" indent="-285750" algn="just">
              <a:spcBef>
                <a:spcPts val="600"/>
              </a:spcBef>
              <a:spcAft>
                <a:spcPts val="600"/>
              </a:spcAft>
              <a:buClr>
                <a:srgbClr val="FED104"/>
              </a:buClr>
              <a:buSzPct val="120000"/>
              <a:buFont typeface="+mj-lt"/>
              <a:buAutoNum type="arabicPeriod"/>
              <a:tabLst>
                <a:tab pos="265113" algn="l"/>
              </a:tabLst>
              <a:defRPr/>
            </a:pPr>
            <a:r>
              <a:rPr lang="ru-RU" sz="1400" b="1" u="sng" dirty="0">
                <a:latin typeface="Segoe UI" panose="020B0502040204020203" pitchFamily="34" charset="0"/>
                <a:cs typeface="Segoe UI" panose="020B0502040204020203" pitchFamily="34" charset="0"/>
              </a:rPr>
              <a:t>Изменение рельефа </a:t>
            </a:r>
            <a:r>
              <a:rPr lang="ru-RU" sz="1400" b="1" dirty="0">
                <a:latin typeface="Segoe UI" panose="020B0502040204020203" pitchFamily="34" charset="0"/>
                <a:cs typeface="Segoe UI" panose="020B0502040204020203" pitchFamily="34" charset="0"/>
              </a:rPr>
              <a:t>при выполнении строительных и планировочных работ (выемка грунта, проведение вертикальной планировки с использованием подсыпки естественных выемок).</a:t>
            </a:r>
          </a:p>
          <a:p>
            <a:pPr marL="285750" indent="-285750" algn="just">
              <a:spcBef>
                <a:spcPts val="600"/>
              </a:spcBef>
              <a:spcAft>
                <a:spcPts val="600"/>
              </a:spcAft>
              <a:buClr>
                <a:srgbClr val="FED104"/>
              </a:buClr>
              <a:buSzPct val="120000"/>
              <a:buFont typeface="+mj-lt"/>
              <a:buAutoNum type="arabicPeriod"/>
              <a:tabLst>
                <a:tab pos="265113" algn="l"/>
              </a:tabLst>
              <a:defRPr/>
            </a:pPr>
            <a:r>
              <a:rPr lang="ru-RU" sz="1400" b="1" u="sng" dirty="0">
                <a:latin typeface="Arial"/>
                <a:ea typeface="Times New Roman"/>
                <a:cs typeface="Times New Roman"/>
              </a:rPr>
              <a:t>Изменение условий поверхностного стока.</a:t>
            </a:r>
          </a:p>
          <a:p>
            <a:pPr marL="285750" indent="-285750" algn="just">
              <a:spcBef>
                <a:spcPts val="600"/>
              </a:spcBef>
              <a:spcAft>
                <a:spcPts val="600"/>
              </a:spcAft>
              <a:buClr>
                <a:srgbClr val="FED104"/>
              </a:buClr>
              <a:buSzPct val="120000"/>
              <a:buFont typeface="+mj-lt"/>
              <a:buAutoNum type="arabicPeriod"/>
              <a:tabLst>
                <a:tab pos="265113" algn="l"/>
              </a:tabLst>
              <a:defRPr/>
            </a:pPr>
            <a:r>
              <a:rPr lang="ru-RU" sz="1400" b="1" u="sng" dirty="0">
                <a:latin typeface="Segoe UI" panose="020B0502040204020203" pitchFamily="34" charset="0"/>
                <a:cs typeface="Segoe UI" panose="020B0502040204020203" pitchFamily="34" charset="0"/>
              </a:rPr>
              <a:t>Изменение характера землепользования </a:t>
            </a:r>
            <a:r>
              <a:rPr lang="ru-RU" sz="1400" b="1" dirty="0">
                <a:latin typeface="Segoe UI" panose="020B0502040204020203" pitchFamily="34" charset="0"/>
                <a:cs typeface="Segoe UI" panose="020B0502040204020203" pitchFamily="34" charset="0"/>
              </a:rPr>
              <a:t>территории намечаемой деятельности: использование земель запаса краткосрочно\долгосрочно под строительство\эксплуатацию объекта.</a:t>
            </a:r>
          </a:p>
          <a:p>
            <a:pPr marL="285750" indent="-285750" algn="just">
              <a:spcBef>
                <a:spcPts val="600"/>
              </a:spcBef>
              <a:spcAft>
                <a:spcPts val="600"/>
              </a:spcAft>
              <a:buClr>
                <a:srgbClr val="FED104"/>
              </a:buClr>
              <a:buSzPct val="120000"/>
              <a:buFont typeface="+mj-lt"/>
              <a:buAutoNum type="arabicPeriod"/>
              <a:tabLst>
                <a:tab pos="265113" algn="l"/>
              </a:tabLst>
              <a:defRPr/>
            </a:pPr>
            <a:r>
              <a:rPr lang="ru-RU" sz="1400" b="1" u="sng" dirty="0">
                <a:latin typeface="Segoe UI" panose="020B0502040204020203" pitchFamily="34" charset="0"/>
                <a:cs typeface="Segoe UI" panose="020B0502040204020203" pitchFamily="34" charset="0"/>
              </a:rPr>
              <a:t>Нанесение ущерба  почвам/растительности  </a:t>
            </a:r>
            <a:r>
              <a:rPr lang="ru-RU" sz="1400" b="1" dirty="0">
                <a:latin typeface="Segoe UI" panose="020B0502040204020203" pitchFamily="34" charset="0"/>
                <a:cs typeface="Segoe UI" panose="020B0502040204020203" pitchFamily="34" charset="0"/>
              </a:rPr>
              <a:t>при строительстве объекта.</a:t>
            </a:r>
          </a:p>
          <a:p>
            <a:pPr marL="285750" indent="-285750" algn="just">
              <a:spcBef>
                <a:spcPts val="600"/>
              </a:spcBef>
              <a:spcAft>
                <a:spcPts val="600"/>
              </a:spcAft>
              <a:buClr>
                <a:srgbClr val="FED104"/>
              </a:buClr>
              <a:buSzPct val="120000"/>
              <a:buFont typeface="+mj-lt"/>
              <a:buAutoNum type="arabicPeriod"/>
              <a:tabLst>
                <a:tab pos="265113" algn="l"/>
              </a:tabLst>
              <a:defRPr/>
            </a:pPr>
            <a:r>
              <a:rPr lang="ru-RU" sz="1400" b="1" u="sng" dirty="0">
                <a:latin typeface="Segoe UI" panose="020B0502040204020203" pitchFamily="34" charset="0"/>
                <a:cs typeface="Segoe UI" panose="020B0502040204020203" pitchFamily="34" charset="0"/>
              </a:rPr>
              <a:t>Трансформация мест обитания диких животных, </a:t>
            </a:r>
            <a:r>
              <a:rPr lang="ru-RU" sz="1400" b="1" dirty="0">
                <a:latin typeface="Segoe UI" panose="020B0502040204020203" pitchFamily="34" charset="0"/>
                <a:cs typeface="Segoe UI" panose="020B0502040204020203" pitchFamily="34" charset="0"/>
              </a:rPr>
              <a:t>в том числе</a:t>
            </a:r>
            <a:r>
              <a:rPr lang="ru-RU" sz="1400" b="1" u="sng" dirty="0">
                <a:latin typeface="Segoe UI" panose="020B0502040204020203" pitchFamily="34" charset="0"/>
                <a:cs typeface="Segoe UI" panose="020B0502040204020203" pitchFamily="34" charset="0"/>
              </a:rPr>
              <a:t>, </a:t>
            </a:r>
            <a:r>
              <a:rPr lang="ru-RU" sz="1400" b="1" dirty="0">
                <a:latin typeface="Segoe UI" panose="020B0502040204020203" pitchFamily="34" charset="0"/>
                <a:cs typeface="Segoe UI" panose="020B0502040204020203" pitchFamily="34" charset="0"/>
              </a:rPr>
              <a:t>охотничье-промысловых видов. Изменение качества угодий природопользования  местного населения  (охота,  рыбалка).</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3987" y="891383"/>
            <a:ext cx="3291532"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3987" y="3418025"/>
            <a:ext cx="3312367" cy="262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99056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636607" y="327074"/>
            <a:ext cx="9869467" cy="492443"/>
          </a:xfrm>
          <a:prstGeom prst="rect">
            <a:avLst/>
          </a:prstGeom>
          <a:noFill/>
        </p:spPr>
        <p:txBody>
          <a:bodyPr wrap="square" rtlCol="0">
            <a:spAutoFit/>
          </a:bodyPr>
          <a:lstStyle/>
          <a:p>
            <a:r>
              <a:rPr kumimoji="1" lang="ru-RU" sz="2600" b="1" dirty="0" smtClean="0">
                <a:solidFill>
                  <a:schemeClr val="tx1">
                    <a:lumMod val="50000"/>
                  </a:schemeClr>
                </a:solidFill>
                <a:latin typeface="Segoe UI" panose="020B0502040204020203" pitchFamily="34" charset="0"/>
                <a:ea typeface="Arial" charset="0"/>
                <a:cs typeface="Segoe UI" panose="020B0502040204020203" pitchFamily="34" charset="0"/>
              </a:rPr>
              <a:t>АТМОСФЕРНЫЙ ВОЗДУХ</a:t>
            </a:r>
            <a:endParaRPr lang="ru-RU" sz="2200" b="1" dirty="0">
              <a:latin typeface="Segoe UI" panose="020B0502040204020203" pitchFamily="34" charset="0"/>
              <a:ea typeface="Segoe UI Emoji" panose="020B0502040204020203" pitchFamily="34" charset="0"/>
              <a:cs typeface="Segoe UI" panose="020B0502040204020203" pitchFamily="34" charset="0"/>
            </a:endParaRPr>
          </a:p>
        </p:txBody>
      </p:sp>
      <p:sp>
        <p:nvSpPr>
          <p:cNvPr id="25" name="TextBox 24"/>
          <p:cNvSpPr txBox="1"/>
          <p:nvPr/>
        </p:nvSpPr>
        <p:spPr>
          <a:xfrm>
            <a:off x="0" y="6381994"/>
            <a:ext cx="523875" cy="338554"/>
          </a:xfrm>
          <a:prstGeom prst="rect">
            <a:avLst/>
          </a:prstGeom>
          <a:noFill/>
        </p:spPr>
        <p:txBody>
          <a:bodyPr wrap="square">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13</a:t>
            </a:fld>
            <a:endParaRPr lang="ru-RU" sz="1600" b="0" dirty="0">
              <a:solidFill>
                <a:schemeClr val="bg1"/>
              </a:solidFill>
            </a:endParaRPr>
          </a:p>
        </p:txBody>
      </p:sp>
      <p:sp>
        <p:nvSpPr>
          <p:cNvPr id="26" name="Прямоугольник 25"/>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sp>
        <p:nvSpPr>
          <p:cNvPr id="11" name="Rectangle 6"/>
          <p:cNvSpPr>
            <a:spLocks noChangeArrowheads="1"/>
          </p:cNvSpPr>
          <p:nvPr/>
        </p:nvSpPr>
        <p:spPr bwMode="gray">
          <a:xfrm>
            <a:off x="5337702" y="819517"/>
            <a:ext cx="6273273" cy="4811299"/>
          </a:xfrm>
          <a:prstGeom prst="rect">
            <a:avLst/>
          </a:prstGeom>
          <a:noFill/>
          <a:ln w="22225" cap="rnd" algn="ctr">
            <a:solidFill>
              <a:srgbClr val="FF0000"/>
            </a:solidFill>
            <a:round/>
            <a:headEnd/>
            <a:tailEnd/>
          </a:ln>
          <a:effectLst/>
          <a:extLst>
            <a:ext uri="{909E8E84-426E-40DD-AFC4-6F175D3DCCD1}">
              <a14:hiddenFill xmlns:a14="http://schemas.microsoft.com/office/drawing/2010/main">
                <a:solidFill>
                  <a:srgbClr val="92ADCE"/>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000" tIns="72000" rIns="72000" bIns="72000">
            <a:spAutoFit/>
          </a:bodyPr>
          <a:lstStyle>
            <a:lvl1pPr eaLnBrk="0" hangingPunct="0">
              <a:spcBef>
                <a:spcPct val="60000"/>
              </a:spcBef>
              <a:buClr>
                <a:srgbClr val="947C18"/>
              </a:buClr>
              <a:buChar char="§"/>
              <a:defRPr sz="2200">
                <a:solidFill>
                  <a:schemeClr val="tx1"/>
                </a:solidFill>
                <a:latin typeface="Century Gothic" pitchFamily="34" charset="0"/>
              </a:defRPr>
            </a:lvl1pPr>
            <a:lvl2pPr marL="742950" indent="-285750" eaLnBrk="0" hangingPunct="0">
              <a:buClr>
                <a:srgbClr val="947C18"/>
              </a:buClr>
              <a:buFont typeface="Arial" pitchFamily="34" charset="0"/>
              <a:buChar char="–"/>
              <a:defRPr sz="2200">
                <a:solidFill>
                  <a:schemeClr val="tx1"/>
                </a:solidFill>
                <a:latin typeface="Century Gothic" pitchFamily="34" charset="0"/>
              </a:defRPr>
            </a:lvl2pPr>
            <a:lvl3pPr marL="1143000" indent="-228600" eaLnBrk="0" hangingPunct="0">
              <a:buClr>
                <a:schemeClr val="bg2"/>
              </a:buClr>
              <a:buChar char="•"/>
              <a:defRPr sz="2200">
                <a:solidFill>
                  <a:schemeClr val="tx1"/>
                </a:solidFill>
                <a:latin typeface="Century Gothic" pitchFamily="34" charset="0"/>
              </a:defRPr>
            </a:lvl3pPr>
            <a:lvl4pPr marL="1600200" indent="-228600" eaLnBrk="0" hangingPunct="0">
              <a:buClr>
                <a:srgbClr val="E7CF6E"/>
              </a:buClr>
              <a:buFont typeface="Arial" pitchFamily="34" charset="0"/>
              <a:buChar char="–"/>
              <a:defRPr sz="2200">
                <a:solidFill>
                  <a:schemeClr val="tx1"/>
                </a:solidFill>
                <a:latin typeface="Century Gothic" pitchFamily="34" charset="0"/>
              </a:defRPr>
            </a:lvl4pPr>
            <a:lvl5pPr marL="2057400" indent="-228600" eaLnBrk="0" hangingPunct="0">
              <a:buClr>
                <a:schemeClr val="bg2"/>
              </a:buClr>
              <a:buFont typeface="Arial" pitchFamily="34" charset="0"/>
              <a:buChar char="»"/>
              <a:defRPr sz="2200">
                <a:solidFill>
                  <a:schemeClr val="tx1"/>
                </a:solidFill>
                <a:latin typeface="Century Gothic" pitchFamily="34" charset="0"/>
              </a:defRPr>
            </a:lvl5pPr>
            <a:lvl6pPr marL="25146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6pPr>
            <a:lvl7pPr marL="29718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7pPr>
            <a:lvl8pPr marL="34290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8pPr>
            <a:lvl9pPr marL="38862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9pPr>
          </a:lstStyle>
          <a:p>
            <a:pPr marL="285750" indent="-285750" algn="just" eaLnBrk="1" hangingPunct="1">
              <a:lnSpc>
                <a:spcPct val="150000"/>
              </a:lnSpc>
              <a:spcBef>
                <a:spcPts val="600"/>
              </a:spcBef>
              <a:spcAft>
                <a:spcPts val="600"/>
              </a:spcAft>
              <a:buClr>
                <a:srgbClr val="FED104"/>
              </a:buClr>
              <a:buSzPct val="120000"/>
              <a:buFont typeface="Wingdings" panose="05000000000000000000" pitchFamily="2" charset="2"/>
              <a:buChar char="§"/>
              <a:tabLst>
                <a:tab pos="265113" algn="l"/>
              </a:tabLst>
              <a:defRPr/>
            </a:pPr>
            <a:r>
              <a:rPr lang="ru-RU" altLang="ru-RU" sz="1400" b="1" dirty="0">
                <a:latin typeface="Segoe UI" panose="020B0502040204020203" pitchFamily="34" charset="0"/>
                <a:cs typeface="Segoe UI" panose="020B0502040204020203" pitchFamily="34" charset="0"/>
              </a:rPr>
              <a:t>Основные загрязняющие вещества </a:t>
            </a:r>
            <a:r>
              <a:rPr lang="ru-RU" sz="1400" b="1" dirty="0">
                <a:latin typeface="Segoe UI" panose="020B0502040204020203" pitchFamily="34" charset="0"/>
                <a:cs typeface="Segoe UI" panose="020B0502040204020203" pitchFamily="34" charset="0"/>
              </a:rPr>
              <a:t>на период строительства:</a:t>
            </a:r>
          </a:p>
          <a:p>
            <a:pPr algn="just" eaLnBrk="1" hangingPunct="1">
              <a:spcBef>
                <a:spcPct val="20000"/>
              </a:spcBef>
              <a:buClrTx/>
              <a:buNone/>
            </a:pPr>
            <a:r>
              <a:rPr lang="ru-RU" sz="1400" dirty="0" err="1">
                <a:latin typeface="Segoe UI" panose="020B0502040204020203" pitchFamily="34" charset="0"/>
                <a:cs typeface="Segoe UI" panose="020B0502040204020203" pitchFamily="34" charset="0"/>
              </a:rPr>
              <a:t>диЖелезо</a:t>
            </a:r>
            <a:r>
              <a:rPr lang="ru-RU" sz="1400" dirty="0">
                <a:latin typeface="Segoe UI" panose="020B0502040204020203" pitchFamily="34" charset="0"/>
                <a:cs typeface="Segoe UI" panose="020B0502040204020203" pitchFamily="34" charset="0"/>
              </a:rPr>
              <a:t> </a:t>
            </a:r>
            <a:r>
              <a:rPr lang="ru-RU" sz="1400" dirty="0" err="1">
                <a:latin typeface="Segoe UI" panose="020B0502040204020203" pitchFamily="34" charset="0"/>
                <a:cs typeface="Segoe UI" panose="020B0502040204020203" pitchFamily="34" charset="0"/>
              </a:rPr>
              <a:t>триоксид</a:t>
            </a:r>
            <a:r>
              <a:rPr lang="ru-RU" sz="1400" dirty="0">
                <a:latin typeface="Segoe UI" panose="020B0502040204020203" pitchFamily="34" charset="0"/>
                <a:cs typeface="Segoe UI" panose="020B0502040204020203" pitchFamily="34" charset="0"/>
              </a:rPr>
              <a:t> (Железа оксид) (в пересчете на железо), Марганец и его соединения (в пересчете на марганца (IV) оксид), Азота диоксид (Азот (IV) оксид), Азот (II) оксид (Азота оксид), Углерод (Сажа), Сера диоксид (Ангидрид сернистый), Углерод оксид, Фториды газообразные, Фториды плохо растворимые, </a:t>
            </a:r>
            <a:r>
              <a:rPr lang="ru-RU" sz="1400" dirty="0" err="1">
                <a:latin typeface="Segoe UI" panose="020B0502040204020203" pitchFamily="34" charset="0"/>
                <a:cs typeface="Segoe UI" panose="020B0502040204020203" pitchFamily="34" charset="0"/>
              </a:rPr>
              <a:t>Диметилбензол</a:t>
            </a:r>
            <a:r>
              <a:rPr lang="ru-RU" sz="1400" dirty="0">
                <a:latin typeface="Segoe UI" panose="020B0502040204020203" pitchFamily="34" charset="0"/>
                <a:cs typeface="Segoe UI" panose="020B0502040204020203" pitchFamily="34" charset="0"/>
              </a:rPr>
              <a:t> (Ксилол) (смесь изомеров о-, м-, п-), Метилбензол (Толуол), </a:t>
            </a:r>
            <a:r>
              <a:rPr lang="ru-RU" sz="1400" dirty="0" err="1">
                <a:latin typeface="Segoe UI" panose="020B0502040204020203" pitchFamily="34" charset="0"/>
                <a:cs typeface="Segoe UI" panose="020B0502040204020203" pitchFamily="34" charset="0"/>
              </a:rPr>
              <a:t>Бенз</a:t>
            </a:r>
            <a:r>
              <a:rPr lang="ru-RU" sz="1400" dirty="0">
                <a:latin typeface="Segoe UI" panose="020B0502040204020203" pitchFamily="34" charset="0"/>
                <a:cs typeface="Segoe UI" panose="020B0502040204020203" pitchFamily="34" charset="0"/>
              </a:rPr>
              <a:t>/а/</a:t>
            </a:r>
            <a:r>
              <a:rPr lang="ru-RU" sz="1400" dirty="0" err="1">
                <a:latin typeface="Segoe UI" panose="020B0502040204020203" pitchFamily="34" charset="0"/>
                <a:cs typeface="Segoe UI" panose="020B0502040204020203" pitchFamily="34" charset="0"/>
              </a:rPr>
              <a:t>пирен</a:t>
            </a:r>
            <a:r>
              <a:rPr lang="ru-RU" sz="1400" dirty="0">
                <a:latin typeface="Segoe UI" panose="020B0502040204020203" pitchFamily="34" charset="0"/>
                <a:cs typeface="Segoe UI" panose="020B0502040204020203" pitchFamily="34" charset="0"/>
              </a:rPr>
              <a:t> (3,4-Бензпирен), </a:t>
            </a:r>
            <a:r>
              <a:rPr lang="ru-RU" sz="1400" dirty="0" err="1">
                <a:latin typeface="Segoe UI" panose="020B0502040204020203" pitchFamily="34" charset="0"/>
                <a:cs typeface="Segoe UI" panose="020B0502040204020203" pitchFamily="34" charset="0"/>
              </a:rPr>
              <a:t>Бутилацетат</a:t>
            </a:r>
            <a:r>
              <a:rPr lang="ru-RU" sz="1400" dirty="0">
                <a:latin typeface="Segoe UI" panose="020B0502040204020203" pitchFamily="34" charset="0"/>
                <a:cs typeface="Segoe UI" panose="020B0502040204020203" pitchFamily="34" charset="0"/>
              </a:rPr>
              <a:t>, Формальдегид, Пропан-2-он (Ацетон), </a:t>
            </a:r>
            <a:r>
              <a:rPr lang="ru-RU" sz="1400" dirty="0" err="1">
                <a:latin typeface="Segoe UI" panose="020B0502040204020203" pitchFamily="34" charset="0"/>
                <a:cs typeface="Segoe UI" panose="020B0502040204020203" pitchFamily="34" charset="0"/>
              </a:rPr>
              <a:t>Циклогексанон</a:t>
            </a:r>
            <a:r>
              <a:rPr lang="ru-RU" sz="1400" dirty="0">
                <a:latin typeface="Segoe UI" panose="020B0502040204020203" pitchFamily="34" charset="0"/>
                <a:cs typeface="Segoe UI" panose="020B0502040204020203" pitchFamily="34" charset="0"/>
              </a:rPr>
              <a:t>, Керосин, Уайт-спирит, Взвешенные вещества, Пыль неорганическая: 70-20% SiO2. </a:t>
            </a:r>
          </a:p>
          <a:p>
            <a:pPr algn="just" eaLnBrk="1" hangingPunct="1">
              <a:spcBef>
                <a:spcPct val="20000"/>
              </a:spcBef>
              <a:buClrTx/>
              <a:buNone/>
            </a:pPr>
            <a:r>
              <a:rPr lang="ru-RU" sz="1400" dirty="0">
                <a:latin typeface="Segoe UI" panose="020B0502040204020203" pitchFamily="34" charset="0"/>
                <a:cs typeface="Segoe UI" panose="020B0502040204020203" pitchFamily="34" charset="0"/>
              </a:rPr>
              <a:t>Всего веществ: </a:t>
            </a:r>
            <a:r>
              <a:rPr lang="ru-RU" sz="1400" b="1" dirty="0">
                <a:latin typeface="Segoe UI" panose="020B0502040204020203" pitchFamily="34" charset="0"/>
                <a:cs typeface="Segoe UI" panose="020B0502040204020203" pitchFamily="34" charset="0"/>
              </a:rPr>
              <a:t>20</a:t>
            </a:r>
            <a:r>
              <a:rPr lang="ru-RU" sz="1400" dirty="0">
                <a:latin typeface="Segoe UI" panose="020B0502040204020203" pitchFamily="34" charset="0"/>
                <a:cs typeface="Segoe UI" panose="020B0502040204020203" pitchFamily="34" charset="0"/>
              </a:rPr>
              <a:t>. Суммарный выброс вещества </a:t>
            </a:r>
            <a:r>
              <a:rPr lang="ru-RU" sz="1400" b="1" dirty="0" smtClean="0">
                <a:latin typeface="Segoe UI" panose="020B0502040204020203" pitchFamily="34" charset="0"/>
                <a:cs typeface="Segoe UI" panose="020B0502040204020203" pitchFamily="34" charset="0"/>
              </a:rPr>
              <a:t>3,016180</a:t>
            </a:r>
            <a:r>
              <a:rPr lang="ru-RU" sz="1400" dirty="0" smtClean="0">
                <a:latin typeface="Segoe UI" panose="020B0502040204020203" pitchFamily="34" charset="0"/>
                <a:cs typeface="Segoe UI" panose="020B0502040204020203" pitchFamily="34" charset="0"/>
              </a:rPr>
              <a:t> </a:t>
            </a:r>
            <a:r>
              <a:rPr lang="ru-RU" sz="1400" dirty="0">
                <a:latin typeface="Segoe UI" panose="020B0502040204020203" pitchFamily="34" charset="0"/>
                <a:cs typeface="Segoe UI" panose="020B0502040204020203" pitchFamily="34" charset="0"/>
              </a:rPr>
              <a:t>т/год</a:t>
            </a:r>
            <a:r>
              <a:rPr lang="ru-RU" sz="1400" dirty="0" smtClean="0">
                <a:latin typeface="Segoe UI" panose="020B0502040204020203" pitchFamily="34" charset="0"/>
                <a:cs typeface="Segoe UI" panose="020B0502040204020203" pitchFamily="34" charset="0"/>
              </a:rPr>
              <a:t>.</a:t>
            </a:r>
          </a:p>
          <a:p>
            <a:pPr algn="just" eaLnBrk="1" hangingPunct="1">
              <a:spcBef>
                <a:spcPct val="20000"/>
              </a:spcBef>
              <a:buClrTx/>
              <a:buNone/>
            </a:pPr>
            <a:endParaRPr lang="ru-RU" sz="1400" dirty="0">
              <a:latin typeface="Segoe UI" panose="020B0502040204020203" pitchFamily="34" charset="0"/>
              <a:cs typeface="Segoe UI" panose="020B0502040204020203" pitchFamily="34" charset="0"/>
            </a:endParaRPr>
          </a:p>
          <a:p>
            <a:pPr marL="285750" indent="-285750" algn="just" eaLnBrk="1" hangingPunct="1">
              <a:spcBef>
                <a:spcPct val="20000"/>
              </a:spcBef>
              <a:buClr>
                <a:srgbClr val="FFC000"/>
              </a:buClr>
              <a:buFont typeface="Wingdings" panose="05000000000000000000" pitchFamily="2" charset="2"/>
              <a:buChar char="§"/>
            </a:pPr>
            <a:r>
              <a:rPr lang="ru-RU" altLang="ru-RU" sz="1400" b="1" dirty="0">
                <a:latin typeface="Segoe UI" panose="020B0502040204020203" pitchFamily="34" charset="0"/>
                <a:cs typeface="Segoe UI" panose="020B0502040204020203" pitchFamily="34" charset="0"/>
              </a:rPr>
              <a:t>Основные загрязняющие вещества </a:t>
            </a:r>
            <a:r>
              <a:rPr lang="ru-RU" sz="1400" b="1" dirty="0">
                <a:latin typeface="Segoe UI" panose="020B0502040204020203" pitchFamily="34" charset="0"/>
                <a:cs typeface="Segoe UI" panose="020B0502040204020203" pitchFamily="34" charset="0"/>
              </a:rPr>
              <a:t>на период эксплуатации: </a:t>
            </a:r>
            <a:endParaRPr lang="ru-RU" sz="1400" b="1" dirty="0" smtClean="0">
              <a:latin typeface="Segoe UI" panose="020B0502040204020203" pitchFamily="34" charset="0"/>
              <a:cs typeface="Segoe UI" panose="020B0502040204020203" pitchFamily="34" charset="0"/>
            </a:endParaRPr>
          </a:p>
          <a:p>
            <a:pPr algn="just" eaLnBrk="1" hangingPunct="1">
              <a:spcBef>
                <a:spcPct val="20000"/>
              </a:spcBef>
              <a:buClr>
                <a:srgbClr val="FFC000"/>
              </a:buClr>
              <a:buNone/>
            </a:pPr>
            <a:r>
              <a:rPr lang="ru-RU" sz="1400" dirty="0" err="1" smtClean="0">
                <a:latin typeface="Segoe UI" panose="020B0502040204020203" pitchFamily="34" charset="0"/>
                <a:cs typeface="Segoe UI" panose="020B0502040204020203" pitchFamily="34" charset="0"/>
              </a:rPr>
              <a:t>Дигидросульфид</a:t>
            </a:r>
            <a:r>
              <a:rPr lang="ru-RU" sz="1400" dirty="0" smtClean="0">
                <a:latin typeface="Segoe UI" panose="020B0502040204020203" pitchFamily="34" charset="0"/>
                <a:cs typeface="Segoe UI" panose="020B0502040204020203" pitchFamily="34" charset="0"/>
              </a:rPr>
              <a:t> </a:t>
            </a:r>
            <a:r>
              <a:rPr lang="ru-RU" sz="1400" dirty="0">
                <a:latin typeface="Segoe UI" panose="020B0502040204020203" pitchFamily="34" charset="0"/>
                <a:cs typeface="Segoe UI" panose="020B0502040204020203" pitchFamily="34" charset="0"/>
              </a:rPr>
              <a:t>(Сероводород), Бутан, Пентан, Метан, Смесь предельных углеводородов </a:t>
            </a:r>
            <a:r>
              <a:rPr lang="ru-RU" sz="1400" dirty="0" err="1">
                <a:latin typeface="Segoe UI" panose="020B0502040204020203" pitchFamily="34" charset="0"/>
                <a:cs typeface="Segoe UI" panose="020B0502040204020203" pitchFamily="34" charset="0"/>
              </a:rPr>
              <a:t>С1Н4</a:t>
            </a:r>
            <a:r>
              <a:rPr lang="ru-RU" sz="1400" dirty="0">
                <a:latin typeface="Segoe UI" panose="020B0502040204020203" pitchFamily="34" charset="0"/>
                <a:cs typeface="Segoe UI" panose="020B0502040204020203" pitchFamily="34" charset="0"/>
              </a:rPr>
              <a:t> - </a:t>
            </a:r>
            <a:r>
              <a:rPr lang="ru-RU" sz="1400" dirty="0" err="1">
                <a:latin typeface="Segoe UI" panose="020B0502040204020203" pitchFamily="34" charset="0"/>
                <a:cs typeface="Segoe UI" panose="020B0502040204020203" pitchFamily="34" charset="0"/>
              </a:rPr>
              <a:t>С5Н12</a:t>
            </a:r>
            <a:r>
              <a:rPr lang="ru-RU" sz="1400" dirty="0">
                <a:latin typeface="Segoe UI" panose="020B0502040204020203" pitchFamily="34" charset="0"/>
                <a:cs typeface="Segoe UI" panose="020B0502040204020203" pitchFamily="34" charset="0"/>
              </a:rPr>
              <a:t>, Смесь предельных углеводородов </a:t>
            </a:r>
            <a:r>
              <a:rPr lang="ru-RU" sz="1400" dirty="0" err="1">
                <a:latin typeface="Segoe UI" panose="020B0502040204020203" pitchFamily="34" charset="0"/>
                <a:cs typeface="Segoe UI" panose="020B0502040204020203" pitchFamily="34" charset="0"/>
              </a:rPr>
              <a:t>C6H14-C10H22</a:t>
            </a:r>
            <a:r>
              <a:rPr lang="ru-RU" sz="1400" dirty="0">
                <a:latin typeface="Segoe UI" panose="020B0502040204020203" pitchFamily="34" charset="0"/>
                <a:cs typeface="Segoe UI" panose="020B0502040204020203" pitchFamily="34" charset="0"/>
              </a:rPr>
              <a:t>, Этан.</a:t>
            </a:r>
          </a:p>
          <a:p>
            <a:pPr algn="just" eaLnBrk="1" hangingPunct="1">
              <a:spcBef>
                <a:spcPct val="20000"/>
              </a:spcBef>
              <a:buClrTx/>
              <a:buNone/>
            </a:pPr>
            <a:r>
              <a:rPr lang="ru-RU" sz="1400" dirty="0">
                <a:latin typeface="Segoe UI" panose="020B0502040204020203" pitchFamily="34" charset="0"/>
                <a:cs typeface="Segoe UI" panose="020B0502040204020203" pitchFamily="34" charset="0"/>
              </a:rPr>
              <a:t>Всего веществ: </a:t>
            </a:r>
            <a:r>
              <a:rPr lang="ru-RU" sz="1400" b="1" dirty="0">
                <a:latin typeface="Segoe UI" panose="020B0502040204020203" pitchFamily="34" charset="0"/>
                <a:cs typeface="Segoe UI" panose="020B0502040204020203" pitchFamily="34" charset="0"/>
              </a:rPr>
              <a:t>7</a:t>
            </a:r>
            <a:r>
              <a:rPr lang="ru-RU" sz="1400" dirty="0">
                <a:latin typeface="Segoe UI" panose="020B0502040204020203" pitchFamily="34" charset="0"/>
                <a:cs typeface="Segoe UI" panose="020B0502040204020203" pitchFamily="34" charset="0"/>
              </a:rPr>
              <a:t>. Суммарный выброс вещества </a:t>
            </a:r>
            <a:r>
              <a:rPr lang="ru-RU" sz="1400" b="1" dirty="0" smtClean="0">
                <a:latin typeface="Segoe UI" panose="020B0502040204020203" pitchFamily="34" charset="0"/>
                <a:cs typeface="Segoe UI" panose="020B0502040204020203" pitchFamily="34" charset="0"/>
              </a:rPr>
              <a:t>0,029042</a:t>
            </a:r>
            <a:r>
              <a:rPr lang="ru-RU" sz="1400" dirty="0" smtClean="0">
                <a:latin typeface="Segoe UI" panose="020B0502040204020203" pitchFamily="34" charset="0"/>
                <a:cs typeface="Segoe UI" panose="020B0502040204020203" pitchFamily="34" charset="0"/>
              </a:rPr>
              <a:t> т/год</a:t>
            </a:r>
          </a:p>
          <a:p>
            <a:pPr algn="just" eaLnBrk="1" hangingPunct="1">
              <a:spcBef>
                <a:spcPct val="20000"/>
              </a:spcBef>
              <a:buClrTx/>
              <a:buNone/>
            </a:pPr>
            <a:endParaRPr lang="ru-RU" sz="1400" dirty="0" smtClean="0">
              <a:latin typeface="Segoe UI" panose="020B0502040204020203" pitchFamily="34" charset="0"/>
              <a:cs typeface="Segoe UI" panose="020B0502040204020203" pitchFamily="34" charset="0"/>
            </a:endParaRPr>
          </a:p>
          <a:p>
            <a:pPr algn="just" eaLnBrk="1" hangingPunct="1">
              <a:spcBef>
                <a:spcPct val="20000"/>
              </a:spcBef>
              <a:buClrTx/>
              <a:buNone/>
            </a:pPr>
            <a:endParaRPr lang="ru-RU" sz="1400" dirty="0" smtClean="0">
              <a:latin typeface="Segoe UI" panose="020B0502040204020203" pitchFamily="34" charset="0"/>
              <a:cs typeface="Segoe UI" panose="020B0502040204020203" pitchFamily="34" charset="0"/>
            </a:endParaRPr>
          </a:p>
          <a:p>
            <a:pPr algn="just" eaLnBrk="1" hangingPunct="1">
              <a:spcBef>
                <a:spcPct val="20000"/>
              </a:spcBef>
              <a:buClrTx/>
              <a:buNone/>
            </a:pPr>
            <a:endParaRPr lang="ru-RU" sz="1400" dirty="0" smtClean="0">
              <a:latin typeface="Segoe UI" panose="020B0502040204020203" pitchFamily="34" charset="0"/>
              <a:cs typeface="Segoe UI" panose="020B0502040204020203" pitchFamily="34" charset="0"/>
            </a:endParaRPr>
          </a:p>
        </p:txBody>
      </p:sp>
      <p:sp>
        <p:nvSpPr>
          <p:cNvPr id="14" name="Rectangle 3"/>
          <p:cNvSpPr txBox="1">
            <a:spLocks noChangeArrowheads="1"/>
          </p:cNvSpPr>
          <p:nvPr/>
        </p:nvSpPr>
        <p:spPr bwMode="auto">
          <a:xfrm>
            <a:off x="714375" y="819517"/>
            <a:ext cx="4604275" cy="3019058"/>
          </a:xfrm>
          <a:prstGeom prst="rect">
            <a:avLst/>
          </a:prstGeom>
          <a:noFill/>
          <a:ln>
            <a:solidFill>
              <a:srgbClr val="33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0" tIns="45710" rIns="91420" bIns="45710" numCol="1" anchor="t" anchorCtr="0" compatLnSpc="1">
            <a:prstTxWarp prst="textNoShape">
              <a:avLst/>
            </a:prstTxWarp>
          </a:bodyPr>
          <a:lstStyle>
            <a:lvl1pPr marL="342900" indent="-342900" algn="l" rtl="0" eaLnBrk="0" fontAlgn="base" hangingPunct="0">
              <a:spcBef>
                <a:spcPct val="60000"/>
              </a:spcBef>
              <a:spcAft>
                <a:spcPct val="0"/>
              </a:spcAft>
              <a:buClr>
                <a:srgbClr val="947C18"/>
              </a:buClr>
              <a:buFont typeface="Wingdings" pitchFamily="2" charset="2"/>
              <a:buChar char="§"/>
              <a:defRPr sz="2200">
                <a:solidFill>
                  <a:schemeClr val="tx1"/>
                </a:solidFill>
                <a:latin typeface="+mn-lt"/>
                <a:ea typeface="+mn-ea"/>
                <a:cs typeface="+mn-cs"/>
              </a:defRPr>
            </a:lvl1pPr>
            <a:lvl2pPr marL="647700" indent="-303213" algn="l" rtl="0" eaLnBrk="0" fontAlgn="base" hangingPunct="0">
              <a:spcBef>
                <a:spcPct val="20000"/>
              </a:spcBef>
              <a:spcAft>
                <a:spcPct val="0"/>
              </a:spcAft>
              <a:buClr>
                <a:srgbClr val="947C18"/>
              </a:buClr>
              <a:buFont typeface="Arial" pitchFamily="34" charset="0"/>
              <a:buChar char="–"/>
              <a:defRPr sz="2200">
                <a:solidFill>
                  <a:schemeClr val="tx1"/>
                </a:solidFill>
                <a:latin typeface="+mn-lt"/>
              </a:defRPr>
            </a:lvl2pPr>
            <a:lvl3pPr marL="904875" indent="-255588" algn="l" rtl="0" eaLnBrk="0" fontAlgn="base" hangingPunct="0">
              <a:spcBef>
                <a:spcPct val="20000"/>
              </a:spcBef>
              <a:spcAft>
                <a:spcPct val="0"/>
              </a:spcAft>
              <a:buClr>
                <a:schemeClr val="bg2"/>
              </a:buClr>
              <a:buChar char="•"/>
              <a:defRPr sz="2200">
                <a:solidFill>
                  <a:schemeClr val="tx1"/>
                </a:solidFill>
                <a:latin typeface="+mn-lt"/>
              </a:defRPr>
            </a:lvl3pPr>
            <a:lvl4pPr marL="1162050" indent="-255588" algn="l" rtl="0" eaLnBrk="0" fontAlgn="base" hangingPunct="0">
              <a:spcBef>
                <a:spcPct val="20000"/>
              </a:spcBef>
              <a:spcAft>
                <a:spcPct val="0"/>
              </a:spcAft>
              <a:buClr>
                <a:srgbClr val="E7CF6E"/>
              </a:buClr>
              <a:buFont typeface="Arial" pitchFamily="34" charset="0"/>
              <a:buChar char="–"/>
              <a:defRPr sz="2200">
                <a:solidFill>
                  <a:schemeClr val="tx1"/>
                </a:solidFill>
                <a:latin typeface="+mn-lt"/>
              </a:defRPr>
            </a:lvl4pPr>
            <a:lvl5pPr marL="1408113" indent="-244475" algn="l" rtl="0" eaLnBrk="0" fontAlgn="base" hangingPunct="0">
              <a:spcBef>
                <a:spcPct val="20000"/>
              </a:spcBef>
              <a:spcAft>
                <a:spcPct val="0"/>
              </a:spcAft>
              <a:buClr>
                <a:schemeClr val="bg2"/>
              </a:buClr>
              <a:buFont typeface="Arial" pitchFamily="34" charset="0"/>
              <a:buChar char="»"/>
              <a:defRPr sz="2200">
                <a:solidFill>
                  <a:schemeClr val="tx1"/>
                </a:solidFill>
                <a:latin typeface="+mn-lt"/>
              </a:defRPr>
            </a:lvl5pPr>
            <a:lvl6pPr marL="1865313" indent="-244475" algn="l" rtl="0" fontAlgn="base">
              <a:spcBef>
                <a:spcPct val="20000"/>
              </a:spcBef>
              <a:spcAft>
                <a:spcPct val="0"/>
              </a:spcAft>
              <a:buClr>
                <a:schemeClr val="bg2"/>
              </a:buClr>
              <a:buFont typeface="Arial" charset="0"/>
              <a:buChar char="»"/>
              <a:defRPr sz="2200">
                <a:solidFill>
                  <a:schemeClr val="tx1"/>
                </a:solidFill>
                <a:latin typeface="+mn-lt"/>
              </a:defRPr>
            </a:lvl6pPr>
            <a:lvl7pPr marL="2322513" indent="-244475" algn="l" rtl="0" fontAlgn="base">
              <a:spcBef>
                <a:spcPct val="20000"/>
              </a:spcBef>
              <a:spcAft>
                <a:spcPct val="0"/>
              </a:spcAft>
              <a:buClr>
                <a:schemeClr val="bg2"/>
              </a:buClr>
              <a:buFont typeface="Arial" charset="0"/>
              <a:buChar char="»"/>
              <a:defRPr sz="2200">
                <a:solidFill>
                  <a:schemeClr val="tx1"/>
                </a:solidFill>
                <a:latin typeface="+mn-lt"/>
              </a:defRPr>
            </a:lvl7pPr>
            <a:lvl8pPr marL="2779713" indent="-244475" algn="l" rtl="0" fontAlgn="base">
              <a:spcBef>
                <a:spcPct val="20000"/>
              </a:spcBef>
              <a:spcAft>
                <a:spcPct val="0"/>
              </a:spcAft>
              <a:buClr>
                <a:schemeClr val="bg2"/>
              </a:buClr>
              <a:buFont typeface="Arial" charset="0"/>
              <a:buChar char="»"/>
              <a:defRPr sz="2200">
                <a:solidFill>
                  <a:schemeClr val="tx1"/>
                </a:solidFill>
                <a:latin typeface="+mn-lt"/>
              </a:defRPr>
            </a:lvl8pPr>
            <a:lvl9pPr marL="3236913" indent="-244475" algn="l" rtl="0" fontAlgn="base">
              <a:spcBef>
                <a:spcPct val="20000"/>
              </a:spcBef>
              <a:spcAft>
                <a:spcPct val="0"/>
              </a:spcAft>
              <a:buClr>
                <a:schemeClr val="bg2"/>
              </a:buClr>
              <a:buFont typeface="Arial" charset="0"/>
              <a:buChar char="»"/>
              <a:defRPr sz="2200">
                <a:solidFill>
                  <a:schemeClr val="tx1"/>
                </a:solidFill>
                <a:latin typeface="+mn-lt"/>
              </a:defRPr>
            </a:lvl9pPr>
          </a:lstStyle>
          <a:p>
            <a:pPr marL="0" indent="0" algn="just">
              <a:lnSpc>
                <a:spcPts val="1200"/>
              </a:lnSpc>
              <a:buNone/>
            </a:pPr>
            <a:r>
              <a:rPr lang="ru-RU" sz="1400" b="1" dirty="0">
                <a:latin typeface="Segoe UI" panose="020B0502040204020203" pitchFamily="34" charset="0"/>
                <a:cs typeface="Segoe UI" panose="020B0502040204020203" pitchFamily="34" charset="0"/>
              </a:rPr>
              <a:t>Загрязнение атмосферы </a:t>
            </a:r>
            <a:r>
              <a:rPr lang="ru-RU" sz="1400" dirty="0">
                <a:latin typeface="Segoe UI" panose="020B0502040204020203" pitchFamily="34" charset="0"/>
                <a:cs typeface="Segoe UI" panose="020B0502040204020203" pitchFamily="34" charset="0"/>
              </a:rPr>
              <a:t>выбросами вредных веществ </a:t>
            </a:r>
            <a:r>
              <a:rPr lang="ru-RU" sz="1400" b="1" dirty="0">
                <a:latin typeface="Segoe UI" panose="020B0502040204020203" pitchFamily="34" charset="0"/>
                <a:cs typeface="Segoe UI" panose="020B0502040204020203" pitchFamily="34" charset="0"/>
              </a:rPr>
              <a:t>на период строительства</a:t>
            </a:r>
            <a:r>
              <a:rPr lang="ru-RU" sz="1400" dirty="0">
                <a:latin typeface="Segoe UI" panose="020B0502040204020203" pitchFamily="34" charset="0"/>
                <a:cs typeface="Segoe UI" panose="020B0502040204020203" pitchFamily="34" charset="0"/>
              </a:rPr>
              <a:t> объекта будет происходить за счет</a:t>
            </a:r>
            <a:r>
              <a:rPr lang="ru-RU" sz="1400" b="1" dirty="0" smtClean="0">
                <a:latin typeface="Segoe UI" panose="020B0502040204020203" pitchFamily="34" charset="0"/>
                <a:cs typeface="Segoe UI" panose="020B0502040204020203" pitchFamily="34" charset="0"/>
              </a:rPr>
              <a:t>:</a:t>
            </a:r>
          </a:p>
          <a:p>
            <a:pPr marL="285750" lvl="0" indent="-285750" algn="just" eaLnBrk="1" hangingPunct="1">
              <a:spcBef>
                <a:spcPts val="600"/>
              </a:spcBef>
              <a:spcAft>
                <a:spcPts val="600"/>
              </a:spcAft>
              <a:buClr>
                <a:srgbClr val="FED104"/>
              </a:buClr>
              <a:buSzPct val="120000"/>
              <a:tabLst>
                <a:tab pos="265113" algn="l"/>
              </a:tabLst>
              <a:defRPr/>
            </a:pPr>
            <a:r>
              <a:rPr lang="ru-RU" sz="1200" dirty="0" smtClean="0">
                <a:latin typeface="Segoe UI" panose="020B0502040204020203" pitchFamily="34" charset="0"/>
                <a:cs typeface="Segoe UI" panose="020B0502040204020203" pitchFamily="34" charset="0"/>
              </a:rPr>
              <a:t>выбросов </a:t>
            </a:r>
            <a:r>
              <a:rPr lang="ru-RU" sz="1200" dirty="0">
                <a:latin typeface="Segoe UI" panose="020B0502040204020203" pitchFamily="34" charset="0"/>
                <a:cs typeface="Segoe UI" panose="020B0502040204020203" pitchFamily="34" charset="0"/>
              </a:rPr>
              <a:t>загрязняющих веществ при работе строительных машин и механизмов и обслуживающего автотранспорта;</a:t>
            </a:r>
          </a:p>
          <a:p>
            <a:pPr marL="285750" lvl="0" indent="-285750" algn="just" eaLnBrk="1" hangingPunct="1">
              <a:spcBef>
                <a:spcPts val="600"/>
              </a:spcBef>
              <a:spcAft>
                <a:spcPts val="600"/>
              </a:spcAft>
              <a:buClr>
                <a:srgbClr val="FED104"/>
              </a:buClr>
              <a:buSzPct val="120000"/>
              <a:tabLst>
                <a:tab pos="265113" algn="l"/>
              </a:tabLst>
              <a:defRPr/>
            </a:pPr>
            <a:r>
              <a:rPr lang="ru-RU" sz="1200" dirty="0">
                <a:latin typeface="Segoe UI" panose="020B0502040204020203" pitchFamily="34" charset="0"/>
                <a:cs typeface="Segoe UI" panose="020B0502040204020203" pitchFamily="34" charset="0"/>
              </a:rPr>
              <a:t>выбросов загрязняющих веществ при выполнении сварочных работ;</a:t>
            </a:r>
          </a:p>
          <a:p>
            <a:pPr marL="285750" lvl="0" indent="-285750" algn="just" eaLnBrk="1" hangingPunct="1">
              <a:spcBef>
                <a:spcPts val="600"/>
              </a:spcBef>
              <a:spcAft>
                <a:spcPts val="600"/>
              </a:spcAft>
              <a:buClr>
                <a:srgbClr val="FED104"/>
              </a:buClr>
              <a:buSzPct val="120000"/>
              <a:tabLst>
                <a:tab pos="265113" algn="l"/>
              </a:tabLst>
              <a:defRPr/>
            </a:pPr>
            <a:r>
              <a:rPr lang="ru-RU" sz="1200" dirty="0">
                <a:latin typeface="Segoe UI" panose="020B0502040204020203" pitchFamily="34" charset="0"/>
                <a:cs typeface="Segoe UI" panose="020B0502040204020203" pitchFamily="34" charset="0"/>
              </a:rPr>
              <a:t>выбросов загрязняющих веществ при выполнении работ по антикоррозионной обработке;</a:t>
            </a:r>
          </a:p>
          <a:p>
            <a:pPr marL="285750" lvl="0" indent="-285750" algn="just" eaLnBrk="1" hangingPunct="1">
              <a:spcBef>
                <a:spcPts val="600"/>
              </a:spcBef>
              <a:spcAft>
                <a:spcPts val="600"/>
              </a:spcAft>
              <a:buClr>
                <a:srgbClr val="FED104"/>
              </a:buClr>
              <a:buSzPct val="120000"/>
              <a:tabLst>
                <a:tab pos="265113" algn="l"/>
              </a:tabLst>
              <a:defRPr/>
            </a:pPr>
            <a:r>
              <a:rPr lang="ru-RU" sz="1200" dirty="0">
                <a:latin typeface="Segoe UI" panose="020B0502040204020203" pitchFamily="34" charset="0"/>
                <a:cs typeface="Segoe UI" panose="020B0502040204020203" pitchFamily="34" charset="0"/>
              </a:rPr>
              <a:t>выбросов загрязняющих веществ при работе дизельных установок;</a:t>
            </a:r>
          </a:p>
          <a:p>
            <a:pPr marL="285750" lvl="0" indent="-285750" algn="just" eaLnBrk="1" hangingPunct="1">
              <a:lnSpc>
                <a:spcPts val="1000"/>
              </a:lnSpc>
              <a:spcBef>
                <a:spcPts val="600"/>
              </a:spcBef>
              <a:spcAft>
                <a:spcPts val="600"/>
              </a:spcAft>
              <a:buClr>
                <a:srgbClr val="FED104"/>
              </a:buClr>
              <a:buSzPct val="120000"/>
              <a:tabLst>
                <a:tab pos="265113" algn="l"/>
              </a:tabLst>
              <a:defRPr/>
            </a:pPr>
            <a:r>
              <a:rPr lang="ru-RU" sz="1200" dirty="0">
                <a:latin typeface="Segoe UI" panose="020B0502040204020203" pitchFamily="34" charset="0"/>
                <a:cs typeface="Segoe UI" panose="020B0502040204020203" pitchFamily="34" charset="0"/>
              </a:rPr>
              <a:t>выбросов загрязняющих веществ при разработке </a:t>
            </a:r>
            <a:r>
              <a:rPr lang="ru-RU" sz="1200" dirty="0" smtClean="0">
                <a:latin typeface="Segoe UI" panose="020B0502040204020203" pitchFamily="34" charset="0"/>
                <a:cs typeface="Segoe UI" panose="020B0502040204020203" pitchFamily="34" charset="0"/>
              </a:rPr>
              <a:t>грунта;</a:t>
            </a:r>
          </a:p>
          <a:p>
            <a:pPr marL="0" lvl="0" indent="0" algn="just" eaLnBrk="1" hangingPunct="1">
              <a:spcBef>
                <a:spcPts val="600"/>
              </a:spcBef>
              <a:spcAft>
                <a:spcPts val="600"/>
              </a:spcAft>
              <a:buClr>
                <a:srgbClr val="FED104"/>
              </a:buClr>
              <a:buSzPct val="120000"/>
              <a:buNone/>
              <a:tabLst>
                <a:tab pos="265113" algn="l"/>
              </a:tabLst>
              <a:defRPr/>
            </a:pPr>
            <a:r>
              <a:rPr lang="ru-RU" sz="1400" dirty="0" smtClean="0">
                <a:latin typeface="Segoe UI" panose="020B0502040204020203" pitchFamily="34" charset="0"/>
                <a:cs typeface="Segoe UI" panose="020B0502040204020203" pitchFamily="34" charset="0"/>
              </a:rPr>
              <a:t>Загрязнение </a:t>
            </a:r>
            <a:r>
              <a:rPr lang="ru-RU" sz="1400" dirty="0">
                <a:latin typeface="Segoe UI" panose="020B0502040204020203" pitchFamily="34" charset="0"/>
                <a:cs typeface="Segoe UI" panose="020B0502040204020203" pitchFamily="34" charset="0"/>
              </a:rPr>
              <a:t>атмосферы выбросами вредных веществ на </a:t>
            </a:r>
            <a:r>
              <a:rPr lang="ru-RU" sz="1400" b="1" i="1" dirty="0">
                <a:latin typeface="Segoe UI" panose="020B0502040204020203" pitchFamily="34" charset="0"/>
                <a:cs typeface="Segoe UI" panose="020B0502040204020203" pitchFamily="34" charset="0"/>
              </a:rPr>
              <a:t>период эксплуатации </a:t>
            </a:r>
            <a:r>
              <a:rPr lang="ru-RU" sz="1400" dirty="0">
                <a:latin typeface="Segoe UI" panose="020B0502040204020203" pitchFamily="34" charset="0"/>
                <a:cs typeface="Segoe UI" panose="020B0502040204020203" pitchFamily="34" charset="0"/>
              </a:rPr>
              <a:t>объекта </a:t>
            </a:r>
            <a:r>
              <a:rPr lang="ru-RU" sz="1400" b="1" i="1" dirty="0">
                <a:latin typeface="Segoe UI" panose="020B0502040204020203" pitchFamily="34" charset="0"/>
                <a:cs typeface="Segoe UI" panose="020B0502040204020203" pitchFamily="34" charset="0"/>
              </a:rPr>
              <a:t>возможно</a:t>
            </a:r>
            <a:r>
              <a:rPr lang="ru-RU" sz="1400" dirty="0">
                <a:latin typeface="Segoe UI" panose="020B0502040204020203" pitchFamily="34" charset="0"/>
                <a:cs typeface="Segoe UI" panose="020B0502040204020203" pitchFamily="34" charset="0"/>
              </a:rPr>
              <a:t> за счет выбросов от неорганизованных источников в результате утечек через уплотнения технологического оборудования (запорно-регулирующая арматура) (постоянные технологические выбросы</a:t>
            </a:r>
            <a:r>
              <a:rPr lang="ru-RU" sz="1400" dirty="0" smtClean="0">
                <a:latin typeface="Segoe UI" panose="020B0502040204020203" pitchFamily="34" charset="0"/>
                <a:cs typeface="Segoe UI" panose="020B0502040204020203" pitchFamily="34" charset="0"/>
              </a:rPr>
              <a:t>).</a:t>
            </a:r>
          </a:p>
          <a:p>
            <a:pPr marL="0" indent="0" algn="just">
              <a:lnSpc>
                <a:spcPts val="1200"/>
              </a:lnSpc>
              <a:buNone/>
            </a:pPr>
            <a:endParaRPr lang="ru-RU" sz="1400" b="1" dirty="0">
              <a:latin typeface="Segoe UI" panose="020B0502040204020203" pitchFamily="34" charset="0"/>
              <a:cs typeface="Segoe UI" panose="020B0502040204020203" pitchFamily="34" charset="0"/>
            </a:endParaRPr>
          </a:p>
          <a:p>
            <a:pPr marL="0" indent="0" algn="just">
              <a:lnSpc>
                <a:spcPts val="1200"/>
              </a:lnSpc>
              <a:buNone/>
            </a:pPr>
            <a:endParaRPr lang="ru-RU" sz="1200" b="1" i="1" kern="0" dirty="0" smtClean="0">
              <a:solidFill>
                <a:srgbClr val="000000"/>
              </a:solidFill>
              <a:latin typeface="Arial" pitchFamily="34" charset="0"/>
            </a:endParaRPr>
          </a:p>
          <a:p>
            <a:pPr marL="0" indent="0" algn="just">
              <a:lnSpc>
                <a:spcPts val="1200"/>
              </a:lnSpc>
              <a:buNone/>
            </a:pPr>
            <a:endParaRPr lang="ru-RU" sz="1200" b="1" i="1" kern="0" dirty="0" smtClean="0">
              <a:solidFill>
                <a:srgbClr val="000000"/>
              </a:solidFill>
              <a:latin typeface="Arial" pitchFamily="34" charset="0"/>
            </a:endParaRPr>
          </a:p>
          <a:p>
            <a:pPr marL="0" indent="0" algn="just">
              <a:lnSpc>
                <a:spcPts val="1200"/>
              </a:lnSpc>
              <a:buNone/>
            </a:pPr>
            <a:endParaRPr lang="ru-RU" sz="1200" dirty="0"/>
          </a:p>
          <a:p>
            <a:pPr marL="0" lvl="0" indent="0">
              <a:lnSpc>
                <a:spcPts val="900"/>
              </a:lnSpc>
              <a:buNone/>
            </a:pPr>
            <a:endParaRPr lang="ru-RU" sz="1200" dirty="0" smtClean="0"/>
          </a:p>
          <a:p>
            <a:pPr marL="342900" marR="0" lvl="0" indent="-342900" algn="just" defTabSz="914400" rtl="0" eaLnBrk="1" fontAlgn="base" latinLnBrk="0" hangingPunct="1">
              <a:lnSpc>
                <a:spcPts val="900"/>
              </a:lnSpc>
              <a:spcBef>
                <a:spcPct val="60000"/>
              </a:spcBef>
              <a:spcAft>
                <a:spcPct val="0"/>
              </a:spcAft>
              <a:buClr>
                <a:srgbClr val="947C18"/>
              </a:buClr>
              <a:buSzTx/>
              <a:buFont typeface="Wingdings" pitchFamily="2" charset="2"/>
              <a:buNone/>
              <a:tabLst/>
              <a:defRPr/>
            </a:pPr>
            <a:endParaRPr kumimoji="0" lang="ru-RU" altLang="ru-RU" sz="1100" b="1" i="0" u="none" strike="noStrike" kern="0" cap="none" spc="0" normalizeH="0" baseline="0" noProof="0" dirty="0" smtClean="0">
              <a:ln>
                <a:noFill/>
              </a:ln>
              <a:solidFill>
                <a:srgbClr val="000000"/>
              </a:solidFill>
              <a:effectLst/>
              <a:uLnTx/>
              <a:uFillTx/>
              <a:latin typeface="Arial" pitchFamily="34" charset="0"/>
            </a:endParaRPr>
          </a:p>
        </p:txBody>
      </p:sp>
      <p:sp>
        <p:nvSpPr>
          <p:cNvPr id="15" name="Прямоугольник 14"/>
          <p:cNvSpPr/>
          <p:nvPr/>
        </p:nvSpPr>
        <p:spPr>
          <a:xfrm>
            <a:off x="742951" y="3924300"/>
            <a:ext cx="4594751" cy="1706516"/>
          </a:xfrm>
          <a:prstGeom prst="rect">
            <a:avLst/>
          </a:pr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Rectangle 9"/>
          <p:cNvSpPr>
            <a:spLocks noChangeArrowheads="1"/>
          </p:cNvSpPr>
          <p:nvPr/>
        </p:nvSpPr>
        <p:spPr bwMode="gray">
          <a:xfrm>
            <a:off x="714375" y="5684756"/>
            <a:ext cx="10963275" cy="738664"/>
          </a:xfrm>
          <a:prstGeom prst="rect">
            <a:avLst/>
          </a:prstGeom>
          <a:noFill/>
          <a:ln w="28575" cap="rnd" algn="ctr">
            <a:solidFill>
              <a:srgbClr val="99CC00"/>
            </a:solidFill>
            <a:miter lim="800000"/>
            <a:headEnd/>
            <a:tailEnd/>
          </a:ln>
          <a:effectLst/>
          <a:extLst>
            <a:ext uri="{909E8E84-426E-40DD-AFC4-6F175D3DCCD1}">
              <a14:hiddenFill xmlns:a14="http://schemas.microsoft.com/office/drawing/2010/main">
                <a:solidFill>
                  <a:srgbClr val="92ADCE"/>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500">
                <a:solidFill>
                  <a:schemeClr val="tx1"/>
                </a:solidFill>
                <a:latin typeface="Arial" pitchFamily="34" charset="0"/>
              </a:defRPr>
            </a:lvl1pPr>
            <a:lvl2pPr marL="742950" indent="-285750" eaLnBrk="0" hangingPunct="0">
              <a:defRPr sz="1500">
                <a:solidFill>
                  <a:schemeClr val="tx1"/>
                </a:solidFill>
                <a:latin typeface="Arial" pitchFamily="34" charset="0"/>
              </a:defRPr>
            </a:lvl2pPr>
            <a:lvl3pPr marL="1143000" indent="-228600" eaLnBrk="0" hangingPunct="0">
              <a:defRPr sz="1500">
                <a:solidFill>
                  <a:schemeClr val="tx1"/>
                </a:solidFill>
                <a:latin typeface="Arial" pitchFamily="34" charset="0"/>
              </a:defRPr>
            </a:lvl3pPr>
            <a:lvl4pPr marL="1600200" indent="-228600" eaLnBrk="0" hangingPunct="0">
              <a:defRPr sz="1500">
                <a:solidFill>
                  <a:schemeClr val="tx1"/>
                </a:solidFill>
                <a:latin typeface="Arial" pitchFamily="34" charset="0"/>
              </a:defRPr>
            </a:lvl4pPr>
            <a:lvl5pPr marL="2057400" indent="-228600" eaLnBrk="0" hangingPunct="0">
              <a:defRPr sz="1500">
                <a:solidFill>
                  <a:schemeClr val="tx1"/>
                </a:solidFill>
                <a:latin typeface="Arial" pitchFamily="34" charset="0"/>
              </a:defRPr>
            </a:lvl5pPr>
            <a:lvl6pPr marL="2514600" indent="-228600" eaLnBrk="0" fontAlgn="base" hangingPunct="0">
              <a:spcBef>
                <a:spcPct val="20000"/>
              </a:spcBef>
              <a:spcAft>
                <a:spcPct val="0"/>
              </a:spcAft>
              <a:buFont typeface="Wingdings" pitchFamily="2" charset="2"/>
              <a:defRPr sz="1500">
                <a:solidFill>
                  <a:schemeClr val="tx1"/>
                </a:solidFill>
                <a:latin typeface="Arial" pitchFamily="34" charset="0"/>
              </a:defRPr>
            </a:lvl6pPr>
            <a:lvl7pPr marL="2971800" indent="-228600" eaLnBrk="0" fontAlgn="base" hangingPunct="0">
              <a:spcBef>
                <a:spcPct val="20000"/>
              </a:spcBef>
              <a:spcAft>
                <a:spcPct val="0"/>
              </a:spcAft>
              <a:buFont typeface="Wingdings" pitchFamily="2" charset="2"/>
              <a:defRPr sz="1500">
                <a:solidFill>
                  <a:schemeClr val="tx1"/>
                </a:solidFill>
                <a:latin typeface="Arial" pitchFamily="34" charset="0"/>
              </a:defRPr>
            </a:lvl7pPr>
            <a:lvl8pPr marL="3429000" indent="-228600" eaLnBrk="0" fontAlgn="base" hangingPunct="0">
              <a:spcBef>
                <a:spcPct val="20000"/>
              </a:spcBef>
              <a:spcAft>
                <a:spcPct val="0"/>
              </a:spcAft>
              <a:buFont typeface="Wingdings" pitchFamily="2" charset="2"/>
              <a:defRPr sz="1500">
                <a:solidFill>
                  <a:schemeClr val="tx1"/>
                </a:solidFill>
                <a:latin typeface="Arial" pitchFamily="34" charset="0"/>
              </a:defRPr>
            </a:lvl8pPr>
            <a:lvl9pPr marL="3886200" indent="-228600" eaLnBrk="0" fontAlgn="base" hangingPunct="0">
              <a:spcBef>
                <a:spcPct val="20000"/>
              </a:spcBef>
              <a:spcAft>
                <a:spcPct val="0"/>
              </a:spcAft>
              <a:buFont typeface="Wingdings" pitchFamily="2" charset="2"/>
              <a:defRPr sz="1500">
                <a:solidFill>
                  <a:schemeClr val="tx1"/>
                </a:solidFill>
                <a:latin typeface="Arial" pitchFamily="34" charset="0"/>
              </a:defRPr>
            </a:lvl9pPr>
          </a:lstStyle>
          <a:p>
            <a:pPr marR="0" lvl="0" algn="ctr" defTabSz="914400" eaLnBrk="1" fontAlgn="auto" latinLnBrk="0" hangingPunct="1">
              <a:lnSpc>
                <a:spcPct val="150000"/>
              </a:lnSpc>
              <a:spcBef>
                <a:spcPct val="20000"/>
              </a:spcBef>
              <a:spcAft>
                <a:spcPts val="0"/>
              </a:spcAft>
              <a:buClrTx/>
              <a:buSzTx/>
              <a:tabLst/>
              <a:defRPr/>
            </a:pPr>
            <a:r>
              <a:rPr lang="ru-RU" altLang="ru-RU" sz="1600" b="1" i="1" dirty="0">
                <a:solidFill>
                  <a:srgbClr val="CC9900"/>
                </a:solidFill>
                <a:latin typeface="Segoe UI" panose="020B0502040204020203" pitchFamily="34" charset="0"/>
                <a:cs typeface="Segoe UI" panose="020B0502040204020203" pitchFamily="34" charset="0"/>
              </a:rPr>
              <a:t>Воздействие на атмосферный воздух в период строительства и эксплуатации оценивается как локальное и </a:t>
            </a:r>
            <a:r>
              <a:rPr lang="ru-RU" altLang="ru-RU" sz="1600" b="1" i="1" dirty="0" smtClean="0">
                <a:solidFill>
                  <a:srgbClr val="CC9900"/>
                </a:solidFill>
                <a:latin typeface="Segoe UI" panose="020B0502040204020203" pitchFamily="34" charset="0"/>
                <a:cs typeface="Segoe UI" panose="020B0502040204020203" pitchFamily="34" charset="0"/>
              </a:rPr>
              <a:t>допустимое</a:t>
            </a:r>
            <a:endParaRPr lang="ru-RU" altLang="ru-RU" sz="1600" b="1" i="1" dirty="0">
              <a:solidFill>
                <a:srgbClr val="CC99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415701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636607" y="327074"/>
            <a:ext cx="9869467" cy="492443"/>
          </a:xfrm>
          <a:prstGeom prst="rect">
            <a:avLst/>
          </a:prstGeom>
          <a:noFill/>
        </p:spPr>
        <p:txBody>
          <a:bodyPr wrap="square" rtlCol="0">
            <a:spAutoFit/>
          </a:bodyPr>
          <a:lstStyle/>
          <a:p>
            <a:r>
              <a:rPr kumimoji="1" lang="ru-RU" sz="2600" b="1" dirty="0" smtClean="0">
                <a:solidFill>
                  <a:schemeClr val="tx1">
                    <a:lumMod val="50000"/>
                  </a:schemeClr>
                </a:solidFill>
                <a:latin typeface="Segoe UI" panose="020B0502040204020203" pitchFamily="34" charset="0"/>
                <a:ea typeface="Arial" charset="0"/>
                <a:cs typeface="Segoe UI" panose="020B0502040204020203" pitchFamily="34" charset="0"/>
              </a:rPr>
              <a:t>ШУМОВОЕ ВОЗДЕЙСТВИЕ</a:t>
            </a:r>
            <a:endParaRPr lang="ru-RU" sz="2200" b="1" dirty="0">
              <a:latin typeface="Segoe UI" panose="020B0502040204020203" pitchFamily="34" charset="0"/>
              <a:ea typeface="Segoe UI Emoji" panose="020B0502040204020203" pitchFamily="34" charset="0"/>
              <a:cs typeface="Segoe UI" panose="020B0502040204020203" pitchFamily="34" charset="0"/>
            </a:endParaRPr>
          </a:p>
        </p:txBody>
      </p:sp>
      <p:sp>
        <p:nvSpPr>
          <p:cNvPr id="25" name="TextBox 24"/>
          <p:cNvSpPr txBox="1"/>
          <p:nvPr/>
        </p:nvSpPr>
        <p:spPr>
          <a:xfrm>
            <a:off x="0" y="6381994"/>
            <a:ext cx="523875" cy="338554"/>
          </a:xfrm>
          <a:prstGeom prst="rect">
            <a:avLst/>
          </a:prstGeom>
          <a:noFill/>
        </p:spPr>
        <p:txBody>
          <a:bodyPr wrap="square">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14</a:t>
            </a:fld>
            <a:endParaRPr lang="ru-RU" sz="1600" b="0" dirty="0">
              <a:solidFill>
                <a:schemeClr val="bg1"/>
              </a:solidFill>
            </a:endParaRPr>
          </a:p>
        </p:txBody>
      </p:sp>
      <p:sp>
        <p:nvSpPr>
          <p:cNvPr id="26" name="Прямоугольник 25"/>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sp>
        <p:nvSpPr>
          <p:cNvPr id="14" name="Rectangle 3"/>
          <p:cNvSpPr txBox="1">
            <a:spLocks noChangeArrowheads="1"/>
          </p:cNvSpPr>
          <p:nvPr/>
        </p:nvSpPr>
        <p:spPr bwMode="auto">
          <a:xfrm>
            <a:off x="714375" y="895716"/>
            <a:ext cx="10839450" cy="4323983"/>
          </a:xfrm>
          <a:prstGeom prst="rect">
            <a:avLst/>
          </a:prstGeom>
          <a:noFill/>
          <a:ln>
            <a:solidFill>
              <a:srgbClr val="33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0" tIns="45710" rIns="91420" bIns="45710" numCol="1" anchor="t" anchorCtr="0" compatLnSpc="1">
            <a:prstTxWarp prst="textNoShape">
              <a:avLst/>
            </a:prstTxWarp>
          </a:bodyPr>
          <a:lstStyle>
            <a:lvl1pPr marL="342900" indent="-342900" algn="l" rtl="0" eaLnBrk="0" fontAlgn="base" hangingPunct="0">
              <a:spcBef>
                <a:spcPct val="60000"/>
              </a:spcBef>
              <a:spcAft>
                <a:spcPct val="0"/>
              </a:spcAft>
              <a:buClr>
                <a:srgbClr val="947C18"/>
              </a:buClr>
              <a:buFont typeface="Wingdings" pitchFamily="2" charset="2"/>
              <a:buChar char="§"/>
              <a:defRPr sz="2200">
                <a:solidFill>
                  <a:schemeClr val="tx1"/>
                </a:solidFill>
                <a:latin typeface="+mn-lt"/>
                <a:ea typeface="+mn-ea"/>
                <a:cs typeface="+mn-cs"/>
              </a:defRPr>
            </a:lvl1pPr>
            <a:lvl2pPr marL="647700" indent="-303213" algn="l" rtl="0" eaLnBrk="0" fontAlgn="base" hangingPunct="0">
              <a:spcBef>
                <a:spcPct val="20000"/>
              </a:spcBef>
              <a:spcAft>
                <a:spcPct val="0"/>
              </a:spcAft>
              <a:buClr>
                <a:srgbClr val="947C18"/>
              </a:buClr>
              <a:buFont typeface="Arial" pitchFamily="34" charset="0"/>
              <a:buChar char="–"/>
              <a:defRPr sz="2200">
                <a:solidFill>
                  <a:schemeClr val="tx1"/>
                </a:solidFill>
                <a:latin typeface="+mn-lt"/>
              </a:defRPr>
            </a:lvl2pPr>
            <a:lvl3pPr marL="904875" indent="-255588" algn="l" rtl="0" eaLnBrk="0" fontAlgn="base" hangingPunct="0">
              <a:spcBef>
                <a:spcPct val="20000"/>
              </a:spcBef>
              <a:spcAft>
                <a:spcPct val="0"/>
              </a:spcAft>
              <a:buClr>
                <a:schemeClr val="bg2"/>
              </a:buClr>
              <a:buChar char="•"/>
              <a:defRPr sz="2200">
                <a:solidFill>
                  <a:schemeClr val="tx1"/>
                </a:solidFill>
                <a:latin typeface="+mn-lt"/>
              </a:defRPr>
            </a:lvl3pPr>
            <a:lvl4pPr marL="1162050" indent="-255588" algn="l" rtl="0" eaLnBrk="0" fontAlgn="base" hangingPunct="0">
              <a:spcBef>
                <a:spcPct val="20000"/>
              </a:spcBef>
              <a:spcAft>
                <a:spcPct val="0"/>
              </a:spcAft>
              <a:buClr>
                <a:srgbClr val="E7CF6E"/>
              </a:buClr>
              <a:buFont typeface="Arial" pitchFamily="34" charset="0"/>
              <a:buChar char="–"/>
              <a:defRPr sz="2200">
                <a:solidFill>
                  <a:schemeClr val="tx1"/>
                </a:solidFill>
                <a:latin typeface="+mn-lt"/>
              </a:defRPr>
            </a:lvl4pPr>
            <a:lvl5pPr marL="1408113" indent="-244475" algn="l" rtl="0" eaLnBrk="0" fontAlgn="base" hangingPunct="0">
              <a:spcBef>
                <a:spcPct val="20000"/>
              </a:spcBef>
              <a:spcAft>
                <a:spcPct val="0"/>
              </a:spcAft>
              <a:buClr>
                <a:schemeClr val="bg2"/>
              </a:buClr>
              <a:buFont typeface="Arial" pitchFamily="34" charset="0"/>
              <a:buChar char="»"/>
              <a:defRPr sz="2200">
                <a:solidFill>
                  <a:schemeClr val="tx1"/>
                </a:solidFill>
                <a:latin typeface="+mn-lt"/>
              </a:defRPr>
            </a:lvl5pPr>
            <a:lvl6pPr marL="1865313" indent="-244475" algn="l" rtl="0" fontAlgn="base">
              <a:spcBef>
                <a:spcPct val="20000"/>
              </a:spcBef>
              <a:spcAft>
                <a:spcPct val="0"/>
              </a:spcAft>
              <a:buClr>
                <a:schemeClr val="bg2"/>
              </a:buClr>
              <a:buFont typeface="Arial" charset="0"/>
              <a:buChar char="»"/>
              <a:defRPr sz="2200">
                <a:solidFill>
                  <a:schemeClr val="tx1"/>
                </a:solidFill>
                <a:latin typeface="+mn-lt"/>
              </a:defRPr>
            </a:lvl6pPr>
            <a:lvl7pPr marL="2322513" indent="-244475" algn="l" rtl="0" fontAlgn="base">
              <a:spcBef>
                <a:spcPct val="20000"/>
              </a:spcBef>
              <a:spcAft>
                <a:spcPct val="0"/>
              </a:spcAft>
              <a:buClr>
                <a:schemeClr val="bg2"/>
              </a:buClr>
              <a:buFont typeface="Arial" charset="0"/>
              <a:buChar char="»"/>
              <a:defRPr sz="2200">
                <a:solidFill>
                  <a:schemeClr val="tx1"/>
                </a:solidFill>
                <a:latin typeface="+mn-lt"/>
              </a:defRPr>
            </a:lvl7pPr>
            <a:lvl8pPr marL="2779713" indent="-244475" algn="l" rtl="0" fontAlgn="base">
              <a:spcBef>
                <a:spcPct val="20000"/>
              </a:spcBef>
              <a:spcAft>
                <a:spcPct val="0"/>
              </a:spcAft>
              <a:buClr>
                <a:schemeClr val="bg2"/>
              </a:buClr>
              <a:buFont typeface="Arial" charset="0"/>
              <a:buChar char="»"/>
              <a:defRPr sz="2200">
                <a:solidFill>
                  <a:schemeClr val="tx1"/>
                </a:solidFill>
                <a:latin typeface="+mn-lt"/>
              </a:defRPr>
            </a:lvl8pPr>
            <a:lvl9pPr marL="3236913" indent="-244475" algn="l" rtl="0" fontAlgn="base">
              <a:spcBef>
                <a:spcPct val="20000"/>
              </a:spcBef>
              <a:spcAft>
                <a:spcPct val="0"/>
              </a:spcAft>
              <a:buClr>
                <a:schemeClr val="bg2"/>
              </a:buClr>
              <a:buFont typeface="Arial" charset="0"/>
              <a:buChar char="»"/>
              <a:defRPr sz="2200">
                <a:solidFill>
                  <a:schemeClr val="tx1"/>
                </a:solidFill>
                <a:latin typeface="+mn-lt"/>
              </a:defRPr>
            </a:lvl9pPr>
          </a:lstStyle>
          <a:p>
            <a:pPr algn="ctr">
              <a:lnSpc>
                <a:spcPts val="1300"/>
              </a:lnSpc>
              <a:buNone/>
            </a:pPr>
            <a:endParaRPr lang="ru-RU" sz="1600" b="1" dirty="0" smtClean="0">
              <a:latin typeface="Segoe UI" panose="020B0502040204020203" pitchFamily="34" charset="0"/>
              <a:cs typeface="Segoe UI" panose="020B0502040204020203" pitchFamily="34" charset="0"/>
            </a:endParaRPr>
          </a:p>
          <a:p>
            <a:pPr algn="ctr">
              <a:lnSpc>
                <a:spcPts val="1300"/>
              </a:lnSpc>
              <a:buNone/>
            </a:pPr>
            <a:r>
              <a:rPr lang="ru-RU" sz="1600" b="1" dirty="0" smtClean="0">
                <a:latin typeface="Segoe UI" panose="020B0502040204020203" pitchFamily="34" charset="0"/>
                <a:cs typeface="Segoe UI" panose="020B0502040204020203" pitchFamily="34" charset="0"/>
              </a:rPr>
              <a:t>Шумовое </a:t>
            </a:r>
            <a:r>
              <a:rPr lang="ru-RU" sz="1600" b="1" dirty="0">
                <a:latin typeface="Segoe UI" panose="020B0502040204020203" pitchFamily="34" charset="0"/>
                <a:cs typeface="Segoe UI" panose="020B0502040204020203" pitchFamily="34" charset="0"/>
              </a:rPr>
              <a:t>воздействие периода строительства проектируемых объектов :</a:t>
            </a:r>
          </a:p>
          <a:p>
            <a:pPr marL="285750" indent="-285750" algn="just" eaLnBrk="1" hangingPunct="1">
              <a:lnSpc>
                <a:spcPct val="150000"/>
              </a:lnSpc>
              <a:spcBef>
                <a:spcPts val="600"/>
              </a:spcBef>
              <a:spcAft>
                <a:spcPts val="600"/>
              </a:spcAft>
              <a:buClr>
                <a:srgbClr val="FED104"/>
              </a:buClr>
              <a:buSzPct val="120000"/>
              <a:tabLst>
                <a:tab pos="265113" algn="l"/>
              </a:tabLst>
              <a:defRPr/>
            </a:pPr>
            <a:r>
              <a:rPr lang="ru-RU" sz="1400" dirty="0">
                <a:latin typeface="Segoe UI" panose="020B0502040204020203" pitchFamily="34" charset="0"/>
                <a:cs typeface="Segoe UI" panose="020B0502040204020203" pitchFamily="34" charset="0"/>
              </a:rPr>
              <a:t>уровень звукового давления от работающих механизмов </a:t>
            </a:r>
            <a:r>
              <a:rPr lang="ru-RU" sz="1400" b="1" dirty="0">
                <a:latin typeface="Segoe UI" panose="020B0502040204020203" pitchFamily="34" charset="0"/>
                <a:cs typeface="Segoe UI" panose="020B0502040204020203" pitchFamily="34" charset="0"/>
              </a:rPr>
              <a:t>соответствует санитарным нормам </a:t>
            </a:r>
            <a:r>
              <a:rPr lang="ru-RU" sz="1400" dirty="0">
                <a:latin typeface="Segoe UI" panose="020B0502040204020203" pitchFamily="34" charset="0"/>
                <a:cs typeface="Segoe UI" panose="020B0502040204020203" pitchFamily="34" charset="0"/>
              </a:rPr>
              <a:t>на расстоянии менее чем 300 м, следовательно, можно утверждать, что и в ближайшем к площадкам проектируемых работ населенном пункте </a:t>
            </a:r>
            <a:r>
              <a:rPr lang="ru-RU" sz="1400" dirty="0" smtClean="0">
                <a:latin typeface="Segoe UI" panose="020B0502040204020203" pitchFamily="34" charset="0"/>
                <a:cs typeface="Segoe UI" panose="020B0502040204020203" pitchFamily="34" charset="0"/>
              </a:rPr>
              <a:t> </a:t>
            </a:r>
            <a:r>
              <a:rPr lang="ru-RU" sz="1400" dirty="0" err="1" smtClean="0">
                <a:latin typeface="Segoe UI" panose="020B0502040204020203" pitchFamily="34" charset="0"/>
                <a:cs typeface="Segoe UI" panose="020B0502040204020203" pitchFamily="34" charset="0"/>
              </a:rPr>
              <a:t>с.Александровка</a:t>
            </a:r>
            <a:r>
              <a:rPr lang="ru-RU" sz="1400" dirty="0" smtClean="0">
                <a:latin typeface="Segoe UI" panose="020B0502040204020203" pitchFamily="34" charset="0"/>
                <a:cs typeface="Segoe UI" panose="020B0502040204020203" pitchFamily="34" charset="0"/>
              </a:rPr>
              <a:t> уровень </a:t>
            </a:r>
            <a:r>
              <a:rPr lang="ru-RU" sz="1400" dirty="0">
                <a:latin typeface="Segoe UI" panose="020B0502040204020203" pitchFamily="34" charset="0"/>
                <a:cs typeface="Segoe UI" panose="020B0502040204020203" pitchFamily="34" charset="0"/>
              </a:rPr>
              <a:t>шума не превысит установленных нормативов (максимальный уровень звука 70 - 80 </a:t>
            </a:r>
            <a:r>
              <a:rPr lang="ru-RU" sz="1400" dirty="0" err="1">
                <a:latin typeface="Segoe UI" panose="020B0502040204020203" pitchFamily="34" charset="0"/>
                <a:cs typeface="Segoe UI" panose="020B0502040204020203" pitchFamily="34" charset="0"/>
              </a:rPr>
              <a:t>дБа</a:t>
            </a:r>
            <a:r>
              <a:rPr lang="ru-RU" sz="1400" dirty="0">
                <a:latin typeface="Segoe UI" panose="020B0502040204020203" pitchFamily="34" charset="0"/>
                <a:cs typeface="Segoe UI" panose="020B0502040204020203" pitchFamily="34" charset="0"/>
              </a:rPr>
              <a:t> согласно </a:t>
            </a:r>
            <a:r>
              <a:rPr lang="ru-RU" sz="1400" dirty="0" err="1">
                <a:latin typeface="Segoe UI" panose="020B0502040204020203" pitchFamily="34" charset="0"/>
                <a:cs typeface="Segoe UI" panose="020B0502040204020203" pitchFamily="34" charset="0"/>
              </a:rPr>
              <a:t>СН</a:t>
            </a:r>
            <a:r>
              <a:rPr lang="ru-RU" sz="1400" dirty="0">
                <a:latin typeface="Segoe UI" panose="020B0502040204020203" pitchFamily="34" charset="0"/>
                <a:cs typeface="Segoe UI" panose="020B0502040204020203" pitchFamily="34" charset="0"/>
              </a:rPr>
              <a:t> 2.2.4/2.1.8.562-96 «Шум на рабочих местах, в помещениях жилых, общественных зданий и на территории жилой застройки». Минздрав России, г. Москва);</a:t>
            </a:r>
          </a:p>
          <a:p>
            <a:pPr marL="285750" indent="-285750" algn="just" eaLnBrk="1" hangingPunct="1">
              <a:lnSpc>
                <a:spcPct val="150000"/>
              </a:lnSpc>
              <a:spcBef>
                <a:spcPts val="600"/>
              </a:spcBef>
              <a:spcAft>
                <a:spcPts val="600"/>
              </a:spcAft>
              <a:buClr>
                <a:srgbClr val="FED104"/>
              </a:buClr>
              <a:buSzPct val="120000"/>
              <a:tabLst>
                <a:tab pos="265113" algn="l"/>
              </a:tabLst>
              <a:defRPr/>
            </a:pPr>
            <a:r>
              <a:rPr lang="ru-RU" sz="1400" dirty="0">
                <a:latin typeface="Segoe UI" panose="020B0502040204020203" pitchFamily="34" charset="0"/>
                <a:cs typeface="Segoe UI" panose="020B0502040204020203" pitchFamily="34" charset="0"/>
              </a:rPr>
              <a:t>действия техногенных шумов на период строительства носят </a:t>
            </a:r>
            <a:r>
              <a:rPr lang="ru-RU" sz="1400" b="1" dirty="0">
                <a:latin typeface="Segoe UI" panose="020B0502040204020203" pitchFamily="34" charset="0"/>
                <a:cs typeface="Segoe UI" panose="020B0502040204020203" pitchFamily="34" charset="0"/>
              </a:rPr>
              <a:t>кратковременный характер </a:t>
            </a:r>
            <a:r>
              <a:rPr lang="ru-RU" sz="1400" dirty="0">
                <a:latin typeface="Segoe UI" panose="020B0502040204020203" pitchFamily="34" charset="0"/>
                <a:cs typeface="Segoe UI" panose="020B0502040204020203" pitchFamily="34" charset="0"/>
              </a:rPr>
              <a:t>(ограничены периодом строительных работ) и локализованы площадкой работ.</a:t>
            </a:r>
          </a:p>
          <a:p>
            <a:pPr algn="ctr">
              <a:lnSpc>
                <a:spcPts val="1300"/>
              </a:lnSpc>
              <a:buNone/>
            </a:pPr>
            <a:r>
              <a:rPr lang="ru-RU" sz="1600" b="1" dirty="0">
                <a:latin typeface="Segoe UI" panose="020B0502040204020203" pitchFamily="34" charset="0"/>
                <a:cs typeface="Segoe UI" panose="020B0502040204020203" pitchFamily="34" charset="0"/>
              </a:rPr>
              <a:t>Период эксплуатации проектируемых объектов: </a:t>
            </a:r>
          </a:p>
          <a:p>
            <a:pPr indent="0" algn="just">
              <a:lnSpc>
                <a:spcPct val="150000"/>
              </a:lnSpc>
              <a:buNone/>
            </a:pPr>
            <a:r>
              <a:rPr lang="ru-RU" sz="1400" dirty="0">
                <a:latin typeface="Segoe UI" panose="020B0502040204020203" pitchFamily="34" charset="0"/>
                <a:cs typeface="Segoe UI" panose="020B0502040204020203" pitchFamily="34" charset="0"/>
              </a:rPr>
              <a:t>На основании анализа принятых технологических решений можно сделать вывод, что на период эксплуатации проектируемые объекты </a:t>
            </a:r>
            <a:r>
              <a:rPr lang="ru-RU" sz="1400" b="1" dirty="0">
                <a:latin typeface="Segoe UI" panose="020B0502040204020203" pitchFamily="34" charset="0"/>
                <a:cs typeface="Segoe UI" panose="020B0502040204020203" pitchFamily="34" charset="0"/>
              </a:rPr>
              <a:t>не будут являться дополнительными источниками шума </a:t>
            </a:r>
            <a:r>
              <a:rPr lang="ru-RU" sz="1400" dirty="0">
                <a:latin typeface="Segoe UI" panose="020B0502040204020203" pitchFamily="34" charset="0"/>
                <a:cs typeface="Segoe UI" panose="020B0502040204020203" pitchFamily="34" charset="0"/>
              </a:rPr>
              <a:t>к существующему </a:t>
            </a:r>
            <a:r>
              <a:rPr lang="ru-RU" sz="1400" dirty="0" smtClean="0">
                <a:latin typeface="Segoe UI" panose="020B0502040204020203" pitchFamily="34" charset="0"/>
                <a:cs typeface="Segoe UI" panose="020B0502040204020203" pitchFamily="34" charset="0"/>
              </a:rPr>
              <a:t>положению.</a:t>
            </a:r>
            <a:endParaRPr lang="ru-RU" sz="1400" dirty="0">
              <a:latin typeface="Segoe UI" panose="020B0502040204020203" pitchFamily="34" charset="0"/>
              <a:cs typeface="Segoe UI" panose="020B0502040204020203" pitchFamily="34" charset="0"/>
            </a:endParaRPr>
          </a:p>
          <a:p>
            <a:pPr marL="0" indent="0" algn="just">
              <a:lnSpc>
                <a:spcPts val="1200"/>
              </a:lnSpc>
              <a:buNone/>
            </a:pPr>
            <a:endParaRPr lang="ru-RU" sz="1400" b="1" dirty="0">
              <a:latin typeface="Segoe UI" panose="020B0502040204020203" pitchFamily="34" charset="0"/>
              <a:cs typeface="Segoe UI" panose="020B0502040204020203" pitchFamily="34" charset="0"/>
            </a:endParaRPr>
          </a:p>
          <a:p>
            <a:pPr marL="0" indent="0" algn="just">
              <a:lnSpc>
                <a:spcPts val="1200"/>
              </a:lnSpc>
              <a:buNone/>
            </a:pPr>
            <a:endParaRPr lang="ru-RU" sz="1200" b="1" i="1" kern="0" dirty="0" smtClean="0">
              <a:solidFill>
                <a:srgbClr val="000000"/>
              </a:solidFill>
              <a:latin typeface="Arial" pitchFamily="34" charset="0"/>
            </a:endParaRPr>
          </a:p>
          <a:p>
            <a:pPr marL="0" indent="0" algn="just">
              <a:lnSpc>
                <a:spcPts val="1200"/>
              </a:lnSpc>
              <a:buNone/>
            </a:pPr>
            <a:endParaRPr lang="ru-RU" sz="1200" b="1" i="1" kern="0" dirty="0" smtClean="0">
              <a:solidFill>
                <a:srgbClr val="000000"/>
              </a:solidFill>
              <a:latin typeface="Arial" pitchFamily="34" charset="0"/>
            </a:endParaRPr>
          </a:p>
          <a:p>
            <a:pPr marL="0" indent="0" algn="just">
              <a:lnSpc>
                <a:spcPts val="1200"/>
              </a:lnSpc>
              <a:buNone/>
            </a:pPr>
            <a:endParaRPr lang="ru-RU" sz="1200" dirty="0"/>
          </a:p>
          <a:p>
            <a:pPr marL="0" lvl="0" indent="0">
              <a:lnSpc>
                <a:spcPts val="900"/>
              </a:lnSpc>
              <a:buNone/>
            </a:pPr>
            <a:endParaRPr lang="ru-RU" sz="1200" dirty="0" smtClean="0"/>
          </a:p>
          <a:p>
            <a:pPr marL="342900" marR="0" lvl="0" indent="-342900" algn="just" defTabSz="914400" rtl="0" eaLnBrk="1" fontAlgn="base" latinLnBrk="0" hangingPunct="1">
              <a:lnSpc>
                <a:spcPts val="900"/>
              </a:lnSpc>
              <a:spcBef>
                <a:spcPct val="60000"/>
              </a:spcBef>
              <a:spcAft>
                <a:spcPct val="0"/>
              </a:spcAft>
              <a:buClr>
                <a:srgbClr val="947C18"/>
              </a:buClr>
              <a:buSzTx/>
              <a:buFont typeface="Wingdings" pitchFamily="2" charset="2"/>
              <a:buNone/>
              <a:tabLst/>
              <a:defRPr/>
            </a:pPr>
            <a:endParaRPr kumimoji="0" lang="ru-RU" altLang="ru-RU" sz="1100" b="1" i="0" u="none" strike="noStrike" kern="0" cap="none" spc="0" normalizeH="0" baseline="0" noProof="0" dirty="0" smtClean="0">
              <a:ln>
                <a:noFill/>
              </a:ln>
              <a:solidFill>
                <a:srgbClr val="000000"/>
              </a:solidFill>
              <a:effectLst/>
              <a:uLnTx/>
              <a:uFillTx/>
              <a:latin typeface="Arial" pitchFamily="34" charset="0"/>
            </a:endParaRPr>
          </a:p>
        </p:txBody>
      </p:sp>
      <p:sp>
        <p:nvSpPr>
          <p:cNvPr id="16" name="Rectangle 9"/>
          <p:cNvSpPr>
            <a:spLocks noChangeArrowheads="1"/>
          </p:cNvSpPr>
          <p:nvPr/>
        </p:nvSpPr>
        <p:spPr bwMode="gray">
          <a:xfrm>
            <a:off x="722314" y="5338347"/>
            <a:ext cx="10831511" cy="738664"/>
          </a:xfrm>
          <a:prstGeom prst="rect">
            <a:avLst/>
          </a:prstGeom>
          <a:noFill/>
          <a:ln w="28575" cap="rnd" algn="ctr">
            <a:solidFill>
              <a:srgbClr val="99CC00"/>
            </a:solidFill>
            <a:miter lim="800000"/>
            <a:headEnd/>
            <a:tailEnd/>
          </a:ln>
          <a:effectLst/>
          <a:extLst>
            <a:ext uri="{909E8E84-426E-40DD-AFC4-6F175D3DCCD1}">
              <a14:hiddenFill xmlns:a14="http://schemas.microsoft.com/office/drawing/2010/main">
                <a:solidFill>
                  <a:srgbClr val="92ADCE"/>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500">
                <a:solidFill>
                  <a:schemeClr val="tx1"/>
                </a:solidFill>
                <a:latin typeface="Arial" pitchFamily="34" charset="0"/>
              </a:defRPr>
            </a:lvl1pPr>
            <a:lvl2pPr marL="742950" indent="-285750" eaLnBrk="0" hangingPunct="0">
              <a:defRPr sz="1500">
                <a:solidFill>
                  <a:schemeClr val="tx1"/>
                </a:solidFill>
                <a:latin typeface="Arial" pitchFamily="34" charset="0"/>
              </a:defRPr>
            </a:lvl2pPr>
            <a:lvl3pPr marL="1143000" indent="-228600" eaLnBrk="0" hangingPunct="0">
              <a:defRPr sz="1500">
                <a:solidFill>
                  <a:schemeClr val="tx1"/>
                </a:solidFill>
                <a:latin typeface="Arial" pitchFamily="34" charset="0"/>
              </a:defRPr>
            </a:lvl3pPr>
            <a:lvl4pPr marL="1600200" indent="-228600" eaLnBrk="0" hangingPunct="0">
              <a:defRPr sz="1500">
                <a:solidFill>
                  <a:schemeClr val="tx1"/>
                </a:solidFill>
                <a:latin typeface="Arial" pitchFamily="34" charset="0"/>
              </a:defRPr>
            </a:lvl4pPr>
            <a:lvl5pPr marL="2057400" indent="-228600" eaLnBrk="0" hangingPunct="0">
              <a:defRPr sz="1500">
                <a:solidFill>
                  <a:schemeClr val="tx1"/>
                </a:solidFill>
                <a:latin typeface="Arial" pitchFamily="34" charset="0"/>
              </a:defRPr>
            </a:lvl5pPr>
            <a:lvl6pPr marL="2514600" indent="-228600" eaLnBrk="0" fontAlgn="base" hangingPunct="0">
              <a:spcBef>
                <a:spcPct val="20000"/>
              </a:spcBef>
              <a:spcAft>
                <a:spcPct val="0"/>
              </a:spcAft>
              <a:buFont typeface="Wingdings" pitchFamily="2" charset="2"/>
              <a:defRPr sz="1500">
                <a:solidFill>
                  <a:schemeClr val="tx1"/>
                </a:solidFill>
                <a:latin typeface="Arial" pitchFamily="34" charset="0"/>
              </a:defRPr>
            </a:lvl6pPr>
            <a:lvl7pPr marL="2971800" indent="-228600" eaLnBrk="0" fontAlgn="base" hangingPunct="0">
              <a:spcBef>
                <a:spcPct val="20000"/>
              </a:spcBef>
              <a:spcAft>
                <a:spcPct val="0"/>
              </a:spcAft>
              <a:buFont typeface="Wingdings" pitchFamily="2" charset="2"/>
              <a:defRPr sz="1500">
                <a:solidFill>
                  <a:schemeClr val="tx1"/>
                </a:solidFill>
                <a:latin typeface="Arial" pitchFamily="34" charset="0"/>
              </a:defRPr>
            </a:lvl7pPr>
            <a:lvl8pPr marL="3429000" indent="-228600" eaLnBrk="0" fontAlgn="base" hangingPunct="0">
              <a:spcBef>
                <a:spcPct val="20000"/>
              </a:spcBef>
              <a:spcAft>
                <a:spcPct val="0"/>
              </a:spcAft>
              <a:buFont typeface="Wingdings" pitchFamily="2" charset="2"/>
              <a:defRPr sz="1500">
                <a:solidFill>
                  <a:schemeClr val="tx1"/>
                </a:solidFill>
                <a:latin typeface="Arial" pitchFamily="34" charset="0"/>
              </a:defRPr>
            </a:lvl8pPr>
            <a:lvl9pPr marL="3886200" indent="-228600" eaLnBrk="0" fontAlgn="base" hangingPunct="0">
              <a:spcBef>
                <a:spcPct val="20000"/>
              </a:spcBef>
              <a:spcAft>
                <a:spcPct val="0"/>
              </a:spcAft>
              <a:buFont typeface="Wingdings" pitchFamily="2" charset="2"/>
              <a:defRPr sz="1500">
                <a:solidFill>
                  <a:schemeClr val="tx1"/>
                </a:solidFill>
                <a:latin typeface="Arial" pitchFamily="34" charset="0"/>
              </a:defRPr>
            </a:lvl9pPr>
          </a:lstStyle>
          <a:p>
            <a:pPr lvl="0" algn="ctr" eaLnBrk="1" hangingPunct="1">
              <a:lnSpc>
                <a:spcPct val="150000"/>
              </a:lnSpc>
              <a:spcBef>
                <a:spcPct val="20000"/>
              </a:spcBef>
              <a:defRPr/>
            </a:pPr>
            <a:r>
              <a:rPr lang="ru-RU" altLang="ru-RU" sz="1600" b="1" i="1" dirty="0">
                <a:solidFill>
                  <a:srgbClr val="CC9900"/>
                </a:solidFill>
                <a:latin typeface="Segoe UI" panose="020B0502040204020203" pitchFamily="34" charset="0"/>
                <a:cs typeface="Segoe UI" panose="020B0502040204020203" pitchFamily="34" charset="0"/>
              </a:rPr>
              <a:t>Воздействие </a:t>
            </a:r>
            <a:r>
              <a:rPr lang="ru-RU" sz="1600" b="1" i="1" dirty="0" smtClean="0">
                <a:solidFill>
                  <a:srgbClr val="CC9900"/>
                </a:solidFill>
                <a:latin typeface="Segoe UI" panose="020B0502040204020203" pitchFamily="34" charset="0"/>
                <a:cs typeface="Segoe UI" panose="020B0502040204020203" pitchFamily="34" charset="0"/>
              </a:rPr>
              <a:t>вредных </a:t>
            </a:r>
            <a:r>
              <a:rPr lang="ru-RU" sz="1600" b="1" i="1" dirty="0">
                <a:solidFill>
                  <a:srgbClr val="CC9900"/>
                </a:solidFill>
                <a:latin typeface="Segoe UI" panose="020B0502040204020203" pitchFamily="34" charset="0"/>
                <a:cs typeface="Segoe UI" panose="020B0502040204020203" pitchFamily="34" charset="0"/>
              </a:rPr>
              <a:t>физических факторов на стадии строительства и эксплуатации будут на допустимом уровне</a:t>
            </a:r>
            <a:endParaRPr lang="ru-RU" altLang="ru-RU" sz="1600" b="1" i="1" dirty="0">
              <a:solidFill>
                <a:srgbClr val="CC99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931602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636607" y="327074"/>
            <a:ext cx="9869467" cy="492443"/>
          </a:xfrm>
          <a:prstGeom prst="rect">
            <a:avLst/>
          </a:prstGeom>
          <a:noFill/>
        </p:spPr>
        <p:txBody>
          <a:bodyPr wrap="square" rtlCol="0">
            <a:spAutoFit/>
          </a:bodyPr>
          <a:lstStyle/>
          <a:p>
            <a:r>
              <a:rPr lang="ru-RU" altLang="ru-RU" sz="2600" b="1" dirty="0">
                <a:solidFill>
                  <a:schemeClr val="accent4"/>
                </a:solidFill>
                <a:latin typeface="Segoe UI" panose="020B0502040204020203" pitchFamily="34" charset="0"/>
                <a:cs typeface="Segoe UI" panose="020B0502040204020203" pitchFamily="34" charset="0"/>
              </a:rPr>
              <a:t>МЕРОПРИЯТИЯ</a:t>
            </a:r>
            <a:r>
              <a:rPr kumimoji="1" lang="ru-RU" altLang="ru-RU" sz="2600" b="1" dirty="0" smtClean="0">
                <a:solidFill>
                  <a:schemeClr val="tx1">
                    <a:lumMod val="50000"/>
                  </a:schemeClr>
                </a:solidFill>
                <a:latin typeface="Segoe UI" panose="020B0502040204020203" pitchFamily="34" charset="0"/>
                <a:ea typeface="Arial" charset="0"/>
                <a:cs typeface="Segoe UI" panose="020B0502040204020203" pitchFamily="34" charset="0"/>
              </a:rPr>
              <a:t> ПО ОХРАНЕ АТМОСФЕРНОГО ВОЗДУХА</a:t>
            </a:r>
            <a:endParaRPr kumimoji="1" lang="ru-RU" sz="2600" b="1" dirty="0">
              <a:solidFill>
                <a:schemeClr val="tx1">
                  <a:lumMod val="50000"/>
                </a:schemeClr>
              </a:solidFill>
              <a:latin typeface="Segoe UI" panose="020B0502040204020203" pitchFamily="34" charset="0"/>
              <a:ea typeface="Arial" charset="0"/>
              <a:cs typeface="Segoe UI" panose="020B0502040204020203" pitchFamily="34" charset="0"/>
            </a:endParaRPr>
          </a:p>
        </p:txBody>
      </p:sp>
      <p:sp>
        <p:nvSpPr>
          <p:cNvPr id="25" name="TextBox 24"/>
          <p:cNvSpPr txBox="1"/>
          <p:nvPr/>
        </p:nvSpPr>
        <p:spPr>
          <a:xfrm>
            <a:off x="0" y="6381994"/>
            <a:ext cx="523875" cy="338554"/>
          </a:xfrm>
          <a:prstGeom prst="rect">
            <a:avLst/>
          </a:prstGeom>
          <a:noFill/>
        </p:spPr>
        <p:txBody>
          <a:bodyPr wrap="square">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15</a:t>
            </a:fld>
            <a:endParaRPr lang="ru-RU" sz="1600" b="0" dirty="0">
              <a:solidFill>
                <a:schemeClr val="bg1"/>
              </a:solidFill>
            </a:endParaRPr>
          </a:p>
        </p:txBody>
      </p:sp>
      <p:sp>
        <p:nvSpPr>
          <p:cNvPr id="26" name="Прямоугольник 25"/>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sp>
        <p:nvSpPr>
          <p:cNvPr id="14" name="Rectangle 3"/>
          <p:cNvSpPr txBox="1">
            <a:spLocks noChangeArrowheads="1"/>
          </p:cNvSpPr>
          <p:nvPr/>
        </p:nvSpPr>
        <p:spPr bwMode="auto">
          <a:xfrm>
            <a:off x="714375" y="895715"/>
            <a:ext cx="10839450" cy="2428509"/>
          </a:xfrm>
          <a:prstGeom prst="rect">
            <a:avLst/>
          </a:prstGeom>
          <a:noFill/>
          <a:ln>
            <a:solidFill>
              <a:srgbClr val="33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0" tIns="45710" rIns="91420" bIns="45710" numCol="1" anchor="t" anchorCtr="0" compatLnSpc="1">
            <a:prstTxWarp prst="textNoShape">
              <a:avLst/>
            </a:prstTxWarp>
          </a:bodyPr>
          <a:lstStyle>
            <a:lvl1pPr marL="342900" indent="-342900" algn="l" rtl="0" eaLnBrk="0" fontAlgn="base" hangingPunct="0">
              <a:spcBef>
                <a:spcPct val="60000"/>
              </a:spcBef>
              <a:spcAft>
                <a:spcPct val="0"/>
              </a:spcAft>
              <a:buClr>
                <a:srgbClr val="947C18"/>
              </a:buClr>
              <a:buFont typeface="Wingdings" pitchFamily="2" charset="2"/>
              <a:buChar char="§"/>
              <a:defRPr sz="2200">
                <a:solidFill>
                  <a:schemeClr val="tx1"/>
                </a:solidFill>
                <a:latin typeface="+mn-lt"/>
                <a:ea typeface="+mn-ea"/>
                <a:cs typeface="+mn-cs"/>
              </a:defRPr>
            </a:lvl1pPr>
            <a:lvl2pPr marL="647700" indent="-303213" algn="l" rtl="0" eaLnBrk="0" fontAlgn="base" hangingPunct="0">
              <a:spcBef>
                <a:spcPct val="20000"/>
              </a:spcBef>
              <a:spcAft>
                <a:spcPct val="0"/>
              </a:spcAft>
              <a:buClr>
                <a:srgbClr val="947C18"/>
              </a:buClr>
              <a:buFont typeface="Arial" pitchFamily="34" charset="0"/>
              <a:buChar char="–"/>
              <a:defRPr sz="2200">
                <a:solidFill>
                  <a:schemeClr val="tx1"/>
                </a:solidFill>
                <a:latin typeface="+mn-lt"/>
              </a:defRPr>
            </a:lvl2pPr>
            <a:lvl3pPr marL="904875" indent="-255588" algn="l" rtl="0" eaLnBrk="0" fontAlgn="base" hangingPunct="0">
              <a:spcBef>
                <a:spcPct val="20000"/>
              </a:spcBef>
              <a:spcAft>
                <a:spcPct val="0"/>
              </a:spcAft>
              <a:buClr>
                <a:schemeClr val="bg2"/>
              </a:buClr>
              <a:buChar char="•"/>
              <a:defRPr sz="2200">
                <a:solidFill>
                  <a:schemeClr val="tx1"/>
                </a:solidFill>
                <a:latin typeface="+mn-lt"/>
              </a:defRPr>
            </a:lvl3pPr>
            <a:lvl4pPr marL="1162050" indent="-255588" algn="l" rtl="0" eaLnBrk="0" fontAlgn="base" hangingPunct="0">
              <a:spcBef>
                <a:spcPct val="20000"/>
              </a:spcBef>
              <a:spcAft>
                <a:spcPct val="0"/>
              </a:spcAft>
              <a:buClr>
                <a:srgbClr val="E7CF6E"/>
              </a:buClr>
              <a:buFont typeface="Arial" pitchFamily="34" charset="0"/>
              <a:buChar char="–"/>
              <a:defRPr sz="2200">
                <a:solidFill>
                  <a:schemeClr val="tx1"/>
                </a:solidFill>
                <a:latin typeface="+mn-lt"/>
              </a:defRPr>
            </a:lvl4pPr>
            <a:lvl5pPr marL="1408113" indent="-244475" algn="l" rtl="0" eaLnBrk="0" fontAlgn="base" hangingPunct="0">
              <a:spcBef>
                <a:spcPct val="20000"/>
              </a:spcBef>
              <a:spcAft>
                <a:spcPct val="0"/>
              </a:spcAft>
              <a:buClr>
                <a:schemeClr val="bg2"/>
              </a:buClr>
              <a:buFont typeface="Arial" pitchFamily="34" charset="0"/>
              <a:buChar char="»"/>
              <a:defRPr sz="2200">
                <a:solidFill>
                  <a:schemeClr val="tx1"/>
                </a:solidFill>
                <a:latin typeface="+mn-lt"/>
              </a:defRPr>
            </a:lvl5pPr>
            <a:lvl6pPr marL="1865313" indent="-244475" algn="l" rtl="0" fontAlgn="base">
              <a:spcBef>
                <a:spcPct val="20000"/>
              </a:spcBef>
              <a:spcAft>
                <a:spcPct val="0"/>
              </a:spcAft>
              <a:buClr>
                <a:schemeClr val="bg2"/>
              </a:buClr>
              <a:buFont typeface="Arial" charset="0"/>
              <a:buChar char="»"/>
              <a:defRPr sz="2200">
                <a:solidFill>
                  <a:schemeClr val="tx1"/>
                </a:solidFill>
                <a:latin typeface="+mn-lt"/>
              </a:defRPr>
            </a:lvl6pPr>
            <a:lvl7pPr marL="2322513" indent="-244475" algn="l" rtl="0" fontAlgn="base">
              <a:spcBef>
                <a:spcPct val="20000"/>
              </a:spcBef>
              <a:spcAft>
                <a:spcPct val="0"/>
              </a:spcAft>
              <a:buClr>
                <a:schemeClr val="bg2"/>
              </a:buClr>
              <a:buFont typeface="Arial" charset="0"/>
              <a:buChar char="»"/>
              <a:defRPr sz="2200">
                <a:solidFill>
                  <a:schemeClr val="tx1"/>
                </a:solidFill>
                <a:latin typeface="+mn-lt"/>
              </a:defRPr>
            </a:lvl7pPr>
            <a:lvl8pPr marL="2779713" indent="-244475" algn="l" rtl="0" fontAlgn="base">
              <a:spcBef>
                <a:spcPct val="20000"/>
              </a:spcBef>
              <a:spcAft>
                <a:spcPct val="0"/>
              </a:spcAft>
              <a:buClr>
                <a:schemeClr val="bg2"/>
              </a:buClr>
              <a:buFont typeface="Arial" charset="0"/>
              <a:buChar char="»"/>
              <a:defRPr sz="2200">
                <a:solidFill>
                  <a:schemeClr val="tx1"/>
                </a:solidFill>
                <a:latin typeface="+mn-lt"/>
              </a:defRPr>
            </a:lvl8pPr>
            <a:lvl9pPr marL="3236913" indent="-244475" algn="l" rtl="0" fontAlgn="base">
              <a:spcBef>
                <a:spcPct val="20000"/>
              </a:spcBef>
              <a:spcAft>
                <a:spcPct val="0"/>
              </a:spcAft>
              <a:buClr>
                <a:schemeClr val="bg2"/>
              </a:buClr>
              <a:buFont typeface="Arial" charset="0"/>
              <a:buChar char="»"/>
              <a:defRPr sz="2200">
                <a:solidFill>
                  <a:schemeClr val="tx1"/>
                </a:solidFill>
                <a:latin typeface="+mn-lt"/>
              </a:defRPr>
            </a:lvl9pPr>
          </a:lstStyle>
          <a:p>
            <a:pPr algn="ctr">
              <a:lnSpc>
                <a:spcPts val="1300"/>
              </a:lnSpc>
              <a:buNone/>
            </a:pPr>
            <a:r>
              <a:rPr lang="ru-RU" sz="1600" b="1" dirty="0" smtClean="0">
                <a:latin typeface="Segoe UI" panose="020B0502040204020203" pitchFamily="34" charset="0"/>
                <a:cs typeface="Segoe UI" panose="020B0502040204020203" pitchFamily="34" charset="0"/>
              </a:rPr>
              <a:t>Ближайшие </a:t>
            </a:r>
            <a:r>
              <a:rPr lang="ru-RU" sz="1600" b="1" dirty="0">
                <a:latin typeface="Segoe UI" panose="020B0502040204020203" pitchFamily="34" charset="0"/>
                <a:cs typeface="Segoe UI" panose="020B0502040204020203" pitchFamily="34" charset="0"/>
              </a:rPr>
              <a:t>к району работ населенные пункты:</a:t>
            </a:r>
          </a:p>
          <a:p>
            <a:pPr marL="285750" lvl="0" indent="-285750" algn="just" eaLnBrk="1" hangingPunct="1">
              <a:spcBef>
                <a:spcPts val="600"/>
              </a:spcBef>
              <a:spcAft>
                <a:spcPts val="600"/>
              </a:spcAft>
              <a:buClr>
                <a:srgbClr val="FED104"/>
              </a:buClr>
              <a:buSzPct val="120000"/>
              <a:tabLst>
                <a:tab pos="265113" algn="l"/>
              </a:tabLst>
              <a:defRPr/>
            </a:pPr>
            <a:r>
              <a:rPr lang="ru-RU" sz="1400" dirty="0" smtClean="0">
                <a:latin typeface="Segoe UI" panose="020B0502040204020203" pitchFamily="34" charset="0"/>
                <a:cs typeface="Segoe UI" panose="020B0502040204020203" pitchFamily="34" charset="0"/>
              </a:rPr>
              <a:t>п</a:t>
            </a:r>
            <a:r>
              <a:rPr lang="ru-RU" sz="1400" dirty="0">
                <a:latin typeface="Segoe UI" panose="020B0502040204020203" pitchFamily="34" charset="0"/>
                <a:cs typeface="Segoe UI" panose="020B0502040204020203" pitchFamily="34" charset="0"/>
              </a:rPr>
              <a:t>. </a:t>
            </a:r>
            <a:r>
              <a:rPr lang="ru-RU" sz="1400" dirty="0" err="1">
                <a:latin typeface="Segoe UI" panose="020B0502040204020203" pitchFamily="34" charset="0"/>
                <a:cs typeface="Segoe UI" panose="020B0502040204020203" pitchFamily="34" charset="0"/>
              </a:rPr>
              <a:t>Проскурино</a:t>
            </a:r>
            <a:r>
              <a:rPr lang="ru-RU" sz="1400" dirty="0">
                <a:latin typeface="Segoe UI" panose="020B0502040204020203" pitchFamily="34" charset="0"/>
                <a:cs typeface="Segoe UI" panose="020B0502040204020203" pitchFamily="34" charset="0"/>
              </a:rPr>
              <a:t>, в 3,7 км к северо-востоку от района производства работ;</a:t>
            </a:r>
          </a:p>
          <a:p>
            <a:pPr marL="285750" lvl="0" indent="-285750" algn="just" eaLnBrk="1" hangingPunct="1">
              <a:spcBef>
                <a:spcPts val="600"/>
              </a:spcBef>
              <a:spcAft>
                <a:spcPts val="600"/>
              </a:spcAft>
              <a:buClr>
                <a:srgbClr val="FED104"/>
              </a:buClr>
              <a:buSzPct val="120000"/>
              <a:tabLst>
                <a:tab pos="265113" algn="l"/>
              </a:tabLst>
              <a:defRPr/>
            </a:pPr>
            <a:r>
              <a:rPr lang="ru-RU" sz="1400" dirty="0">
                <a:latin typeface="Segoe UI" panose="020B0502040204020203" pitchFamily="34" charset="0"/>
                <a:cs typeface="Segoe UI" panose="020B0502040204020203" pitchFamily="34" charset="0"/>
              </a:rPr>
              <a:t>п. </a:t>
            </a:r>
            <a:r>
              <a:rPr lang="ru-RU" sz="1400" dirty="0" err="1">
                <a:latin typeface="Segoe UI" panose="020B0502040204020203" pitchFamily="34" charset="0"/>
                <a:cs typeface="Segoe UI" panose="020B0502040204020203" pitchFamily="34" charset="0"/>
              </a:rPr>
              <a:t>Суриково</a:t>
            </a:r>
            <a:r>
              <a:rPr lang="ru-RU" sz="1400" dirty="0">
                <a:latin typeface="Segoe UI" panose="020B0502040204020203" pitchFamily="34" charset="0"/>
                <a:cs typeface="Segoe UI" panose="020B0502040204020203" pitchFamily="34" charset="0"/>
              </a:rPr>
              <a:t>, в 8,0 км к востоку от района производства работ;</a:t>
            </a:r>
          </a:p>
          <a:p>
            <a:pPr marL="285750" lvl="0" indent="-285750" algn="just" eaLnBrk="1" hangingPunct="1">
              <a:spcBef>
                <a:spcPts val="600"/>
              </a:spcBef>
              <a:spcAft>
                <a:spcPts val="600"/>
              </a:spcAft>
              <a:buClr>
                <a:srgbClr val="FED104"/>
              </a:buClr>
              <a:buSzPct val="120000"/>
              <a:tabLst>
                <a:tab pos="265113" algn="l"/>
              </a:tabLst>
              <a:defRPr/>
            </a:pPr>
            <a:r>
              <a:rPr lang="ru-RU" sz="1400" dirty="0">
                <a:latin typeface="Segoe UI" panose="020B0502040204020203" pitchFamily="34" charset="0"/>
                <a:cs typeface="Segoe UI" panose="020B0502040204020203" pitchFamily="34" charset="0"/>
              </a:rPr>
              <a:t>п. </a:t>
            </a:r>
            <a:r>
              <a:rPr lang="ru-RU" sz="1400" dirty="0" err="1">
                <a:latin typeface="Segoe UI" panose="020B0502040204020203" pitchFamily="34" charset="0"/>
                <a:cs typeface="Segoe UI" panose="020B0502040204020203" pitchFamily="34" charset="0"/>
              </a:rPr>
              <a:t>Савельевка</a:t>
            </a:r>
            <a:r>
              <a:rPr lang="ru-RU" sz="1400" dirty="0">
                <a:latin typeface="Segoe UI" panose="020B0502040204020203" pitchFamily="34" charset="0"/>
                <a:cs typeface="Segoe UI" panose="020B0502040204020203" pitchFamily="34" charset="0"/>
              </a:rPr>
              <a:t>, в 3,4 км к юго-востоку от района производства работ</a:t>
            </a:r>
            <a:r>
              <a:rPr lang="ru-RU" sz="1400" dirty="0" smtClean="0">
                <a:latin typeface="Segoe UI" panose="020B0502040204020203" pitchFamily="34" charset="0"/>
                <a:cs typeface="Segoe UI" panose="020B0502040204020203" pitchFamily="34" charset="0"/>
              </a:rPr>
              <a:t>.</a:t>
            </a:r>
          </a:p>
          <a:p>
            <a:pPr marL="0" indent="0" algn="just" eaLnBrk="1" hangingPunct="1">
              <a:spcBef>
                <a:spcPts val="600"/>
              </a:spcBef>
              <a:spcAft>
                <a:spcPts val="600"/>
              </a:spcAft>
              <a:buClr>
                <a:srgbClr val="FED104"/>
              </a:buClr>
              <a:buSzPct val="120000"/>
              <a:buNone/>
              <a:tabLst>
                <a:tab pos="265113" algn="l"/>
              </a:tabLst>
              <a:defRPr/>
            </a:pPr>
            <a:r>
              <a:rPr lang="ru-RU" altLang="ru-RU" sz="1400" dirty="0">
                <a:latin typeface="Segoe UI" panose="020B0502040204020203" pitchFamily="34" charset="0"/>
                <a:cs typeface="Segoe UI" panose="020B0502040204020203" pitchFamily="34" charset="0"/>
              </a:rPr>
              <a:t>Данные населенные пункты находятся на значительном расстоянии от проектируемого объекта и не попадают в зону влияния объекта. Удаленность объектов проектирования от жилой застройки, позволяет сделать вывод об отсутствии влияния на уровень атмосферного воздуха в жилых зонах. </a:t>
            </a:r>
          </a:p>
          <a:p>
            <a:pPr marL="0" indent="0" algn="just">
              <a:lnSpc>
                <a:spcPts val="1200"/>
              </a:lnSpc>
              <a:buNone/>
            </a:pPr>
            <a:endParaRPr lang="ru-RU" sz="1100" b="1" i="1" kern="0" dirty="0">
              <a:solidFill>
                <a:srgbClr val="000000"/>
              </a:solidFill>
              <a:latin typeface="Arial" pitchFamily="34" charset="0"/>
            </a:endParaRPr>
          </a:p>
          <a:p>
            <a:pPr marL="0" lvl="0" indent="0" algn="just" eaLnBrk="1" hangingPunct="1">
              <a:spcBef>
                <a:spcPts val="600"/>
              </a:spcBef>
              <a:spcAft>
                <a:spcPts val="600"/>
              </a:spcAft>
              <a:buClr>
                <a:srgbClr val="FED104"/>
              </a:buClr>
              <a:buSzPct val="120000"/>
              <a:buNone/>
              <a:tabLst>
                <a:tab pos="265113" algn="l"/>
              </a:tabLst>
              <a:defRPr/>
            </a:pPr>
            <a:endParaRPr lang="ru-RU" sz="1400" dirty="0">
              <a:latin typeface="Segoe UI" panose="020B0502040204020203" pitchFamily="34" charset="0"/>
              <a:cs typeface="Segoe UI" panose="020B0502040204020203" pitchFamily="34" charset="0"/>
            </a:endParaRPr>
          </a:p>
          <a:p>
            <a:pPr algn="ctr">
              <a:lnSpc>
                <a:spcPts val="1300"/>
              </a:lnSpc>
              <a:buNone/>
            </a:pPr>
            <a:endParaRPr lang="ru-RU" sz="1400" dirty="0">
              <a:latin typeface="Segoe UI" panose="020B0502040204020203" pitchFamily="34" charset="0"/>
              <a:cs typeface="Segoe UI" panose="020B0502040204020203" pitchFamily="34" charset="0"/>
            </a:endParaRPr>
          </a:p>
          <a:p>
            <a:pPr marL="0" indent="0" algn="just">
              <a:lnSpc>
                <a:spcPts val="1200"/>
              </a:lnSpc>
              <a:buNone/>
            </a:pPr>
            <a:endParaRPr lang="ru-RU" sz="1400" b="1" dirty="0">
              <a:latin typeface="Segoe UI" panose="020B0502040204020203" pitchFamily="34" charset="0"/>
              <a:cs typeface="Segoe UI" panose="020B0502040204020203" pitchFamily="34" charset="0"/>
            </a:endParaRPr>
          </a:p>
          <a:p>
            <a:pPr marL="0" indent="0" algn="just">
              <a:lnSpc>
                <a:spcPts val="1200"/>
              </a:lnSpc>
              <a:buNone/>
            </a:pPr>
            <a:endParaRPr lang="ru-RU" sz="1200" b="1" i="1" kern="0" dirty="0" smtClean="0">
              <a:solidFill>
                <a:srgbClr val="000000"/>
              </a:solidFill>
              <a:latin typeface="Arial" pitchFamily="34" charset="0"/>
            </a:endParaRPr>
          </a:p>
          <a:p>
            <a:pPr marL="0" indent="0" algn="just">
              <a:lnSpc>
                <a:spcPts val="1200"/>
              </a:lnSpc>
              <a:buNone/>
            </a:pPr>
            <a:endParaRPr lang="ru-RU" sz="1200" b="1" i="1" kern="0" dirty="0" smtClean="0">
              <a:solidFill>
                <a:srgbClr val="000000"/>
              </a:solidFill>
              <a:latin typeface="Arial" pitchFamily="34" charset="0"/>
            </a:endParaRPr>
          </a:p>
          <a:p>
            <a:pPr marL="0" indent="0" algn="just">
              <a:lnSpc>
                <a:spcPts val="1200"/>
              </a:lnSpc>
              <a:buNone/>
            </a:pPr>
            <a:endParaRPr lang="ru-RU" sz="1200" dirty="0"/>
          </a:p>
          <a:p>
            <a:pPr marL="0" lvl="0" indent="0">
              <a:lnSpc>
                <a:spcPts val="900"/>
              </a:lnSpc>
              <a:buNone/>
            </a:pPr>
            <a:endParaRPr lang="ru-RU" sz="1200" dirty="0" smtClean="0"/>
          </a:p>
          <a:p>
            <a:pPr marL="342900" marR="0" lvl="0" indent="-342900" algn="just" defTabSz="914400" rtl="0" eaLnBrk="1" fontAlgn="base" latinLnBrk="0" hangingPunct="1">
              <a:lnSpc>
                <a:spcPts val="900"/>
              </a:lnSpc>
              <a:spcBef>
                <a:spcPct val="60000"/>
              </a:spcBef>
              <a:spcAft>
                <a:spcPct val="0"/>
              </a:spcAft>
              <a:buClr>
                <a:srgbClr val="947C18"/>
              </a:buClr>
              <a:buSzTx/>
              <a:buFont typeface="Wingdings" pitchFamily="2" charset="2"/>
              <a:buNone/>
              <a:tabLst/>
              <a:defRPr/>
            </a:pPr>
            <a:endParaRPr kumimoji="0" lang="ru-RU" altLang="ru-RU" sz="1100" b="1" i="0" u="none" strike="noStrike" kern="0" cap="none" spc="0" normalizeH="0" baseline="0" noProof="0" dirty="0" smtClean="0">
              <a:ln>
                <a:noFill/>
              </a:ln>
              <a:solidFill>
                <a:srgbClr val="000000"/>
              </a:solidFill>
              <a:effectLst/>
              <a:uLnTx/>
              <a:uFillTx/>
              <a:latin typeface="Arial" pitchFamily="34" charset="0"/>
            </a:endParaRPr>
          </a:p>
        </p:txBody>
      </p:sp>
      <p:sp>
        <p:nvSpPr>
          <p:cNvPr id="9" name="Rectangle 13"/>
          <p:cNvSpPr>
            <a:spLocks noChangeArrowheads="1"/>
          </p:cNvSpPr>
          <p:nvPr/>
        </p:nvSpPr>
        <p:spPr bwMode="auto">
          <a:xfrm>
            <a:off x="790574" y="3390900"/>
            <a:ext cx="10763251" cy="2847854"/>
          </a:xfrm>
          <a:prstGeom prst="rect">
            <a:avLst/>
          </a:prstGeom>
          <a:noFill/>
          <a:ln w="25400">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0" rIns="91420" bIns="45710"/>
          <a:lstStyle>
            <a:lvl1pPr marL="342900" indent="-342900" eaLnBrk="0" hangingPunct="0">
              <a:spcBef>
                <a:spcPct val="60000"/>
              </a:spcBef>
              <a:buClr>
                <a:srgbClr val="947C18"/>
              </a:buClr>
              <a:buChar char="§"/>
              <a:defRPr sz="2200">
                <a:solidFill>
                  <a:schemeClr val="tx1"/>
                </a:solidFill>
                <a:latin typeface="Century Gothic" pitchFamily="34" charset="0"/>
              </a:defRPr>
            </a:lvl1pPr>
            <a:lvl2pPr marL="742950" indent="-285750" eaLnBrk="0" hangingPunct="0">
              <a:buClr>
                <a:srgbClr val="947C18"/>
              </a:buClr>
              <a:buFont typeface="Arial" pitchFamily="34" charset="0"/>
              <a:buChar char="–"/>
              <a:defRPr sz="2200">
                <a:solidFill>
                  <a:schemeClr val="tx1"/>
                </a:solidFill>
                <a:latin typeface="Century Gothic" pitchFamily="34" charset="0"/>
              </a:defRPr>
            </a:lvl2pPr>
            <a:lvl3pPr marL="1143000" indent="-228600" eaLnBrk="0" hangingPunct="0">
              <a:buClr>
                <a:schemeClr val="bg2"/>
              </a:buClr>
              <a:buChar char="•"/>
              <a:defRPr sz="2200">
                <a:solidFill>
                  <a:schemeClr val="tx1"/>
                </a:solidFill>
                <a:latin typeface="Century Gothic" pitchFamily="34" charset="0"/>
              </a:defRPr>
            </a:lvl3pPr>
            <a:lvl4pPr marL="1600200" indent="-228600" eaLnBrk="0" hangingPunct="0">
              <a:buClr>
                <a:srgbClr val="E7CF6E"/>
              </a:buClr>
              <a:buFont typeface="Arial" pitchFamily="34" charset="0"/>
              <a:buChar char="–"/>
              <a:defRPr sz="2200">
                <a:solidFill>
                  <a:schemeClr val="tx1"/>
                </a:solidFill>
                <a:latin typeface="Century Gothic" pitchFamily="34" charset="0"/>
              </a:defRPr>
            </a:lvl4pPr>
            <a:lvl5pPr marL="2057400" indent="-228600" eaLnBrk="0" hangingPunct="0">
              <a:buClr>
                <a:schemeClr val="bg2"/>
              </a:buClr>
              <a:buFont typeface="Arial" pitchFamily="34" charset="0"/>
              <a:buChar char="»"/>
              <a:defRPr sz="2200">
                <a:solidFill>
                  <a:schemeClr val="tx1"/>
                </a:solidFill>
                <a:latin typeface="Century Gothic" pitchFamily="34" charset="0"/>
              </a:defRPr>
            </a:lvl5pPr>
            <a:lvl6pPr marL="25146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6pPr>
            <a:lvl7pPr marL="29718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7pPr>
            <a:lvl8pPr marL="34290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8pPr>
            <a:lvl9pPr marL="38862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9pPr>
          </a:lstStyle>
          <a:p>
            <a:pPr algn="ctr" fontAlgn="base">
              <a:lnSpc>
                <a:spcPts val="1300"/>
              </a:lnSpc>
              <a:spcBef>
                <a:spcPts val="1200"/>
              </a:spcBef>
              <a:spcAft>
                <a:spcPts val="600"/>
              </a:spcAft>
              <a:buNone/>
            </a:pPr>
            <a:r>
              <a:rPr lang="ru-RU" altLang="ru-RU" sz="1600" b="1" i="1" dirty="0" smtClean="0">
                <a:latin typeface="Segoe UI" panose="020B0502040204020203" pitchFamily="34" charset="0"/>
                <a:cs typeface="Segoe UI" panose="020B0502040204020203" pitchFamily="34" charset="0"/>
              </a:rPr>
              <a:t>Мероприятия </a:t>
            </a:r>
            <a:r>
              <a:rPr lang="ru-RU" altLang="ru-RU" sz="1600" b="1" i="1" dirty="0">
                <a:latin typeface="Segoe UI" panose="020B0502040204020203" pitchFamily="34" charset="0"/>
                <a:cs typeface="Segoe UI" panose="020B0502040204020203" pitchFamily="34" charset="0"/>
              </a:rPr>
              <a:t>по охране атмосферного воздуха</a:t>
            </a:r>
            <a:r>
              <a:rPr lang="ru-RU" altLang="ru-RU" sz="1600" b="1" i="1" dirty="0" smtClean="0">
                <a:latin typeface="Segoe UI" panose="020B0502040204020203" pitchFamily="34" charset="0"/>
                <a:cs typeface="Segoe UI" panose="020B0502040204020203" pitchFamily="34" charset="0"/>
              </a:rPr>
              <a:t>:</a:t>
            </a:r>
          </a:p>
          <a:p>
            <a:pPr marL="285750" indent="-285750" algn="just" eaLnBrk="1" fontAlgn="base" hangingPunct="1">
              <a:lnSpc>
                <a:spcPct val="150000"/>
              </a:lnSpc>
              <a:spcBef>
                <a:spcPts val="600"/>
              </a:spcBef>
              <a:spcAft>
                <a:spcPts val="600"/>
              </a:spcAft>
              <a:buClr>
                <a:srgbClr val="FED104"/>
              </a:buClr>
              <a:buSzPct val="120000"/>
              <a:buFont typeface="Wingdings" pitchFamily="2" charset="2"/>
              <a:buChar char="§"/>
              <a:tabLst>
                <a:tab pos="265113" algn="l"/>
              </a:tabLst>
              <a:defRPr/>
            </a:pPr>
            <a:r>
              <a:rPr lang="ru-RU" altLang="ru-RU" sz="1400" b="1" dirty="0">
                <a:latin typeface="Segoe UI" panose="020B0502040204020203" pitchFamily="34" charset="0"/>
                <a:cs typeface="Segoe UI" panose="020B0502040204020203" pitchFamily="34" charset="0"/>
              </a:rPr>
              <a:t>регулировка двигателей внутреннего сгорания техники;</a:t>
            </a:r>
          </a:p>
          <a:p>
            <a:pPr marL="285750" indent="-285750" algn="just" eaLnBrk="1" fontAlgn="base" hangingPunct="1">
              <a:lnSpc>
                <a:spcPct val="150000"/>
              </a:lnSpc>
              <a:spcBef>
                <a:spcPts val="600"/>
              </a:spcBef>
              <a:spcAft>
                <a:spcPts val="600"/>
              </a:spcAft>
              <a:buClr>
                <a:srgbClr val="FED104"/>
              </a:buClr>
              <a:buSzPct val="120000"/>
              <a:buFont typeface="Wingdings" pitchFamily="2" charset="2"/>
              <a:buChar char="§"/>
              <a:tabLst>
                <a:tab pos="265113" algn="l"/>
              </a:tabLst>
              <a:defRPr/>
            </a:pPr>
            <a:r>
              <a:rPr lang="ru-RU" altLang="ru-RU" sz="1400" b="1" dirty="0">
                <a:latin typeface="Segoe UI" panose="020B0502040204020203" pitchFamily="34" charset="0"/>
                <a:cs typeface="Segoe UI" panose="020B0502040204020203" pitchFamily="34" charset="0"/>
              </a:rPr>
              <a:t>движение транспорта по запланированной схеме, недопущение неконтролируемых поездок;</a:t>
            </a:r>
          </a:p>
          <a:p>
            <a:pPr marL="285750" indent="-285750" algn="just" eaLnBrk="1" fontAlgn="base" hangingPunct="1">
              <a:lnSpc>
                <a:spcPct val="150000"/>
              </a:lnSpc>
              <a:spcBef>
                <a:spcPts val="600"/>
              </a:spcBef>
              <a:spcAft>
                <a:spcPts val="600"/>
              </a:spcAft>
              <a:buClr>
                <a:srgbClr val="FED104"/>
              </a:buClr>
              <a:buSzPct val="120000"/>
              <a:buFont typeface="Wingdings" pitchFamily="2" charset="2"/>
              <a:buChar char="§"/>
              <a:tabLst>
                <a:tab pos="265113" algn="l"/>
              </a:tabLst>
              <a:defRPr/>
            </a:pPr>
            <a:r>
              <a:rPr lang="ru-RU" altLang="ru-RU" sz="1400" b="1" dirty="0">
                <a:latin typeface="Segoe UI" panose="020B0502040204020203" pitchFamily="34" charset="0"/>
                <a:cs typeface="Segoe UI" panose="020B0502040204020203" pitchFamily="34" charset="0"/>
              </a:rPr>
              <a:t>автоматизация технологического процесса;</a:t>
            </a:r>
            <a:endParaRPr lang="en-US" altLang="ru-RU" sz="1400" b="1" dirty="0">
              <a:latin typeface="Segoe UI" panose="020B0502040204020203" pitchFamily="34" charset="0"/>
              <a:cs typeface="Segoe UI" panose="020B0502040204020203" pitchFamily="34" charset="0"/>
            </a:endParaRPr>
          </a:p>
          <a:p>
            <a:pPr marL="285750" indent="-285750" algn="just" eaLnBrk="1" fontAlgn="base" hangingPunct="1">
              <a:lnSpc>
                <a:spcPct val="150000"/>
              </a:lnSpc>
              <a:spcBef>
                <a:spcPts val="600"/>
              </a:spcBef>
              <a:spcAft>
                <a:spcPts val="600"/>
              </a:spcAft>
              <a:buClr>
                <a:srgbClr val="FED104"/>
              </a:buClr>
              <a:buSzPct val="120000"/>
              <a:buFont typeface="Wingdings" pitchFamily="2" charset="2"/>
              <a:buChar char="§"/>
              <a:tabLst>
                <a:tab pos="265113" algn="l"/>
              </a:tabLst>
              <a:defRPr/>
            </a:pPr>
            <a:r>
              <a:rPr lang="ru-RU" altLang="ru-RU" sz="1400" b="1" dirty="0">
                <a:latin typeface="Segoe UI" panose="020B0502040204020203" pitchFamily="34" charset="0"/>
                <a:cs typeface="Segoe UI" panose="020B0502040204020203" pitchFamily="34" charset="0"/>
              </a:rPr>
              <a:t>полная герметизация технологических процессов;</a:t>
            </a:r>
          </a:p>
          <a:p>
            <a:pPr marL="285750" indent="-285750" algn="just" eaLnBrk="1" fontAlgn="base" hangingPunct="1">
              <a:lnSpc>
                <a:spcPct val="150000"/>
              </a:lnSpc>
              <a:spcBef>
                <a:spcPts val="600"/>
              </a:spcBef>
              <a:spcAft>
                <a:spcPts val="600"/>
              </a:spcAft>
              <a:buClr>
                <a:srgbClr val="FED104"/>
              </a:buClr>
              <a:buSzPct val="120000"/>
              <a:buFont typeface="Wingdings" pitchFamily="2" charset="2"/>
              <a:buChar char="§"/>
              <a:tabLst>
                <a:tab pos="265113" algn="l"/>
              </a:tabLst>
              <a:defRPr/>
            </a:pPr>
            <a:r>
              <a:rPr lang="ru-RU" altLang="ru-RU" sz="1400" b="1" dirty="0">
                <a:latin typeface="Segoe UI" panose="020B0502040204020203" pitchFamily="34" charset="0"/>
                <a:cs typeface="Segoe UI" panose="020B0502040204020203" pitchFamily="34" charset="0"/>
              </a:rPr>
              <a:t>защита трубопроводов и оборудования от почвенной коррозии.</a:t>
            </a:r>
          </a:p>
        </p:txBody>
      </p:sp>
    </p:spTree>
    <p:extLst>
      <p:ext uri="{BB962C8B-B14F-4D97-AF65-F5344CB8AC3E}">
        <p14:creationId xmlns:p14="http://schemas.microsoft.com/office/powerpoint/2010/main" val="27831354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636607" y="327074"/>
            <a:ext cx="9869467" cy="492443"/>
          </a:xfrm>
          <a:prstGeom prst="rect">
            <a:avLst/>
          </a:prstGeom>
          <a:noFill/>
        </p:spPr>
        <p:txBody>
          <a:bodyPr wrap="square" rtlCol="0">
            <a:spAutoFit/>
          </a:bodyPr>
          <a:lstStyle/>
          <a:p>
            <a:r>
              <a:rPr kumimoji="1" lang="ru-RU" altLang="ru-RU" sz="2600" b="1" dirty="0" smtClean="0">
                <a:solidFill>
                  <a:schemeClr val="tx1">
                    <a:lumMod val="50000"/>
                  </a:schemeClr>
                </a:solidFill>
                <a:latin typeface="Segoe UI" panose="020B0502040204020203" pitchFamily="34" charset="0"/>
                <a:ea typeface="Arial" charset="0"/>
                <a:cs typeface="Segoe UI" panose="020B0502040204020203" pitchFamily="34" charset="0"/>
              </a:rPr>
              <a:t>ПРИРОДНЫЕ ВОДЫ</a:t>
            </a:r>
            <a:endParaRPr kumimoji="1" lang="ru-RU" sz="2600" b="1" dirty="0">
              <a:solidFill>
                <a:schemeClr val="tx1">
                  <a:lumMod val="50000"/>
                </a:schemeClr>
              </a:solidFill>
              <a:latin typeface="Segoe UI" panose="020B0502040204020203" pitchFamily="34" charset="0"/>
              <a:ea typeface="Arial" charset="0"/>
              <a:cs typeface="Segoe UI" panose="020B0502040204020203" pitchFamily="34" charset="0"/>
            </a:endParaRPr>
          </a:p>
        </p:txBody>
      </p:sp>
      <p:sp>
        <p:nvSpPr>
          <p:cNvPr id="25" name="TextBox 24"/>
          <p:cNvSpPr txBox="1"/>
          <p:nvPr/>
        </p:nvSpPr>
        <p:spPr>
          <a:xfrm>
            <a:off x="0" y="6381994"/>
            <a:ext cx="523875" cy="338554"/>
          </a:xfrm>
          <a:prstGeom prst="rect">
            <a:avLst/>
          </a:prstGeom>
          <a:noFill/>
        </p:spPr>
        <p:txBody>
          <a:bodyPr wrap="square">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16</a:t>
            </a:fld>
            <a:endParaRPr lang="ru-RU" sz="1600" b="0" dirty="0">
              <a:solidFill>
                <a:schemeClr val="bg1"/>
              </a:solidFill>
            </a:endParaRPr>
          </a:p>
        </p:txBody>
      </p:sp>
      <p:sp>
        <p:nvSpPr>
          <p:cNvPr id="26" name="Прямоугольник 25"/>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sp>
        <p:nvSpPr>
          <p:cNvPr id="14" name="Rectangle 3"/>
          <p:cNvSpPr txBox="1">
            <a:spLocks noChangeArrowheads="1"/>
          </p:cNvSpPr>
          <p:nvPr/>
        </p:nvSpPr>
        <p:spPr bwMode="auto">
          <a:xfrm>
            <a:off x="752474" y="829408"/>
            <a:ext cx="10839450" cy="1476010"/>
          </a:xfrm>
          <a:prstGeom prst="rect">
            <a:avLst/>
          </a:prstGeom>
          <a:noFill/>
          <a:ln>
            <a:solidFill>
              <a:srgbClr val="33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0" tIns="45710" rIns="91420" bIns="45710" numCol="1" anchor="t" anchorCtr="0" compatLnSpc="1">
            <a:prstTxWarp prst="textNoShape">
              <a:avLst/>
            </a:prstTxWarp>
          </a:bodyPr>
          <a:lstStyle>
            <a:lvl1pPr marL="342900" indent="-342900" algn="l" rtl="0" eaLnBrk="0" fontAlgn="base" hangingPunct="0">
              <a:spcBef>
                <a:spcPct val="60000"/>
              </a:spcBef>
              <a:spcAft>
                <a:spcPct val="0"/>
              </a:spcAft>
              <a:buClr>
                <a:srgbClr val="947C18"/>
              </a:buClr>
              <a:buFont typeface="Wingdings" pitchFamily="2" charset="2"/>
              <a:buChar char="§"/>
              <a:defRPr sz="2200">
                <a:solidFill>
                  <a:schemeClr val="tx1"/>
                </a:solidFill>
                <a:latin typeface="+mn-lt"/>
                <a:ea typeface="+mn-ea"/>
                <a:cs typeface="+mn-cs"/>
              </a:defRPr>
            </a:lvl1pPr>
            <a:lvl2pPr marL="647700" indent="-303213" algn="l" rtl="0" eaLnBrk="0" fontAlgn="base" hangingPunct="0">
              <a:spcBef>
                <a:spcPct val="20000"/>
              </a:spcBef>
              <a:spcAft>
                <a:spcPct val="0"/>
              </a:spcAft>
              <a:buClr>
                <a:srgbClr val="947C18"/>
              </a:buClr>
              <a:buFont typeface="Arial" pitchFamily="34" charset="0"/>
              <a:buChar char="–"/>
              <a:defRPr sz="2200">
                <a:solidFill>
                  <a:schemeClr val="tx1"/>
                </a:solidFill>
                <a:latin typeface="+mn-lt"/>
              </a:defRPr>
            </a:lvl2pPr>
            <a:lvl3pPr marL="904875" indent="-255588" algn="l" rtl="0" eaLnBrk="0" fontAlgn="base" hangingPunct="0">
              <a:spcBef>
                <a:spcPct val="20000"/>
              </a:spcBef>
              <a:spcAft>
                <a:spcPct val="0"/>
              </a:spcAft>
              <a:buClr>
                <a:schemeClr val="bg2"/>
              </a:buClr>
              <a:buChar char="•"/>
              <a:defRPr sz="2200">
                <a:solidFill>
                  <a:schemeClr val="tx1"/>
                </a:solidFill>
                <a:latin typeface="+mn-lt"/>
              </a:defRPr>
            </a:lvl3pPr>
            <a:lvl4pPr marL="1162050" indent="-255588" algn="l" rtl="0" eaLnBrk="0" fontAlgn="base" hangingPunct="0">
              <a:spcBef>
                <a:spcPct val="20000"/>
              </a:spcBef>
              <a:spcAft>
                <a:spcPct val="0"/>
              </a:spcAft>
              <a:buClr>
                <a:srgbClr val="E7CF6E"/>
              </a:buClr>
              <a:buFont typeface="Arial" pitchFamily="34" charset="0"/>
              <a:buChar char="–"/>
              <a:defRPr sz="2200">
                <a:solidFill>
                  <a:schemeClr val="tx1"/>
                </a:solidFill>
                <a:latin typeface="+mn-lt"/>
              </a:defRPr>
            </a:lvl4pPr>
            <a:lvl5pPr marL="1408113" indent="-244475" algn="l" rtl="0" eaLnBrk="0" fontAlgn="base" hangingPunct="0">
              <a:spcBef>
                <a:spcPct val="20000"/>
              </a:spcBef>
              <a:spcAft>
                <a:spcPct val="0"/>
              </a:spcAft>
              <a:buClr>
                <a:schemeClr val="bg2"/>
              </a:buClr>
              <a:buFont typeface="Arial" pitchFamily="34" charset="0"/>
              <a:buChar char="»"/>
              <a:defRPr sz="2200">
                <a:solidFill>
                  <a:schemeClr val="tx1"/>
                </a:solidFill>
                <a:latin typeface="+mn-lt"/>
              </a:defRPr>
            </a:lvl5pPr>
            <a:lvl6pPr marL="1865313" indent="-244475" algn="l" rtl="0" fontAlgn="base">
              <a:spcBef>
                <a:spcPct val="20000"/>
              </a:spcBef>
              <a:spcAft>
                <a:spcPct val="0"/>
              </a:spcAft>
              <a:buClr>
                <a:schemeClr val="bg2"/>
              </a:buClr>
              <a:buFont typeface="Arial" charset="0"/>
              <a:buChar char="»"/>
              <a:defRPr sz="2200">
                <a:solidFill>
                  <a:schemeClr val="tx1"/>
                </a:solidFill>
                <a:latin typeface="+mn-lt"/>
              </a:defRPr>
            </a:lvl6pPr>
            <a:lvl7pPr marL="2322513" indent="-244475" algn="l" rtl="0" fontAlgn="base">
              <a:spcBef>
                <a:spcPct val="20000"/>
              </a:spcBef>
              <a:spcAft>
                <a:spcPct val="0"/>
              </a:spcAft>
              <a:buClr>
                <a:schemeClr val="bg2"/>
              </a:buClr>
              <a:buFont typeface="Arial" charset="0"/>
              <a:buChar char="»"/>
              <a:defRPr sz="2200">
                <a:solidFill>
                  <a:schemeClr val="tx1"/>
                </a:solidFill>
                <a:latin typeface="+mn-lt"/>
              </a:defRPr>
            </a:lvl7pPr>
            <a:lvl8pPr marL="2779713" indent="-244475" algn="l" rtl="0" fontAlgn="base">
              <a:spcBef>
                <a:spcPct val="20000"/>
              </a:spcBef>
              <a:spcAft>
                <a:spcPct val="0"/>
              </a:spcAft>
              <a:buClr>
                <a:schemeClr val="bg2"/>
              </a:buClr>
              <a:buFont typeface="Arial" charset="0"/>
              <a:buChar char="»"/>
              <a:defRPr sz="2200">
                <a:solidFill>
                  <a:schemeClr val="tx1"/>
                </a:solidFill>
                <a:latin typeface="+mn-lt"/>
              </a:defRPr>
            </a:lvl8pPr>
            <a:lvl9pPr marL="3236913" indent="-244475" algn="l" rtl="0" fontAlgn="base">
              <a:spcBef>
                <a:spcPct val="20000"/>
              </a:spcBef>
              <a:spcAft>
                <a:spcPct val="0"/>
              </a:spcAft>
              <a:buClr>
                <a:schemeClr val="bg2"/>
              </a:buClr>
              <a:buFont typeface="Arial" charset="0"/>
              <a:buChar char="»"/>
              <a:defRPr sz="2200">
                <a:solidFill>
                  <a:schemeClr val="tx1"/>
                </a:solidFill>
                <a:latin typeface="+mn-lt"/>
              </a:defRPr>
            </a:lvl9pPr>
          </a:lstStyle>
          <a:p>
            <a:pPr lvl="0" algn="ctr" eaLnBrk="1" hangingPunct="1">
              <a:lnSpc>
                <a:spcPct val="80000"/>
              </a:lnSpc>
              <a:buNone/>
              <a:defRPr/>
            </a:pPr>
            <a:r>
              <a:rPr lang="ru-RU" altLang="ru-RU" sz="1600" b="1" dirty="0" smtClean="0">
                <a:latin typeface="Segoe UI" panose="020B0502040204020203" pitchFamily="34" charset="0"/>
                <a:cs typeface="Segoe UI" panose="020B0502040204020203" pitchFamily="34" charset="0"/>
              </a:rPr>
              <a:t>Строительство  </a:t>
            </a:r>
            <a:r>
              <a:rPr lang="ru-RU" altLang="ru-RU" sz="1600" b="1" dirty="0">
                <a:latin typeface="Segoe UI" panose="020B0502040204020203" pitchFamily="34" charset="0"/>
                <a:cs typeface="Segoe UI" panose="020B0502040204020203" pitchFamily="34" charset="0"/>
              </a:rPr>
              <a:t>и эксплуатация проектируемого объекта может оказать негативное воздействие на поверхностные/подземные воды, которое выражается в следующем: </a:t>
            </a:r>
          </a:p>
          <a:p>
            <a:pPr marL="285750" indent="-285750" algn="just" eaLnBrk="1" hangingPunct="1">
              <a:lnSpc>
                <a:spcPct val="80000"/>
              </a:lnSpc>
              <a:spcBef>
                <a:spcPts val="600"/>
              </a:spcBef>
              <a:spcAft>
                <a:spcPts val="600"/>
              </a:spcAft>
              <a:buClr>
                <a:srgbClr val="FED104"/>
              </a:buClr>
              <a:buSzPct val="120000"/>
              <a:tabLst>
                <a:tab pos="265113" algn="l"/>
              </a:tabLst>
              <a:defRPr/>
            </a:pPr>
            <a:r>
              <a:rPr lang="ru-RU" altLang="ru-RU" sz="1400" dirty="0">
                <a:latin typeface="Segoe UI" panose="020B0502040204020203" pitchFamily="34" charset="0"/>
                <a:cs typeface="Segoe UI" panose="020B0502040204020203" pitchFamily="34" charset="0"/>
              </a:rPr>
              <a:t>в возможном загрязнении подземных вод зоны свободного </a:t>
            </a:r>
            <a:r>
              <a:rPr lang="ru-RU" altLang="ru-RU" sz="1400" dirty="0" err="1">
                <a:latin typeface="Segoe UI" panose="020B0502040204020203" pitchFamily="34" charset="0"/>
                <a:cs typeface="Segoe UI" panose="020B0502040204020203" pitchFamily="34" charset="0"/>
              </a:rPr>
              <a:t>водообмена</a:t>
            </a:r>
            <a:r>
              <a:rPr lang="ru-RU" altLang="ru-RU" sz="1400" dirty="0">
                <a:latin typeface="Segoe UI" panose="020B0502040204020203" pitchFamily="34" charset="0"/>
                <a:cs typeface="Segoe UI" panose="020B0502040204020203" pitchFamily="34" charset="0"/>
              </a:rPr>
              <a:t>, зоны аэрации и тесно связанные с геологической средой поверхностные воды;</a:t>
            </a:r>
          </a:p>
          <a:p>
            <a:pPr marL="285750" lvl="0" indent="-285750" algn="just" eaLnBrk="1" hangingPunct="1">
              <a:lnSpc>
                <a:spcPct val="80000"/>
              </a:lnSpc>
              <a:spcBef>
                <a:spcPts val="600"/>
              </a:spcBef>
              <a:spcAft>
                <a:spcPts val="600"/>
              </a:spcAft>
              <a:buClr>
                <a:srgbClr val="FED104"/>
              </a:buClr>
              <a:buSzPct val="120000"/>
              <a:tabLst>
                <a:tab pos="265113" algn="l"/>
              </a:tabLst>
              <a:defRPr/>
            </a:pPr>
            <a:r>
              <a:rPr lang="ru-RU" altLang="ru-RU" sz="1400" dirty="0">
                <a:latin typeface="Segoe UI" panose="020B0502040204020203" pitchFamily="34" charset="0"/>
                <a:cs typeface="Segoe UI" panose="020B0502040204020203" pitchFamily="34" charset="0"/>
              </a:rPr>
              <a:t>в нарушении естественного поверхностного стока</a:t>
            </a:r>
            <a:r>
              <a:rPr lang="ru-RU" altLang="ru-RU" sz="1400" dirty="0" smtClean="0">
                <a:latin typeface="Segoe UI" panose="020B0502040204020203" pitchFamily="34" charset="0"/>
                <a:cs typeface="Segoe UI" panose="020B0502040204020203" pitchFamily="34" charset="0"/>
              </a:rPr>
              <a:t>.</a:t>
            </a:r>
            <a:endParaRPr lang="ru-RU" sz="1400" dirty="0">
              <a:latin typeface="Segoe UI" panose="020B0502040204020203" pitchFamily="34" charset="0"/>
              <a:cs typeface="Segoe UI" panose="020B0502040204020203" pitchFamily="34" charset="0"/>
            </a:endParaRPr>
          </a:p>
          <a:p>
            <a:pPr marL="0" indent="0" algn="just">
              <a:lnSpc>
                <a:spcPts val="1200"/>
              </a:lnSpc>
              <a:buNone/>
            </a:pPr>
            <a:endParaRPr lang="ru-RU" sz="1400" b="1" dirty="0">
              <a:latin typeface="Segoe UI" panose="020B0502040204020203" pitchFamily="34" charset="0"/>
              <a:cs typeface="Segoe UI" panose="020B0502040204020203" pitchFamily="34" charset="0"/>
            </a:endParaRPr>
          </a:p>
          <a:p>
            <a:pPr marL="0" indent="0" algn="just">
              <a:lnSpc>
                <a:spcPts val="1200"/>
              </a:lnSpc>
              <a:buNone/>
            </a:pPr>
            <a:endParaRPr lang="ru-RU" sz="1200" b="1" i="1" kern="0" dirty="0" smtClean="0">
              <a:solidFill>
                <a:srgbClr val="000000"/>
              </a:solidFill>
              <a:latin typeface="Arial" pitchFamily="34" charset="0"/>
            </a:endParaRPr>
          </a:p>
          <a:p>
            <a:pPr marL="0" indent="0" algn="just">
              <a:lnSpc>
                <a:spcPts val="1200"/>
              </a:lnSpc>
              <a:buNone/>
            </a:pPr>
            <a:endParaRPr lang="ru-RU" sz="1200" b="1" i="1" kern="0" dirty="0" smtClean="0">
              <a:solidFill>
                <a:srgbClr val="000000"/>
              </a:solidFill>
              <a:latin typeface="Arial" pitchFamily="34" charset="0"/>
            </a:endParaRPr>
          </a:p>
          <a:p>
            <a:pPr marL="0" indent="0" algn="just">
              <a:lnSpc>
                <a:spcPts val="1200"/>
              </a:lnSpc>
              <a:buNone/>
            </a:pPr>
            <a:endParaRPr lang="ru-RU" sz="1600" b="1" dirty="0">
              <a:latin typeface="Segoe UI" panose="020B0502040204020203" pitchFamily="34" charset="0"/>
              <a:cs typeface="Segoe UI" panose="020B0502040204020203" pitchFamily="34" charset="0"/>
            </a:endParaRPr>
          </a:p>
          <a:p>
            <a:pPr marL="0" lvl="0" indent="0">
              <a:lnSpc>
                <a:spcPts val="900"/>
              </a:lnSpc>
              <a:buNone/>
            </a:pPr>
            <a:endParaRPr lang="ru-RU" sz="1600" b="1" dirty="0">
              <a:latin typeface="Segoe UI" panose="020B0502040204020203" pitchFamily="34" charset="0"/>
              <a:cs typeface="Segoe UI" panose="020B0502040204020203" pitchFamily="34" charset="0"/>
            </a:endParaRPr>
          </a:p>
          <a:p>
            <a:pPr marL="342900" marR="0" lvl="0" indent="-342900" algn="just" defTabSz="914400" rtl="0" eaLnBrk="1" fontAlgn="base" latinLnBrk="0" hangingPunct="1">
              <a:lnSpc>
                <a:spcPts val="900"/>
              </a:lnSpc>
              <a:spcBef>
                <a:spcPct val="60000"/>
              </a:spcBef>
              <a:spcAft>
                <a:spcPct val="0"/>
              </a:spcAft>
              <a:buClr>
                <a:srgbClr val="947C18"/>
              </a:buClr>
              <a:buSzTx/>
              <a:buFont typeface="Wingdings" pitchFamily="2" charset="2"/>
              <a:buNone/>
              <a:tabLst/>
              <a:defRPr/>
            </a:pPr>
            <a:endParaRPr kumimoji="0" lang="ru-RU" altLang="ru-RU" sz="1100" b="1" i="0" u="none" strike="noStrike" kern="0" cap="none" spc="0" normalizeH="0" baseline="0" noProof="0" dirty="0" smtClean="0">
              <a:ln>
                <a:noFill/>
              </a:ln>
              <a:solidFill>
                <a:srgbClr val="000000"/>
              </a:solidFill>
              <a:effectLst/>
              <a:uLnTx/>
              <a:uFillTx/>
              <a:latin typeface="Arial" pitchFamily="34" charset="0"/>
            </a:endParaRPr>
          </a:p>
        </p:txBody>
      </p:sp>
      <p:sp>
        <p:nvSpPr>
          <p:cNvPr id="9" name="Rectangle 13"/>
          <p:cNvSpPr>
            <a:spLocks noChangeArrowheads="1"/>
          </p:cNvSpPr>
          <p:nvPr/>
        </p:nvSpPr>
        <p:spPr bwMode="auto">
          <a:xfrm>
            <a:off x="752475" y="2381251"/>
            <a:ext cx="10839450" cy="2543174"/>
          </a:xfrm>
          <a:prstGeom prst="rect">
            <a:avLst/>
          </a:prstGeom>
          <a:noFill/>
          <a:ln w="25400">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0" rIns="91420" bIns="45710"/>
          <a:lstStyle>
            <a:lvl1pPr marL="342900" indent="-342900" eaLnBrk="0" hangingPunct="0">
              <a:spcBef>
                <a:spcPct val="60000"/>
              </a:spcBef>
              <a:buClr>
                <a:srgbClr val="947C18"/>
              </a:buClr>
              <a:buChar char="§"/>
              <a:defRPr sz="2200">
                <a:solidFill>
                  <a:schemeClr val="tx1"/>
                </a:solidFill>
                <a:latin typeface="Century Gothic" pitchFamily="34" charset="0"/>
              </a:defRPr>
            </a:lvl1pPr>
            <a:lvl2pPr marL="742950" indent="-285750" eaLnBrk="0" hangingPunct="0">
              <a:buClr>
                <a:srgbClr val="947C18"/>
              </a:buClr>
              <a:buFont typeface="Arial" pitchFamily="34" charset="0"/>
              <a:buChar char="–"/>
              <a:defRPr sz="2200">
                <a:solidFill>
                  <a:schemeClr val="tx1"/>
                </a:solidFill>
                <a:latin typeface="Century Gothic" pitchFamily="34" charset="0"/>
              </a:defRPr>
            </a:lvl2pPr>
            <a:lvl3pPr marL="1143000" indent="-228600" eaLnBrk="0" hangingPunct="0">
              <a:buClr>
                <a:schemeClr val="bg2"/>
              </a:buClr>
              <a:buChar char="•"/>
              <a:defRPr sz="2200">
                <a:solidFill>
                  <a:schemeClr val="tx1"/>
                </a:solidFill>
                <a:latin typeface="Century Gothic" pitchFamily="34" charset="0"/>
              </a:defRPr>
            </a:lvl3pPr>
            <a:lvl4pPr marL="1600200" indent="-228600" eaLnBrk="0" hangingPunct="0">
              <a:buClr>
                <a:srgbClr val="E7CF6E"/>
              </a:buClr>
              <a:buFont typeface="Arial" pitchFamily="34" charset="0"/>
              <a:buChar char="–"/>
              <a:defRPr sz="2200">
                <a:solidFill>
                  <a:schemeClr val="tx1"/>
                </a:solidFill>
                <a:latin typeface="Century Gothic" pitchFamily="34" charset="0"/>
              </a:defRPr>
            </a:lvl4pPr>
            <a:lvl5pPr marL="2057400" indent="-228600" eaLnBrk="0" hangingPunct="0">
              <a:buClr>
                <a:schemeClr val="bg2"/>
              </a:buClr>
              <a:buFont typeface="Arial" pitchFamily="34" charset="0"/>
              <a:buChar char="»"/>
              <a:defRPr sz="2200">
                <a:solidFill>
                  <a:schemeClr val="tx1"/>
                </a:solidFill>
                <a:latin typeface="Century Gothic" pitchFamily="34" charset="0"/>
              </a:defRPr>
            </a:lvl5pPr>
            <a:lvl6pPr marL="25146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6pPr>
            <a:lvl7pPr marL="29718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7pPr>
            <a:lvl8pPr marL="34290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8pPr>
            <a:lvl9pPr marL="38862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9pPr>
          </a:lstStyle>
          <a:p>
            <a:pPr marL="0" lvl="0" indent="0" algn="just" eaLnBrk="1" hangingPunct="1">
              <a:spcBef>
                <a:spcPct val="20000"/>
              </a:spcBef>
              <a:buClrTx/>
              <a:buNone/>
              <a:defRPr/>
            </a:pPr>
            <a:r>
              <a:rPr lang="ru-RU" sz="1400" b="1" i="1" dirty="0">
                <a:latin typeface="Segoe UI" panose="020B0502040204020203" pitchFamily="34" charset="0"/>
                <a:cs typeface="Segoe UI" panose="020B0502040204020203" pitchFamily="34" charset="0"/>
              </a:rPr>
              <a:t>Проектируемые сооружения находятся за пределами </a:t>
            </a:r>
            <a:r>
              <a:rPr lang="ru-RU" sz="1400" b="1" i="1" dirty="0" err="1">
                <a:latin typeface="Segoe UI" panose="020B0502040204020203" pitchFamily="34" charset="0"/>
                <a:cs typeface="Segoe UI" panose="020B0502040204020203" pitchFamily="34" charset="0"/>
              </a:rPr>
              <a:t>водоохранных</a:t>
            </a:r>
            <a:r>
              <a:rPr lang="ru-RU" sz="1400" b="1" i="1" dirty="0">
                <a:latin typeface="Segoe UI" panose="020B0502040204020203" pitchFamily="34" charset="0"/>
                <a:cs typeface="Segoe UI" panose="020B0502040204020203" pitchFamily="34" charset="0"/>
              </a:rPr>
              <a:t> и прибрежных защитных полос водных объектов </a:t>
            </a:r>
            <a:r>
              <a:rPr lang="ru-RU" sz="1400" i="1" dirty="0">
                <a:latin typeface="Segoe UI" panose="020B0502040204020203" pitchFamily="34" charset="0"/>
                <a:cs typeface="Segoe UI" panose="020B0502040204020203" pitchFamily="34" charset="0"/>
              </a:rPr>
              <a:t>за исключением участка трасс выкидных трубопроводов от скважин №№ 811, 812. Проектируемый выкидной трубопровод от скважины № 811 </a:t>
            </a:r>
            <a:r>
              <a:rPr lang="ru-RU" sz="1400" i="1" dirty="0" err="1">
                <a:latin typeface="Segoe UI" panose="020B0502040204020203" pitchFamily="34" charset="0"/>
                <a:cs typeface="Segoe UI" panose="020B0502040204020203" pitchFamily="34" charset="0"/>
              </a:rPr>
              <a:t>Сорочинско</a:t>
            </a:r>
            <a:r>
              <a:rPr lang="ru-RU" sz="1400" i="1" dirty="0">
                <a:latin typeface="Segoe UI" panose="020B0502040204020203" pitchFamily="34" charset="0"/>
                <a:cs typeface="Segoe UI" panose="020B0502040204020203" pitchFamily="34" charset="0"/>
              </a:rPr>
              <a:t>-Никольского месторождения до существующей </a:t>
            </a:r>
            <a:r>
              <a:rPr lang="ru-RU" sz="1400" i="1" dirty="0" err="1">
                <a:latin typeface="Segoe UI" panose="020B0502040204020203" pitchFamily="34" charset="0"/>
                <a:cs typeface="Segoe UI" panose="020B0502040204020203" pitchFamily="34" charset="0"/>
              </a:rPr>
              <a:t>АГЗУ</a:t>
            </a:r>
            <a:r>
              <a:rPr lang="ru-RU" sz="1400" i="1" dirty="0">
                <a:latin typeface="Segoe UI" panose="020B0502040204020203" pitchFamily="34" charset="0"/>
                <a:cs typeface="Segoe UI" panose="020B0502040204020203" pitchFamily="34" charset="0"/>
              </a:rPr>
              <a:t>-21 пересекает реку </a:t>
            </a:r>
            <a:r>
              <a:rPr lang="ru-RU" sz="1400" i="1" dirty="0" err="1">
                <a:latin typeface="Segoe UI" panose="020B0502040204020203" pitchFamily="34" charset="0"/>
                <a:cs typeface="Segoe UI" panose="020B0502040204020203" pitchFamily="34" charset="0"/>
              </a:rPr>
              <a:t>Толкаева</a:t>
            </a:r>
            <a:r>
              <a:rPr lang="ru-RU" sz="1400" i="1" dirty="0">
                <a:latin typeface="Segoe UI" panose="020B0502040204020203" pitchFamily="34" charset="0"/>
                <a:cs typeface="Segoe UI" panose="020B0502040204020203" pitchFamily="34" charset="0"/>
              </a:rPr>
              <a:t>. </a:t>
            </a:r>
            <a:endParaRPr lang="ru-RU" sz="1400" i="1" dirty="0" smtClean="0">
              <a:latin typeface="Segoe UI" panose="020B0502040204020203" pitchFamily="34" charset="0"/>
              <a:cs typeface="Segoe UI" panose="020B0502040204020203" pitchFamily="34" charset="0"/>
            </a:endParaRPr>
          </a:p>
          <a:p>
            <a:pPr marL="0" indent="0" algn="just" eaLnBrk="1" hangingPunct="1">
              <a:spcBef>
                <a:spcPct val="20000"/>
              </a:spcBef>
              <a:buClrTx/>
              <a:buNone/>
              <a:defRPr/>
            </a:pPr>
            <a:r>
              <a:rPr lang="ru-RU" sz="1400" i="1" dirty="0">
                <a:latin typeface="Segoe UI" panose="020B0502040204020203" pitchFamily="34" charset="0"/>
                <a:cs typeface="Segoe UI" panose="020B0502040204020203" pitchFamily="34" charset="0"/>
              </a:rPr>
              <a:t>Трассы проектируемых трубопроводов </a:t>
            </a:r>
            <a:r>
              <a:rPr lang="ru-RU" sz="1400" i="1" dirty="0" err="1">
                <a:latin typeface="Segoe UI" panose="020B0502040204020203" pitchFamily="34" charset="0"/>
                <a:cs typeface="Segoe UI" panose="020B0502040204020203" pitchFamily="34" charset="0"/>
              </a:rPr>
              <a:t>Сорочинско</a:t>
            </a:r>
            <a:r>
              <a:rPr lang="ru-RU" sz="1400" i="1" dirty="0">
                <a:latin typeface="Segoe UI" panose="020B0502040204020203" pitchFamily="34" charset="0"/>
                <a:cs typeface="Segoe UI" panose="020B0502040204020203" pitchFamily="34" charset="0"/>
              </a:rPr>
              <a:t>-Никольского месторождения выполнены </a:t>
            </a:r>
            <a:r>
              <a:rPr lang="ru-RU" sz="1400" b="1" i="1" dirty="0">
                <a:latin typeface="Segoe UI" panose="020B0502040204020203" pitchFamily="34" charset="0"/>
                <a:cs typeface="Segoe UI" panose="020B0502040204020203" pitchFamily="34" charset="0"/>
              </a:rPr>
              <a:t>методом </a:t>
            </a:r>
            <a:r>
              <a:rPr lang="ru-RU" sz="1400" b="1" i="1" dirty="0" err="1">
                <a:latin typeface="Segoe UI" panose="020B0502040204020203" pitchFamily="34" charset="0"/>
                <a:cs typeface="Segoe UI" panose="020B0502040204020203" pitchFamily="34" charset="0"/>
              </a:rPr>
              <a:t>ГНБ</a:t>
            </a:r>
            <a:r>
              <a:rPr lang="ru-RU" sz="1400" b="1" i="1" dirty="0">
                <a:latin typeface="Segoe UI" panose="020B0502040204020203" pitchFamily="34" charset="0"/>
                <a:cs typeface="Segoe UI" panose="020B0502040204020203" pitchFamily="34" charset="0"/>
              </a:rPr>
              <a:t> </a:t>
            </a:r>
            <a:r>
              <a:rPr lang="ru-RU" sz="1400" i="1" dirty="0">
                <a:latin typeface="Segoe UI" panose="020B0502040204020203" pitchFamily="34" charset="0"/>
                <a:cs typeface="Segoe UI" panose="020B0502040204020203" pitchFamily="34" charset="0"/>
              </a:rPr>
              <a:t>(горизонтально-направленным бурением), который представляет собой бестраншейный способ прокладки трубопровода, при котором в предварительно пробуренную и расширенную при помощи специального бурового оборудования скважину, протягивается трубная плеть защитного кожуха. Затем, через уложенный футляр протаскивается трубная плеть основного нефтепровода. Строительство подземных переходов трубопроводов методом </a:t>
            </a:r>
            <a:r>
              <a:rPr lang="ru-RU" sz="1400" i="1" dirty="0" err="1">
                <a:latin typeface="Segoe UI" panose="020B0502040204020203" pitchFamily="34" charset="0"/>
                <a:cs typeface="Segoe UI" panose="020B0502040204020203" pitchFamily="34" charset="0"/>
              </a:rPr>
              <a:t>ГНБ</a:t>
            </a:r>
            <a:r>
              <a:rPr lang="ru-RU" sz="1400" i="1" dirty="0">
                <a:latin typeface="Segoe UI" panose="020B0502040204020203" pitchFamily="34" charset="0"/>
                <a:cs typeface="Segoe UI" panose="020B0502040204020203" pitchFamily="34" charset="0"/>
              </a:rPr>
              <a:t> </a:t>
            </a:r>
            <a:r>
              <a:rPr lang="ru-RU" sz="1400" b="1" i="1" dirty="0">
                <a:latin typeface="Segoe UI" panose="020B0502040204020203" pitchFamily="34" charset="0"/>
                <a:cs typeface="Segoe UI" panose="020B0502040204020203" pitchFamily="34" charset="0"/>
              </a:rPr>
              <a:t>повышает экологическую безопасность при строительстве и эксплуатации</a:t>
            </a:r>
            <a:r>
              <a:rPr lang="ru-RU" sz="1400" i="1" dirty="0">
                <a:latin typeface="Segoe UI" panose="020B0502040204020203" pitchFamily="34" charset="0"/>
                <a:cs typeface="Segoe UI" panose="020B0502040204020203" pitchFamily="34" charset="0"/>
              </a:rPr>
              <a:t> выполненного </a:t>
            </a:r>
            <a:r>
              <a:rPr lang="ru-RU" sz="1400" i="1" dirty="0" smtClean="0">
                <a:latin typeface="Segoe UI" panose="020B0502040204020203" pitchFamily="34" charset="0"/>
                <a:cs typeface="Segoe UI" panose="020B0502040204020203" pitchFamily="34" charset="0"/>
              </a:rPr>
              <a:t>перехода</a:t>
            </a:r>
            <a:r>
              <a:rPr lang="ru-RU" sz="1400" i="1" dirty="0">
                <a:latin typeface="Segoe UI" panose="020B0502040204020203" pitchFamily="34" charset="0"/>
                <a:cs typeface="Segoe UI" panose="020B0502040204020203" pitchFamily="34" charset="0"/>
              </a:rPr>
              <a:t>, не нарушает состояние автомобильных дорог, трасс коммуникаций, </a:t>
            </a:r>
            <a:r>
              <a:rPr lang="ru-RU" sz="1400" b="1" i="1" dirty="0">
                <a:latin typeface="Segoe UI" panose="020B0502040204020203" pitchFamily="34" charset="0"/>
                <a:cs typeface="Segoe UI" panose="020B0502040204020203" pitchFamily="34" charset="0"/>
              </a:rPr>
              <a:t>не нарушает экологически уязвимые участки поверхности</a:t>
            </a:r>
            <a:r>
              <a:rPr lang="ru-RU" sz="1400" i="1" dirty="0">
                <a:latin typeface="Segoe UI" panose="020B0502040204020203" pitchFamily="34" charset="0"/>
                <a:cs typeface="Segoe UI" panose="020B0502040204020203" pitchFamily="34" charset="0"/>
              </a:rPr>
              <a:t>, позволяет продолжать эксплуатацию существующих дорожной и трубопроводной сетей при производстве строительных работ.</a:t>
            </a:r>
          </a:p>
          <a:p>
            <a:pPr marL="0" lvl="0" indent="0" algn="just" eaLnBrk="1" hangingPunct="1">
              <a:spcBef>
                <a:spcPct val="20000"/>
              </a:spcBef>
              <a:buClrTx/>
              <a:buNone/>
              <a:defRPr/>
            </a:pPr>
            <a:endParaRPr lang="ru-RU" altLang="ru-RU" sz="1400" i="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874830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636607" y="327074"/>
            <a:ext cx="9869467" cy="492443"/>
          </a:xfrm>
          <a:prstGeom prst="rect">
            <a:avLst/>
          </a:prstGeom>
          <a:noFill/>
        </p:spPr>
        <p:txBody>
          <a:bodyPr wrap="square" rtlCol="0">
            <a:spAutoFit/>
          </a:bodyPr>
          <a:lstStyle/>
          <a:p>
            <a:r>
              <a:rPr lang="ru-RU" altLang="ru-RU" sz="2600" b="1" dirty="0">
                <a:solidFill>
                  <a:schemeClr val="accent4"/>
                </a:solidFill>
                <a:latin typeface="Segoe UI" panose="020B0502040204020203" pitchFamily="34" charset="0"/>
                <a:cs typeface="Segoe UI" panose="020B0502040204020203" pitchFamily="34" charset="0"/>
              </a:rPr>
              <a:t>МЕРОПРИЯТИЯ</a:t>
            </a:r>
            <a:r>
              <a:rPr kumimoji="1" lang="ru-RU" altLang="ru-RU" sz="2600" b="1" dirty="0" smtClean="0">
                <a:solidFill>
                  <a:schemeClr val="tx1">
                    <a:lumMod val="50000"/>
                  </a:schemeClr>
                </a:solidFill>
                <a:latin typeface="Segoe UI" panose="020B0502040204020203" pitchFamily="34" charset="0"/>
                <a:ea typeface="Arial" charset="0"/>
                <a:cs typeface="Segoe UI" panose="020B0502040204020203" pitchFamily="34" charset="0"/>
              </a:rPr>
              <a:t> ПО ОХРАНЕ ВОДНЫХ РЕСУРСОВ</a:t>
            </a:r>
            <a:endParaRPr kumimoji="1" lang="ru-RU" sz="2600" b="1" dirty="0">
              <a:solidFill>
                <a:schemeClr val="tx1">
                  <a:lumMod val="50000"/>
                </a:schemeClr>
              </a:solidFill>
              <a:latin typeface="Segoe UI" panose="020B0502040204020203" pitchFamily="34" charset="0"/>
              <a:ea typeface="Arial" charset="0"/>
              <a:cs typeface="Segoe UI" panose="020B0502040204020203" pitchFamily="34" charset="0"/>
            </a:endParaRPr>
          </a:p>
        </p:txBody>
      </p:sp>
      <p:sp>
        <p:nvSpPr>
          <p:cNvPr id="25" name="TextBox 24"/>
          <p:cNvSpPr txBox="1"/>
          <p:nvPr/>
        </p:nvSpPr>
        <p:spPr>
          <a:xfrm>
            <a:off x="0" y="6381994"/>
            <a:ext cx="523875" cy="338554"/>
          </a:xfrm>
          <a:prstGeom prst="rect">
            <a:avLst/>
          </a:prstGeom>
          <a:noFill/>
        </p:spPr>
        <p:txBody>
          <a:bodyPr wrap="square">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17</a:t>
            </a:fld>
            <a:endParaRPr lang="ru-RU" sz="1600" b="0" dirty="0">
              <a:solidFill>
                <a:schemeClr val="bg1"/>
              </a:solidFill>
            </a:endParaRPr>
          </a:p>
        </p:txBody>
      </p:sp>
      <p:sp>
        <p:nvSpPr>
          <p:cNvPr id="26" name="Прямоугольник 25"/>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sp>
        <p:nvSpPr>
          <p:cNvPr id="9" name="Rectangle 13"/>
          <p:cNvSpPr>
            <a:spLocks noChangeArrowheads="1"/>
          </p:cNvSpPr>
          <p:nvPr/>
        </p:nvSpPr>
        <p:spPr bwMode="auto">
          <a:xfrm>
            <a:off x="4829175" y="957264"/>
            <a:ext cx="6762749" cy="5129212"/>
          </a:xfrm>
          <a:prstGeom prst="rect">
            <a:avLst/>
          </a:prstGeom>
          <a:noFill/>
          <a:ln w="25400">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0" rIns="91420" bIns="45710"/>
          <a:lstStyle>
            <a:lvl1pPr marL="342900" indent="-342900" eaLnBrk="0" hangingPunct="0">
              <a:spcBef>
                <a:spcPct val="60000"/>
              </a:spcBef>
              <a:buClr>
                <a:srgbClr val="947C18"/>
              </a:buClr>
              <a:buChar char="§"/>
              <a:defRPr sz="2200">
                <a:solidFill>
                  <a:schemeClr val="tx1"/>
                </a:solidFill>
                <a:latin typeface="Century Gothic" pitchFamily="34" charset="0"/>
              </a:defRPr>
            </a:lvl1pPr>
            <a:lvl2pPr marL="742950" indent="-285750" eaLnBrk="0" hangingPunct="0">
              <a:buClr>
                <a:srgbClr val="947C18"/>
              </a:buClr>
              <a:buFont typeface="Arial" pitchFamily="34" charset="0"/>
              <a:buChar char="–"/>
              <a:defRPr sz="2200">
                <a:solidFill>
                  <a:schemeClr val="tx1"/>
                </a:solidFill>
                <a:latin typeface="Century Gothic" pitchFamily="34" charset="0"/>
              </a:defRPr>
            </a:lvl2pPr>
            <a:lvl3pPr marL="1143000" indent="-228600" eaLnBrk="0" hangingPunct="0">
              <a:buClr>
                <a:schemeClr val="bg2"/>
              </a:buClr>
              <a:buChar char="•"/>
              <a:defRPr sz="2200">
                <a:solidFill>
                  <a:schemeClr val="tx1"/>
                </a:solidFill>
                <a:latin typeface="Century Gothic" pitchFamily="34" charset="0"/>
              </a:defRPr>
            </a:lvl3pPr>
            <a:lvl4pPr marL="1600200" indent="-228600" eaLnBrk="0" hangingPunct="0">
              <a:buClr>
                <a:srgbClr val="E7CF6E"/>
              </a:buClr>
              <a:buFont typeface="Arial" pitchFamily="34" charset="0"/>
              <a:buChar char="–"/>
              <a:defRPr sz="2200">
                <a:solidFill>
                  <a:schemeClr val="tx1"/>
                </a:solidFill>
                <a:latin typeface="Century Gothic" pitchFamily="34" charset="0"/>
              </a:defRPr>
            </a:lvl4pPr>
            <a:lvl5pPr marL="2057400" indent="-228600" eaLnBrk="0" hangingPunct="0">
              <a:buClr>
                <a:schemeClr val="bg2"/>
              </a:buClr>
              <a:buFont typeface="Arial" pitchFamily="34" charset="0"/>
              <a:buChar char="»"/>
              <a:defRPr sz="2200">
                <a:solidFill>
                  <a:schemeClr val="tx1"/>
                </a:solidFill>
                <a:latin typeface="Century Gothic" pitchFamily="34" charset="0"/>
              </a:defRPr>
            </a:lvl5pPr>
            <a:lvl6pPr marL="25146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6pPr>
            <a:lvl7pPr marL="29718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7pPr>
            <a:lvl8pPr marL="34290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8pPr>
            <a:lvl9pPr marL="38862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9pPr>
          </a:lstStyle>
          <a:p>
            <a:pPr marL="0" indent="0" algn="just" eaLnBrk="1" hangingPunct="1">
              <a:spcBef>
                <a:spcPct val="20000"/>
              </a:spcBef>
              <a:buClrTx/>
              <a:buNone/>
              <a:defRPr/>
            </a:pPr>
            <a:r>
              <a:rPr lang="ru-RU" altLang="ru-RU" sz="1600" b="1" i="1" dirty="0">
                <a:latin typeface="Segoe UI" panose="020B0502040204020203" pitchFamily="34" charset="0"/>
                <a:cs typeface="Segoe UI" panose="020B0502040204020203" pitchFamily="34" charset="0"/>
              </a:rPr>
              <a:t>В период эксплуатации проектом предусмотрены следующие мероприятия по охране водных ресурсов:</a:t>
            </a:r>
          </a:p>
          <a:p>
            <a:pPr marL="285750" indent="-285750" algn="just" eaLnBrk="1" fontAlgn="base" hangingPunct="1">
              <a:spcBef>
                <a:spcPts val="600"/>
              </a:spcBef>
              <a:spcAft>
                <a:spcPts val="600"/>
              </a:spcAft>
              <a:buClr>
                <a:srgbClr val="FED104"/>
              </a:buClr>
              <a:buSzPct val="120000"/>
              <a:buFont typeface="Wingdings" pitchFamily="2" charset="2"/>
              <a:buChar char="§"/>
              <a:tabLst>
                <a:tab pos="265113" algn="l"/>
              </a:tabLst>
              <a:defRPr/>
            </a:pPr>
            <a:r>
              <a:rPr lang="ru-RU" altLang="ru-RU" sz="1400" dirty="0">
                <a:latin typeface="Segoe UI" panose="020B0502040204020203" pitchFamily="34" charset="0"/>
                <a:cs typeface="Segoe UI" panose="020B0502040204020203" pitchFamily="34" charset="0"/>
              </a:rPr>
              <a:t>сбор хозяйственно-бытовых стоков в емкость с дальнейшим вывозом сточных вод на утилизацию;</a:t>
            </a:r>
          </a:p>
          <a:p>
            <a:pPr marL="285750" indent="-285750" algn="just" eaLnBrk="1" fontAlgn="base" hangingPunct="1">
              <a:spcBef>
                <a:spcPts val="600"/>
              </a:spcBef>
              <a:spcAft>
                <a:spcPts val="600"/>
              </a:spcAft>
              <a:buClr>
                <a:srgbClr val="FED104"/>
              </a:buClr>
              <a:buSzPct val="120000"/>
              <a:buFont typeface="Wingdings" pitchFamily="2" charset="2"/>
              <a:buChar char="§"/>
              <a:tabLst>
                <a:tab pos="265113" algn="l"/>
              </a:tabLst>
              <a:defRPr/>
            </a:pPr>
            <a:r>
              <a:rPr lang="ru-RU" altLang="ru-RU" sz="1400" dirty="0">
                <a:latin typeface="Segoe UI" panose="020B0502040204020203" pitchFamily="34" charset="0"/>
                <a:cs typeface="Segoe UI" panose="020B0502040204020203" pitchFamily="34" charset="0"/>
              </a:rPr>
              <a:t>уборка строительного мусора по завершении строительных работ, рекультивация нарушенных земель краткосрочной аренды;</a:t>
            </a:r>
          </a:p>
          <a:p>
            <a:pPr marL="285750" indent="-285750" algn="just" eaLnBrk="1" fontAlgn="base" hangingPunct="1">
              <a:spcBef>
                <a:spcPts val="600"/>
              </a:spcBef>
              <a:spcAft>
                <a:spcPts val="600"/>
              </a:spcAft>
              <a:buClr>
                <a:srgbClr val="FED104"/>
              </a:buClr>
              <a:buSzPct val="120000"/>
              <a:buFont typeface="Wingdings" pitchFamily="2" charset="2"/>
              <a:buChar char="§"/>
              <a:tabLst>
                <a:tab pos="265113" algn="l"/>
              </a:tabLst>
              <a:defRPr/>
            </a:pPr>
            <a:r>
              <a:rPr lang="ru-RU" sz="1400" dirty="0">
                <a:latin typeface="Segoe UI" panose="020B0502040204020203" pitchFamily="34" charset="0"/>
                <a:cs typeface="Segoe UI" panose="020B0502040204020203" pitchFamily="34" charset="0"/>
              </a:rPr>
              <a:t>обвалование устья скважины с целью предотвращения растекания нефтесодержащей жидкости по поверхности земли в аварийных случаях</a:t>
            </a:r>
            <a:r>
              <a:rPr lang="ru-RU" altLang="ru-RU" sz="1400" dirty="0">
                <a:latin typeface="Segoe UI" panose="020B0502040204020203" pitchFamily="34" charset="0"/>
                <a:cs typeface="Segoe UI" panose="020B0502040204020203" pitchFamily="34" charset="0"/>
              </a:rPr>
              <a:t>;</a:t>
            </a:r>
          </a:p>
          <a:p>
            <a:pPr marL="285750" indent="-285750" algn="just" eaLnBrk="1" fontAlgn="base" hangingPunct="1">
              <a:spcBef>
                <a:spcPts val="600"/>
              </a:spcBef>
              <a:spcAft>
                <a:spcPts val="600"/>
              </a:spcAft>
              <a:buClr>
                <a:srgbClr val="FED104"/>
              </a:buClr>
              <a:buSzPct val="120000"/>
              <a:buFont typeface="Wingdings" pitchFamily="2" charset="2"/>
              <a:buChar char="§"/>
              <a:tabLst>
                <a:tab pos="265113" algn="l"/>
              </a:tabLst>
              <a:defRPr/>
            </a:pPr>
            <a:r>
              <a:rPr lang="ru-RU" altLang="ru-RU" sz="1400" dirty="0">
                <a:latin typeface="Segoe UI" panose="020B0502040204020203" pitchFamily="34" charset="0"/>
                <a:cs typeface="Segoe UI" panose="020B0502040204020203" pitchFamily="34" charset="0"/>
              </a:rPr>
              <a:t>отвод поверхностных сточных вод в емкость производственно-дождевых стоков;</a:t>
            </a:r>
          </a:p>
          <a:p>
            <a:pPr marL="285750" indent="-285750" algn="just" eaLnBrk="1" fontAlgn="base" hangingPunct="1">
              <a:spcBef>
                <a:spcPts val="600"/>
              </a:spcBef>
              <a:spcAft>
                <a:spcPts val="600"/>
              </a:spcAft>
              <a:buClr>
                <a:srgbClr val="FED104"/>
              </a:buClr>
              <a:buSzPct val="120000"/>
              <a:buFont typeface="Wingdings" pitchFamily="2" charset="2"/>
              <a:buChar char="§"/>
              <a:tabLst>
                <a:tab pos="265113" algn="l"/>
              </a:tabLst>
              <a:defRPr/>
            </a:pPr>
            <a:r>
              <a:rPr lang="ru-RU" sz="1400" dirty="0">
                <a:latin typeface="Segoe UI" panose="020B0502040204020203" pitchFamily="34" charset="0"/>
                <a:cs typeface="Segoe UI" panose="020B0502040204020203" pitchFamily="34" charset="0"/>
              </a:rPr>
              <a:t>на период производства работ производственно-дождевые стоки за счет существующей  планировки площадки строительства собираются в емкости с последующим вывозом на </a:t>
            </a:r>
            <a:r>
              <a:rPr lang="ru-RU" sz="1400" dirty="0" err="1">
                <a:latin typeface="Segoe UI" panose="020B0502040204020203" pitchFamily="34" charset="0"/>
                <a:cs typeface="Segoe UI" panose="020B0502040204020203" pitchFamily="34" charset="0"/>
              </a:rPr>
              <a:t>УПСВ</a:t>
            </a:r>
            <a:r>
              <a:rPr lang="ru-RU" sz="1400" dirty="0">
                <a:latin typeface="Segoe UI" panose="020B0502040204020203" pitchFamily="34" charset="0"/>
                <a:cs typeface="Segoe UI" panose="020B0502040204020203" pitchFamily="34" charset="0"/>
              </a:rPr>
              <a:t> «</a:t>
            </a:r>
            <a:r>
              <a:rPr lang="ru-RU" sz="1400" dirty="0" err="1">
                <a:latin typeface="Segoe UI" panose="020B0502040204020203" pitchFamily="34" charset="0"/>
                <a:cs typeface="Segoe UI" panose="020B0502040204020203" pitchFamily="34" charset="0"/>
              </a:rPr>
              <a:t>Сорочинско</a:t>
            </a:r>
            <a:r>
              <a:rPr lang="ru-RU" sz="1400" dirty="0">
                <a:latin typeface="Segoe UI" panose="020B0502040204020203" pitchFamily="34" charset="0"/>
                <a:cs typeface="Segoe UI" panose="020B0502040204020203" pitchFamily="34" charset="0"/>
              </a:rPr>
              <a:t>-Никольская», где пройдут стадии технологического процесса, согласно принятой схемы с дальнейшей утилизацией в системе </a:t>
            </a:r>
            <a:r>
              <a:rPr lang="ru-RU" sz="1400" dirty="0" err="1">
                <a:latin typeface="Segoe UI" panose="020B0502040204020203" pitchFamily="34" charset="0"/>
                <a:cs typeface="Segoe UI" panose="020B0502040204020203" pitchFamily="34" charset="0"/>
              </a:rPr>
              <a:t>ППД</a:t>
            </a:r>
            <a:r>
              <a:rPr lang="ru-RU" sz="1400" dirty="0">
                <a:latin typeface="Segoe UI" panose="020B0502040204020203" pitchFamily="34" charset="0"/>
                <a:cs typeface="Segoe UI" panose="020B0502040204020203" pitchFamily="34" charset="0"/>
              </a:rPr>
              <a:t> месторождения;</a:t>
            </a:r>
          </a:p>
          <a:p>
            <a:pPr marL="285750" indent="-285750" algn="just" eaLnBrk="1" fontAlgn="base" hangingPunct="1">
              <a:spcBef>
                <a:spcPts val="600"/>
              </a:spcBef>
              <a:spcAft>
                <a:spcPts val="600"/>
              </a:spcAft>
              <a:buClr>
                <a:srgbClr val="FED104"/>
              </a:buClr>
              <a:buSzPct val="120000"/>
              <a:buFont typeface="Wingdings" pitchFamily="2" charset="2"/>
              <a:buChar char="§"/>
              <a:tabLst>
                <a:tab pos="265113" algn="l"/>
              </a:tabLst>
              <a:defRPr/>
            </a:pPr>
            <a:r>
              <a:rPr lang="ru-RU" sz="1400" dirty="0">
                <a:latin typeface="Segoe UI" panose="020B0502040204020203" pitchFamily="34" charset="0"/>
                <a:cs typeface="Segoe UI" panose="020B0502040204020203" pitchFamily="34" charset="0"/>
              </a:rPr>
              <a:t>для предотвращения попадания производственно-дождевых стоков на окружающую территорию открытые технологические площадки запроектированы с покрытием из бетонных плит и установкой бордюрного камня. </a:t>
            </a:r>
          </a:p>
          <a:p>
            <a:pPr marL="0" lvl="0" indent="0" algn="just" eaLnBrk="1" hangingPunct="1">
              <a:spcBef>
                <a:spcPct val="20000"/>
              </a:spcBef>
              <a:buClrTx/>
              <a:buNone/>
              <a:defRPr/>
            </a:pPr>
            <a:endParaRPr lang="ru-RU" sz="1400" b="1" i="1" dirty="0" smtClean="0">
              <a:latin typeface="Segoe UI" panose="020B0502040204020203" pitchFamily="34" charset="0"/>
              <a:cs typeface="Segoe UI" panose="020B0502040204020203" pitchFamily="34" charset="0"/>
            </a:endParaRPr>
          </a:p>
          <a:p>
            <a:pPr marL="0" lvl="0" indent="0" algn="just" eaLnBrk="1" hangingPunct="1">
              <a:spcBef>
                <a:spcPct val="20000"/>
              </a:spcBef>
              <a:buClrTx/>
              <a:buNone/>
              <a:defRPr/>
            </a:pPr>
            <a:endParaRPr lang="ru-RU" altLang="ru-RU" sz="1400" i="1" dirty="0">
              <a:solidFill>
                <a:srgbClr val="977F19"/>
              </a:solidFill>
              <a:latin typeface="Segoe UI" panose="020B0502040204020203" pitchFamily="34" charset="0"/>
              <a:cs typeface="Segoe UI" panose="020B0502040204020203" pitchFamily="34" charset="0"/>
            </a:endParaRPr>
          </a:p>
        </p:txBody>
      </p:sp>
      <p:pic>
        <p:nvPicPr>
          <p:cNvPr id="10" name="Picture 14" descr="YUM1RW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819517"/>
            <a:ext cx="3926000" cy="362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txBox="1">
            <a:spLocks noChangeArrowheads="1"/>
          </p:cNvSpPr>
          <p:nvPr/>
        </p:nvSpPr>
        <p:spPr bwMode="auto">
          <a:xfrm>
            <a:off x="318303" y="4621512"/>
            <a:ext cx="4263222" cy="1464964"/>
          </a:xfrm>
          <a:prstGeom prst="rect">
            <a:avLst/>
          </a:prstGeom>
          <a:noFill/>
          <a:ln w="2540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0" tIns="45710" rIns="91420" bIns="45710" numCol="1" anchor="t" anchorCtr="0" compatLnSpc="1">
            <a:prstTxWarp prst="textNoShape">
              <a:avLst/>
            </a:prstTxWarp>
          </a:bodyPr>
          <a:lstStyle>
            <a:lvl1pPr marL="342900" indent="-342900" algn="l" rtl="0" eaLnBrk="0" fontAlgn="base" hangingPunct="0">
              <a:spcBef>
                <a:spcPct val="60000"/>
              </a:spcBef>
              <a:spcAft>
                <a:spcPct val="0"/>
              </a:spcAft>
              <a:buClr>
                <a:srgbClr val="947C18"/>
              </a:buClr>
              <a:buFont typeface="Wingdings" pitchFamily="2" charset="2"/>
              <a:buChar char="§"/>
              <a:defRPr sz="2200">
                <a:solidFill>
                  <a:schemeClr val="tx1"/>
                </a:solidFill>
                <a:latin typeface="+mn-lt"/>
                <a:ea typeface="+mn-ea"/>
                <a:cs typeface="+mn-cs"/>
              </a:defRPr>
            </a:lvl1pPr>
            <a:lvl2pPr marL="647700" indent="-303213" algn="l" rtl="0" eaLnBrk="0" fontAlgn="base" hangingPunct="0">
              <a:spcBef>
                <a:spcPct val="20000"/>
              </a:spcBef>
              <a:spcAft>
                <a:spcPct val="0"/>
              </a:spcAft>
              <a:buClr>
                <a:srgbClr val="947C18"/>
              </a:buClr>
              <a:buFont typeface="Arial" pitchFamily="34" charset="0"/>
              <a:buChar char="–"/>
              <a:defRPr sz="2200">
                <a:solidFill>
                  <a:schemeClr val="tx1"/>
                </a:solidFill>
                <a:latin typeface="+mn-lt"/>
              </a:defRPr>
            </a:lvl2pPr>
            <a:lvl3pPr marL="904875" indent="-255588" algn="l" rtl="0" eaLnBrk="0" fontAlgn="base" hangingPunct="0">
              <a:spcBef>
                <a:spcPct val="20000"/>
              </a:spcBef>
              <a:spcAft>
                <a:spcPct val="0"/>
              </a:spcAft>
              <a:buClr>
                <a:schemeClr val="bg2"/>
              </a:buClr>
              <a:buChar char="•"/>
              <a:defRPr sz="2200">
                <a:solidFill>
                  <a:schemeClr val="tx1"/>
                </a:solidFill>
                <a:latin typeface="+mn-lt"/>
              </a:defRPr>
            </a:lvl3pPr>
            <a:lvl4pPr marL="1162050" indent="-255588" algn="l" rtl="0" eaLnBrk="0" fontAlgn="base" hangingPunct="0">
              <a:spcBef>
                <a:spcPct val="20000"/>
              </a:spcBef>
              <a:spcAft>
                <a:spcPct val="0"/>
              </a:spcAft>
              <a:buClr>
                <a:srgbClr val="E7CF6E"/>
              </a:buClr>
              <a:buFont typeface="Arial" pitchFamily="34" charset="0"/>
              <a:buChar char="–"/>
              <a:defRPr sz="2200">
                <a:solidFill>
                  <a:schemeClr val="tx1"/>
                </a:solidFill>
                <a:latin typeface="+mn-lt"/>
              </a:defRPr>
            </a:lvl4pPr>
            <a:lvl5pPr marL="1408113" indent="-244475" algn="l" rtl="0" eaLnBrk="0" fontAlgn="base" hangingPunct="0">
              <a:spcBef>
                <a:spcPct val="20000"/>
              </a:spcBef>
              <a:spcAft>
                <a:spcPct val="0"/>
              </a:spcAft>
              <a:buClr>
                <a:schemeClr val="bg2"/>
              </a:buClr>
              <a:buFont typeface="Arial" pitchFamily="34" charset="0"/>
              <a:buChar char="»"/>
              <a:defRPr sz="2200">
                <a:solidFill>
                  <a:schemeClr val="tx1"/>
                </a:solidFill>
                <a:latin typeface="+mn-lt"/>
              </a:defRPr>
            </a:lvl5pPr>
            <a:lvl6pPr marL="1865313" indent="-244475" algn="l" rtl="0" fontAlgn="base">
              <a:spcBef>
                <a:spcPct val="20000"/>
              </a:spcBef>
              <a:spcAft>
                <a:spcPct val="0"/>
              </a:spcAft>
              <a:buClr>
                <a:schemeClr val="bg2"/>
              </a:buClr>
              <a:buFont typeface="Arial" charset="0"/>
              <a:buChar char="»"/>
              <a:defRPr sz="2200">
                <a:solidFill>
                  <a:schemeClr val="tx1"/>
                </a:solidFill>
                <a:latin typeface="+mn-lt"/>
              </a:defRPr>
            </a:lvl6pPr>
            <a:lvl7pPr marL="2322513" indent="-244475" algn="l" rtl="0" fontAlgn="base">
              <a:spcBef>
                <a:spcPct val="20000"/>
              </a:spcBef>
              <a:spcAft>
                <a:spcPct val="0"/>
              </a:spcAft>
              <a:buClr>
                <a:schemeClr val="bg2"/>
              </a:buClr>
              <a:buFont typeface="Arial" charset="0"/>
              <a:buChar char="»"/>
              <a:defRPr sz="2200">
                <a:solidFill>
                  <a:schemeClr val="tx1"/>
                </a:solidFill>
                <a:latin typeface="+mn-lt"/>
              </a:defRPr>
            </a:lvl7pPr>
            <a:lvl8pPr marL="2779713" indent="-244475" algn="l" rtl="0" fontAlgn="base">
              <a:spcBef>
                <a:spcPct val="20000"/>
              </a:spcBef>
              <a:spcAft>
                <a:spcPct val="0"/>
              </a:spcAft>
              <a:buClr>
                <a:schemeClr val="bg2"/>
              </a:buClr>
              <a:buFont typeface="Arial" charset="0"/>
              <a:buChar char="»"/>
              <a:defRPr sz="2200">
                <a:solidFill>
                  <a:schemeClr val="tx1"/>
                </a:solidFill>
                <a:latin typeface="+mn-lt"/>
              </a:defRPr>
            </a:lvl8pPr>
            <a:lvl9pPr marL="3236913" indent="-244475" algn="l" rtl="0" fontAlgn="base">
              <a:spcBef>
                <a:spcPct val="20000"/>
              </a:spcBef>
              <a:spcAft>
                <a:spcPct val="0"/>
              </a:spcAft>
              <a:buClr>
                <a:schemeClr val="bg2"/>
              </a:buClr>
              <a:buFont typeface="Arial" charset="0"/>
              <a:buChar char="»"/>
              <a:defRPr sz="2200">
                <a:solidFill>
                  <a:schemeClr val="tx1"/>
                </a:solidFill>
                <a:latin typeface="+mn-lt"/>
              </a:defRPr>
            </a:lvl9pPr>
          </a:lstStyle>
          <a:p>
            <a:pPr algn="ctr">
              <a:buFont typeface="Wingdings" pitchFamily="2" charset="2"/>
              <a:buNone/>
            </a:pPr>
            <a:r>
              <a:rPr lang="ru-RU" altLang="ru-RU" sz="1600" b="1" i="1" dirty="0">
                <a:solidFill>
                  <a:srgbClr val="977F19"/>
                </a:solidFill>
                <a:latin typeface="Segoe UI" panose="020B0502040204020203" pitchFamily="34" charset="0"/>
                <a:cs typeface="Segoe UI" panose="020B0502040204020203" pitchFamily="34" charset="0"/>
              </a:rPr>
              <a:t>    При строительстве и эксплуатации проектируемого объекта воздействие на поверхностные и грунтовые воды оценивается как локальное и допустимое</a:t>
            </a:r>
          </a:p>
        </p:txBody>
      </p:sp>
    </p:spTree>
    <p:extLst>
      <p:ext uri="{BB962C8B-B14F-4D97-AF65-F5344CB8AC3E}">
        <p14:creationId xmlns:p14="http://schemas.microsoft.com/office/powerpoint/2010/main" val="6724532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636607" y="327074"/>
            <a:ext cx="9869467" cy="492443"/>
          </a:xfrm>
          <a:prstGeom prst="rect">
            <a:avLst/>
          </a:prstGeom>
          <a:noFill/>
        </p:spPr>
        <p:txBody>
          <a:bodyPr wrap="square" rtlCol="0">
            <a:spAutoFit/>
          </a:bodyPr>
          <a:lstStyle/>
          <a:p>
            <a:r>
              <a:rPr lang="ru-RU" sz="2600" b="1" dirty="0" smtClean="0">
                <a:latin typeface="Segoe UI" panose="020B0502040204020203" pitchFamily="34" charset="0"/>
                <a:cs typeface="Segoe UI" panose="020B0502040204020203" pitchFamily="34" charset="0"/>
              </a:rPr>
              <a:t>ПОЧВЕННЫЙ ПОКРОВ И РАСТИТЕЛЬНОСТЬ</a:t>
            </a:r>
            <a:endParaRPr kumimoji="1" lang="ru-RU" sz="2600" b="1" dirty="0">
              <a:latin typeface="Segoe UI" panose="020B0502040204020203" pitchFamily="34" charset="0"/>
              <a:ea typeface="Arial" charset="0"/>
              <a:cs typeface="Segoe UI" panose="020B0502040204020203" pitchFamily="34" charset="0"/>
            </a:endParaRPr>
          </a:p>
        </p:txBody>
      </p:sp>
      <p:sp>
        <p:nvSpPr>
          <p:cNvPr id="25" name="TextBox 24"/>
          <p:cNvSpPr txBox="1"/>
          <p:nvPr/>
        </p:nvSpPr>
        <p:spPr>
          <a:xfrm>
            <a:off x="0" y="6381994"/>
            <a:ext cx="523875" cy="338554"/>
          </a:xfrm>
          <a:prstGeom prst="rect">
            <a:avLst/>
          </a:prstGeom>
          <a:noFill/>
        </p:spPr>
        <p:txBody>
          <a:bodyPr wrap="square">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18</a:t>
            </a:fld>
            <a:endParaRPr lang="ru-RU" sz="1600" b="0" dirty="0">
              <a:solidFill>
                <a:schemeClr val="bg1"/>
              </a:solidFill>
            </a:endParaRPr>
          </a:p>
        </p:txBody>
      </p:sp>
      <p:sp>
        <p:nvSpPr>
          <p:cNvPr id="26" name="Прямоугольник 25"/>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sp>
        <p:nvSpPr>
          <p:cNvPr id="13" name="Rectangle 3"/>
          <p:cNvSpPr txBox="1">
            <a:spLocks noChangeArrowheads="1"/>
          </p:cNvSpPr>
          <p:nvPr/>
        </p:nvSpPr>
        <p:spPr bwMode="auto">
          <a:xfrm>
            <a:off x="636608" y="819517"/>
            <a:ext cx="10304887" cy="2495183"/>
          </a:xfrm>
          <a:prstGeom prst="rect">
            <a:avLst/>
          </a:prstGeom>
          <a:noFill/>
          <a:ln>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0" tIns="45710" rIns="91420" bIns="45710" numCol="1" anchor="t" anchorCtr="0" compatLnSpc="1">
            <a:prstTxWarp prst="textNoShape">
              <a:avLst/>
            </a:prstTxWarp>
          </a:bodyPr>
          <a:lstStyle>
            <a:lvl1pPr marL="342900" indent="-342900" algn="l" rtl="0" eaLnBrk="0" fontAlgn="base" hangingPunct="0">
              <a:spcBef>
                <a:spcPct val="60000"/>
              </a:spcBef>
              <a:spcAft>
                <a:spcPct val="0"/>
              </a:spcAft>
              <a:buClr>
                <a:srgbClr val="947C18"/>
              </a:buClr>
              <a:buFont typeface="Wingdings" pitchFamily="2" charset="2"/>
              <a:buChar char="§"/>
              <a:defRPr sz="2200">
                <a:solidFill>
                  <a:schemeClr val="tx1"/>
                </a:solidFill>
                <a:latin typeface="+mn-lt"/>
                <a:ea typeface="+mn-ea"/>
                <a:cs typeface="+mn-cs"/>
              </a:defRPr>
            </a:lvl1pPr>
            <a:lvl2pPr marL="647700" indent="-303213" algn="l" rtl="0" eaLnBrk="0" fontAlgn="base" hangingPunct="0">
              <a:spcBef>
                <a:spcPct val="20000"/>
              </a:spcBef>
              <a:spcAft>
                <a:spcPct val="0"/>
              </a:spcAft>
              <a:buClr>
                <a:srgbClr val="947C18"/>
              </a:buClr>
              <a:buFont typeface="Arial" pitchFamily="34" charset="0"/>
              <a:buChar char="–"/>
              <a:defRPr sz="2200">
                <a:solidFill>
                  <a:schemeClr val="tx1"/>
                </a:solidFill>
                <a:latin typeface="+mn-lt"/>
              </a:defRPr>
            </a:lvl2pPr>
            <a:lvl3pPr marL="904875" indent="-255588" algn="l" rtl="0" eaLnBrk="0" fontAlgn="base" hangingPunct="0">
              <a:spcBef>
                <a:spcPct val="20000"/>
              </a:spcBef>
              <a:spcAft>
                <a:spcPct val="0"/>
              </a:spcAft>
              <a:buClr>
                <a:schemeClr val="bg2"/>
              </a:buClr>
              <a:buChar char="•"/>
              <a:defRPr sz="2200">
                <a:solidFill>
                  <a:schemeClr val="tx1"/>
                </a:solidFill>
                <a:latin typeface="+mn-lt"/>
              </a:defRPr>
            </a:lvl3pPr>
            <a:lvl4pPr marL="1162050" indent="-255588" algn="l" rtl="0" eaLnBrk="0" fontAlgn="base" hangingPunct="0">
              <a:spcBef>
                <a:spcPct val="20000"/>
              </a:spcBef>
              <a:spcAft>
                <a:spcPct val="0"/>
              </a:spcAft>
              <a:buClr>
                <a:srgbClr val="E7CF6E"/>
              </a:buClr>
              <a:buFont typeface="Arial" pitchFamily="34" charset="0"/>
              <a:buChar char="–"/>
              <a:defRPr sz="2200">
                <a:solidFill>
                  <a:schemeClr val="tx1"/>
                </a:solidFill>
                <a:latin typeface="+mn-lt"/>
              </a:defRPr>
            </a:lvl4pPr>
            <a:lvl5pPr marL="1408113" indent="-244475" algn="l" rtl="0" eaLnBrk="0" fontAlgn="base" hangingPunct="0">
              <a:spcBef>
                <a:spcPct val="20000"/>
              </a:spcBef>
              <a:spcAft>
                <a:spcPct val="0"/>
              </a:spcAft>
              <a:buClr>
                <a:schemeClr val="bg2"/>
              </a:buClr>
              <a:buFont typeface="Arial" pitchFamily="34" charset="0"/>
              <a:buChar char="»"/>
              <a:defRPr sz="2200">
                <a:solidFill>
                  <a:schemeClr val="tx1"/>
                </a:solidFill>
                <a:latin typeface="+mn-lt"/>
              </a:defRPr>
            </a:lvl5pPr>
            <a:lvl6pPr marL="1865313" indent="-244475" algn="l" rtl="0" fontAlgn="base">
              <a:spcBef>
                <a:spcPct val="20000"/>
              </a:spcBef>
              <a:spcAft>
                <a:spcPct val="0"/>
              </a:spcAft>
              <a:buClr>
                <a:schemeClr val="bg2"/>
              </a:buClr>
              <a:buFont typeface="Arial" charset="0"/>
              <a:buChar char="»"/>
              <a:defRPr sz="2200">
                <a:solidFill>
                  <a:schemeClr val="tx1"/>
                </a:solidFill>
                <a:latin typeface="+mn-lt"/>
              </a:defRPr>
            </a:lvl6pPr>
            <a:lvl7pPr marL="2322513" indent="-244475" algn="l" rtl="0" fontAlgn="base">
              <a:spcBef>
                <a:spcPct val="20000"/>
              </a:spcBef>
              <a:spcAft>
                <a:spcPct val="0"/>
              </a:spcAft>
              <a:buClr>
                <a:schemeClr val="bg2"/>
              </a:buClr>
              <a:buFont typeface="Arial" charset="0"/>
              <a:buChar char="»"/>
              <a:defRPr sz="2200">
                <a:solidFill>
                  <a:schemeClr val="tx1"/>
                </a:solidFill>
                <a:latin typeface="+mn-lt"/>
              </a:defRPr>
            </a:lvl7pPr>
            <a:lvl8pPr marL="2779713" indent="-244475" algn="l" rtl="0" fontAlgn="base">
              <a:spcBef>
                <a:spcPct val="20000"/>
              </a:spcBef>
              <a:spcAft>
                <a:spcPct val="0"/>
              </a:spcAft>
              <a:buClr>
                <a:schemeClr val="bg2"/>
              </a:buClr>
              <a:buFont typeface="Arial" charset="0"/>
              <a:buChar char="»"/>
              <a:defRPr sz="2200">
                <a:solidFill>
                  <a:schemeClr val="tx1"/>
                </a:solidFill>
                <a:latin typeface="+mn-lt"/>
              </a:defRPr>
            </a:lvl8pPr>
            <a:lvl9pPr marL="3236913" indent="-244475" algn="l" rtl="0" fontAlgn="base">
              <a:spcBef>
                <a:spcPct val="20000"/>
              </a:spcBef>
              <a:spcAft>
                <a:spcPct val="0"/>
              </a:spcAft>
              <a:buClr>
                <a:schemeClr val="bg2"/>
              </a:buClr>
              <a:buFont typeface="Arial" charset="0"/>
              <a:buChar char="»"/>
              <a:defRPr sz="2200">
                <a:solidFill>
                  <a:schemeClr val="tx1"/>
                </a:solidFill>
                <a:latin typeface="+mn-lt"/>
              </a:defRPr>
            </a:lvl9pPr>
          </a:lstStyle>
          <a:p>
            <a:pPr marL="0" marR="0" lvl="0" indent="0" algn="just" defTabSz="914400" rtl="0" eaLnBrk="1" fontAlgn="base" latinLnBrk="0" hangingPunct="1">
              <a:lnSpc>
                <a:spcPct val="100000"/>
              </a:lnSpc>
              <a:spcBef>
                <a:spcPct val="60000"/>
              </a:spcBef>
              <a:spcAft>
                <a:spcPct val="0"/>
              </a:spcAft>
              <a:buClr>
                <a:srgbClr val="947C18"/>
              </a:buClr>
              <a:buSzTx/>
              <a:buFont typeface="Wingdings" pitchFamily="2" charset="2"/>
              <a:buNone/>
              <a:tabLst/>
              <a:defRPr/>
            </a:pPr>
            <a:r>
              <a:rPr lang="ru-RU" altLang="ru-RU" sz="1600" b="1" i="1" dirty="0">
                <a:latin typeface="Segoe UI" panose="020B0502040204020203" pitchFamily="34" charset="0"/>
                <a:cs typeface="Segoe UI" panose="020B0502040204020203" pitchFamily="34" charset="0"/>
              </a:rPr>
              <a:t>Строительство проектируемого объекта окажет антропогенное воздействие на почвы </a:t>
            </a:r>
            <a:r>
              <a:rPr lang="ru-RU" altLang="ru-RU" sz="1600" b="1" i="1" dirty="0" smtClean="0">
                <a:latin typeface="Segoe UI" panose="020B0502040204020203" pitchFamily="34" charset="0"/>
                <a:cs typeface="Segoe UI" panose="020B0502040204020203" pitchFamily="34" charset="0"/>
              </a:rPr>
              <a:t>и растительность </a:t>
            </a:r>
            <a:r>
              <a:rPr lang="ru-RU" altLang="ru-RU" sz="1600" b="1" i="1" dirty="0">
                <a:latin typeface="Segoe UI" panose="020B0502040204020203" pitchFamily="34" charset="0"/>
                <a:cs typeface="Segoe UI" panose="020B0502040204020203" pitchFamily="34" charset="0"/>
              </a:rPr>
              <a:t>испрашиваемых площадей, связанное: </a:t>
            </a:r>
          </a:p>
          <a:p>
            <a:pPr marL="285750" marR="0" lvl="0" indent="-285750" algn="just" eaLnBrk="1" hangingPunct="1">
              <a:lnSpc>
                <a:spcPts val="1600"/>
              </a:lnSpc>
              <a:spcBef>
                <a:spcPts val="600"/>
              </a:spcBef>
              <a:spcAft>
                <a:spcPts val="600"/>
              </a:spcAft>
              <a:buClr>
                <a:srgbClr val="FED104"/>
              </a:buClr>
              <a:buSzPct val="120000"/>
              <a:tabLst>
                <a:tab pos="265113" algn="l"/>
              </a:tabLst>
              <a:defRPr/>
            </a:pPr>
            <a:r>
              <a:rPr lang="ru-RU" altLang="ru-RU" sz="1400" b="1" dirty="0">
                <a:latin typeface="Segoe UI" panose="020B0502040204020203" pitchFamily="34" charset="0"/>
                <a:cs typeface="Segoe UI" panose="020B0502040204020203" pitchFamily="34" charset="0"/>
              </a:rPr>
              <a:t>с изменением характера землепользования, потребности в землях под строительство составят:</a:t>
            </a:r>
          </a:p>
          <a:p>
            <a:pPr marL="571500" lvl="4" indent="-285750" algn="just" eaLnBrk="1" hangingPunct="1">
              <a:lnSpc>
                <a:spcPts val="1600"/>
              </a:lnSpc>
              <a:spcBef>
                <a:spcPts val="600"/>
              </a:spcBef>
              <a:spcAft>
                <a:spcPts val="600"/>
              </a:spcAft>
              <a:buClr>
                <a:srgbClr val="FED104"/>
              </a:buClr>
              <a:buSzPct val="120000"/>
              <a:buFont typeface="Wingdings" panose="05000000000000000000" pitchFamily="2" charset="2"/>
              <a:buChar char="Ø"/>
              <a:tabLst>
                <a:tab pos="265113" algn="l"/>
              </a:tabLst>
              <a:defRPr/>
            </a:pPr>
            <a:r>
              <a:rPr lang="ru-RU" sz="1400" dirty="0">
                <a:latin typeface="Segoe UI" panose="020B0502040204020203" pitchFamily="34" charset="0"/>
                <a:cs typeface="Segoe UI" panose="020B0502040204020203" pitchFamily="34" charset="0"/>
              </a:rPr>
              <a:t>площадь в постоянное пользование (бессрочное) – </a:t>
            </a:r>
            <a:r>
              <a:rPr lang="ru-RU" sz="1400" b="1" dirty="0" smtClean="0">
                <a:latin typeface="Segoe UI" panose="020B0502040204020203" pitchFamily="34" charset="0"/>
                <a:cs typeface="Segoe UI" panose="020B0502040204020203" pitchFamily="34" charset="0"/>
              </a:rPr>
              <a:t>1,5964</a:t>
            </a:r>
            <a:r>
              <a:rPr lang="ru-RU" sz="1400" dirty="0" smtClean="0">
                <a:latin typeface="Segoe UI" panose="020B0502040204020203" pitchFamily="34" charset="0"/>
                <a:cs typeface="Segoe UI" panose="020B0502040204020203" pitchFamily="34" charset="0"/>
              </a:rPr>
              <a:t> </a:t>
            </a:r>
            <a:r>
              <a:rPr lang="ru-RU" sz="1400" dirty="0">
                <a:latin typeface="Segoe UI" panose="020B0502040204020203" pitchFamily="34" charset="0"/>
                <a:cs typeface="Segoe UI" panose="020B0502040204020203" pitchFamily="34" charset="0"/>
              </a:rPr>
              <a:t>га</a:t>
            </a:r>
            <a:r>
              <a:rPr lang="ru-RU" altLang="ru-RU" sz="1400" dirty="0">
                <a:latin typeface="Segoe UI" panose="020B0502040204020203" pitchFamily="34" charset="0"/>
                <a:cs typeface="Segoe UI" panose="020B0502040204020203" pitchFamily="34" charset="0"/>
              </a:rPr>
              <a:t>;</a:t>
            </a:r>
          </a:p>
          <a:p>
            <a:pPr marL="571500" lvl="4" indent="-285750" algn="just" eaLnBrk="1" hangingPunct="1">
              <a:lnSpc>
                <a:spcPts val="1600"/>
              </a:lnSpc>
              <a:spcBef>
                <a:spcPts val="600"/>
              </a:spcBef>
              <a:spcAft>
                <a:spcPts val="600"/>
              </a:spcAft>
              <a:buClr>
                <a:srgbClr val="FED104"/>
              </a:buClr>
              <a:buSzPct val="120000"/>
              <a:buFont typeface="Wingdings" panose="05000000000000000000" pitchFamily="2" charset="2"/>
              <a:buChar char="Ø"/>
              <a:tabLst>
                <a:tab pos="265113" algn="l"/>
              </a:tabLst>
              <a:defRPr/>
            </a:pPr>
            <a:r>
              <a:rPr lang="ru-RU" sz="1400" dirty="0">
                <a:latin typeface="Segoe UI" panose="020B0502040204020203" pitchFamily="34" charset="0"/>
                <a:cs typeface="Segoe UI" panose="020B0502040204020203" pitchFamily="34" charset="0"/>
              </a:rPr>
              <a:t>площадь во временное пользование – </a:t>
            </a:r>
            <a:r>
              <a:rPr lang="ru-RU" sz="1400" b="1" dirty="0" smtClean="0">
                <a:latin typeface="Segoe UI" panose="020B0502040204020203" pitchFamily="34" charset="0"/>
                <a:cs typeface="Segoe UI" panose="020B0502040204020203" pitchFamily="34" charset="0"/>
              </a:rPr>
              <a:t>10,7655</a:t>
            </a:r>
            <a:r>
              <a:rPr lang="ru-RU" sz="1400" dirty="0" smtClean="0">
                <a:latin typeface="Segoe UI" panose="020B0502040204020203" pitchFamily="34" charset="0"/>
                <a:cs typeface="Segoe UI" panose="020B0502040204020203" pitchFamily="34" charset="0"/>
              </a:rPr>
              <a:t> </a:t>
            </a:r>
            <a:r>
              <a:rPr lang="ru-RU" sz="1400" dirty="0">
                <a:latin typeface="Segoe UI" panose="020B0502040204020203" pitchFamily="34" charset="0"/>
                <a:cs typeface="Segoe UI" panose="020B0502040204020203" pitchFamily="34" charset="0"/>
              </a:rPr>
              <a:t>га.</a:t>
            </a:r>
          </a:p>
          <a:p>
            <a:pPr marL="285750" lvl="4" indent="-285750" algn="just" eaLnBrk="1" hangingPunct="1">
              <a:lnSpc>
                <a:spcPts val="1600"/>
              </a:lnSpc>
              <a:spcBef>
                <a:spcPts val="600"/>
              </a:spcBef>
              <a:spcAft>
                <a:spcPts val="600"/>
              </a:spcAft>
              <a:buClr>
                <a:srgbClr val="FED104"/>
              </a:buClr>
              <a:buSzPct val="120000"/>
              <a:buFont typeface="Wingdings" pitchFamily="2" charset="2"/>
              <a:buChar char="§"/>
              <a:tabLst>
                <a:tab pos="265113" algn="l"/>
              </a:tabLst>
              <a:defRPr/>
            </a:pPr>
            <a:r>
              <a:rPr lang="ru-RU" altLang="ru-RU" sz="1400" b="1" dirty="0">
                <a:latin typeface="Segoe UI" panose="020B0502040204020203" pitchFamily="34" charset="0"/>
                <a:cs typeface="Segoe UI" panose="020B0502040204020203" pitchFamily="34" charset="0"/>
              </a:rPr>
              <a:t>с нарушением почвенно-растительного покрова на площадях, испрашиваемых на период строительства (снятие и складирование), испрашиваемых на период эксплуатации проектируемого объекта.</a:t>
            </a:r>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415" y="3522691"/>
            <a:ext cx="4951636" cy="293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C:\Users\Tumakova_LS\Desktop\4274П - преза для ОС\Uganskneftega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722" y="3522691"/>
            <a:ext cx="5007735" cy="2930645"/>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7627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636607" y="327074"/>
            <a:ext cx="9869467" cy="892552"/>
          </a:xfrm>
          <a:prstGeom prst="rect">
            <a:avLst/>
          </a:prstGeom>
          <a:noFill/>
        </p:spPr>
        <p:txBody>
          <a:bodyPr wrap="square" rtlCol="0">
            <a:spAutoFit/>
          </a:bodyPr>
          <a:lstStyle/>
          <a:p>
            <a:r>
              <a:rPr lang="ru-RU" altLang="ru-RU" sz="2600" b="1" dirty="0">
                <a:solidFill>
                  <a:schemeClr val="accent4"/>
                </a:solidFill>
                <a:latin typeface="Segoe UI" panose="020B0502040204020203" pitchFamily="34" charset="0"/>
                <a:cs typeface="Segoe UI" panose="020B0502040204020203" pitchFamily="34" charset="0"/>
              </a:rPr>
              <a:t>МЕРОПРИЯТИЯ</a:t>
            </a:r>
            <a:r>
              <a:rPr lang="ru-RU" altLang="ru-RU" sz="2600" b="1" dirty="0" smtClean="0">
                <a:latin typeface="Segoe UI" panose="020B0502040204020203" pitchFamily="34" charset="0"/>
                <a:cs typeface="Segoe UI" panose="020B0502040204020203" pitchFamily="34" charset="0"/>
              </a:rPr>
              <a:t> ПО ОХРАНЕ И РАЦИОНАЛЬНОМУ ИСПОЛЬЗОВАНИЮ ЗЕМЕЛЬ И РАСТИТЕЛЬНОСТИ</a:t>
            </a:r>
            <a:endParaRPr lang="ru-RU" altLang="ru-RU" sz="2600" b="1" dirty="0">
              <a:latin typeface="Segoe UI" panose="020B0502040204020203" pitchFamily="34" charset="0"/>
              <a:cs typeface="Segoe UI" panose="020B0502040204020203" pitchFamily="34" charset="0"/>
            </a:endParaRPr>
          </a:p>
        </p:txBody>
      </p:sp>
      <p:sp>
        <p:nvSpPr>
          <p:cNvPr id="25" name="TextBox 24"/>
          <p:cNvSpPr txBox="1"/>
          <p:nvPr/>
        </p:nvSpPr>
        <p:spPr>
          <a:xfrm>
            <a:off x="0" y="6381994"/>
            <a:ext cx="523875" cy="338554"/>
          </a:xfrm>
          <a:prstGeom prst="rect">
            <a:avLst/>
          </a:prstGeom>
          <a:noFill/>
        </p:spPr>
        <p:txBody>
          <a:bodyPr wrap="square">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19</a:t>
            </a:fld>
            <a:endParaRPr lang="ru-RU" sz="1600" b="0" dirty="0">
              <a:solidFill>
                <a:schemeClr val="bg1"/>
              </a:solidFill>
            </a:endParaRPr>
          </a:p>
        </p:txBody>
      </p:sp>
      <p:sp>
        <p:nvSpPr>
          <p:cNvPr id="26" name="Прямоугольник 25"/>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sp>
        <p:nvSpPr>
          <p:cNvPr id="13" name="Rectangle 3"/>
          <p:cNvSpPr txBox="1">
            <a:spLocks noChangeArrowheads="1"/>
          </p:cNvSpPr>
          <p:nvPr/>
        </p:nvSpPr>
        <p:spPr bwMode="auto">
          <a:xfrm>
            <a:off x="636608" y="1962517"/>
            <a:ext cx="10304887" cy="2952383"/>
          </a:xfrm>
          <a:prstGeom prst="rect">
            <a:avLst/>
          </a:prstGeom>
          <a:noFill/>
          <a:ln w="2540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0" tIns="45710" rIns="91420" bIns="45710" numCol="1" anchor="t" anchorCtr="0" compatLnSpc="1">
            <a:prstTxWarp prst="textNoShape">
              <a:avLst/>
            </a:prstTxWarp>
          </a:bodyPr>
          <a:lstStyle>
            <a:lvl1pPr marL="342900" indent="-342900" algn="l" rtl="0" eaLnBrk="0" fontAlgn="base" hangingPunct="0">
              <a:spcBef>
                <a:spcPct val="60000"/>
              </a:spcBef>
              <a:spcAft>
                <a:spcPct val="0"/>
              </a:spcAft>
              <a:buClr>
                <a:srgbClr val="947C18"/>
              </a:buClr>
              <a:buFont typeface="Wingdings" pitchFamily="2" charset="2"/>
              <a:buChar char="§"/>
              <a:defRPr sz="2200">
                <a:solidFill>
                  <a:schemeClr val="tx1"/>
                </a:solidFill>
                <a:latin typeface="+mn-lt"/>
                <a:ea typeface="+mn-ea"/>
                <a:cs typeface="+mn-cs"/>
              </a:defRPr>
            </a:lvl1pPr>
            <a:lvl2pPr marL="647700" indent="-303213" algn="l" rtl="0" eaLnBrk="0" fontAlgn="base" hangingPunct="0">
              <a:spcBef>
                <a:spcPct val="20000"/>
              </a:spcBef>
              <a:spcAft>
                <a:spcPct val="0"/>
              </a:spcAft>
              <a:buClr>
                <a:srgbClr val="947C18"/>
              </a:buClr>
              <a:buFont typeface="Arial" pitchFamily="34" charset="0"/>
              <a:buChar char="–"/>
              <a:defRPr sz="2200">
                <a:solidFill>
                  <a:schemeClr val="tx1"/>
                </a:solidFill>
                <a:latin typeface="+mn-lt"/>
              </a:defRPr>
            </a:lvl2pPr>
            <a:lvl3pPr marL="904875" indent="-255588" algn="l" rtl="0" eaLnBrk="0" fontAlgn="base" hangingPunct="0">
              <a:spcBef>
                <a:spcPct val="20000"/>
              </a:spcBef>
              <a:spcAft>
                <a:spcPct val="0"/>
              </a:spcAft>
              <a:buClr>
                <a:schemeClr val="bg2"/>
              </a:buClr>
              <a:buChar char="•"/>
              <a:defRPr sz="2200">
                <a:solidFill>
                  <a:schemeClr val="tx1"/>
                </a:solidFill>
                <a:latin typeface="+mn-lt"/>
              </a:defRPr>
            </a:lvl3pPr>
            <a:lvl4pPr marL="1162050" indent="-255588" algn="l" rtl="0" eaLnBrk="0" fontAlgn="base" hangingPunct="0">
              <a:spcBef>
                <a:spcPct val="20000"/>
              </a:spcBef>
              <a:spcAft>
                <a:spcPct val="0"/>
              </a:spcAft>
              <a:buClr>
                <a:srgbClr val="E7CF6E"/>
              </a:buClr>
              <a:buFont typeface="Arial" pitchFamily="34" charset="0"/>
              <a:buChar char="–"/>
              <a:defRPr sz="2200">
                <a:solidFill>
                  <a:schemeClr val="tx1"/>
                </a:solidFill>
                <a:latin typeface="+mn-lt"/>
              </a:defRPr>
            </a:lvl4pPr>
            <a:lvl5pPr marL="1408113" indent="-244475" algn="l" rtl="0" eaLnBrk="0" fontAlgn="base" hangingPunct="0">
              <a:spcBef>
                <a:spcPct val="20000"/>
              </a:spcBef>
              <a:spcAft>
                <a:spcPct val="0"/>
              </a:spcAft>
              <a:buClr>
                <a:schemeClr val="bg2"/>
              </a:buClr>
              <a:buFont typeface="Arial" pitchFamily="34" charset="0"/>
              <a:buChar char="»"/>
              <a:defRPr sz="2200">
                <a:solidFill>
                  <a:schemeClr val="tx1"/>
                </a:solidFill>
                <a:latin typeface="+mn-lt"/>
              </a:defRPr>
            </a:lvl5pPr>
            <a:lvl6pPr marL="1865313" indent="-244475" algn="l" rtl="0" fontAlgn="base">
              <a:spcBef>
                <a:spcPct val="20000"/>
              </a:spcBef>
              <a:spcAft>
                <a:spcPct val="0"/>
              </a:spcAft>
              <a:buClr>
                <a:schemeClr val="bg2"/>
              </a:buClr>
              <a:buFont typeface="Arial" charset="0"/>
              <a:buChar char="»"/>
              <a:defRPr sz="2200">
                <a:solidFill>
                  <a:schemeClr val="tx1"/>
                </a:solidFill>
                <a:latin typeface="+mn-lt"/>
              </a:defRPr>
            </a:lvl6pPr>
            <a:lvl7pPr marL="2322513" indent="-244475" algn="l" rtl="0" fontAlgn="base">
              <a:spcBef>
                <a:spcPct val="20000"/>
              </a:spcBef>
              <a:spcAft>
                <a:spcPct val="0"/>
              </a:spcAft>
              <a:buClr>
                <a:schemeClr val="bg2"/>
              </a:buClr>
              <a:buFont typeface="Arial" charset="0"/>
              <a:buChar char="»"/>
              <a:defRPr sz="2200">
                <a:solidFill>
                  <a:schemeClr val="tx1"/>
                </a:solidFill>
                <a:latin typeface="+mn-lt"/>
              </a:defRPr>
            </a:lvl7pPr>
            <a:lvl8pPr marL="2779713" indent="-244475" algn="l" rtl="0" fontAlgn="base">
              <a:spcBef>
                <a:spcPct val="20000"/>
              </a:spcBef>
              <a:spcAft>
                <a:spcPct val="0"/>
              </a:spcAft>
              <a:buClr>
                <a:schemeClr val="bg2"/>
              </a:buClr>
              <a:buFont typeface="Arial" charset="0"/>
              <a:buChar char="»"/>
              <a:defRPr sz="2200">
                <a:solidFill>
                  <a:schemeClr val="tx1"/>
                </a:solidFill>
                <a:latin typeface="+mn-lt"/>
              </a:defRPr>
            </a:lvl8pPr>
            <a:lvl9pPr marL="3236913" indent="-244475" algn="l" rtl="0" fontAlgn="base">
              <a:spcBef>
                <a:spcPct val="20000"/>
              </a:spcBef>
              <a:spcAft>
                <a:spcPct val="0"/>
              </a:spcAft>
              <a:buClr>
                <a:schemeClr val="bg2"/>
              </a:buClr>
              <a:buFont typeface="Arial" charset="0"/>
              <a:buChar char="»"/>
              <a:defRPr sz="2200">
                <a:solidFill>
                  <a:schemeClr val="tx1"/>
                </a:solidFill>
                <a:latin typeface="+mn-lt"/>
              </a:defRPr>
            </a:lvl9pPr>
          </a:lstStyle>
          <a:p>
            <a:pPr marL="285750" indent="-285750" algn="just" eaLnBrk="1" hangingPunct="1">
              <a:lnSpc>
                <a:spcPts val="1600"/>
              </a:lnSpc>
              <a:spcBef>
                <a:spcPts val="600"/>
              </a:spcBef>
              <a:spcAft>
                <a:spcPts val="600"/>
              </a:spcAft>
              <a:buClr>
                <a:srgbClr val="FED104"/>
              </a:buClr>
              <a:buSzPct val="120000"/>
              <a:tabLst>
                <a:tab pos="265113" algn="l"/>
              </a:tabLst>
              <a:defRPr/>
            </a:pPr>
            <a:r>
              <a:rPr lang="ru-RU" altLang="ru-RU" sz="1600" b="1" dirty="0" smtClean="0">
                <a:latin typeface="Segoe UI" panose="020B0502040204020203" pitchFamily="34" charset="0"/>
                <a:cs typeface="Segoe UI" panose="020B0502040204020203" pitchFamily="34" charset="0"/>
              </a:rPr>
              <a:t>выполнение </a:t>
            </a:r>
            <a:r>
              <a:rPr lang="ru-RU" altLang="ru-RU" sz="1600" b="1" dirty="0">
                <a:latin typeface="Segoe UI" panose="020B0502040204020203" pitchFamily="34" charset="0"/>
                <a:cs typeface="Segoe UI" panose="020B0502040204020203" pitchFamily="34" charset="0"/>
              </a:rPr>
              <a:t>подготовительного комплекса работ в зимний период года для снижения отрицательного воздействия на почвенно-растительный покров; </a:t>
            </a:r>
          </a:p>
          <a:p>
            <a:pPr marL="285750" indent="-285750" algn="just" eaLnBrk="1" hangingPunct="1">
              <a:lnSpc>
                <a:spcPts val="1600"/>
              </a:lnSpc>
              <a:spcBef>
                <a:spcPts val="600"/>
              </a:spcBef>
              <a:spcAft>
                <a:spcPts val="600"/>
              </a:spcAft>
              <a:buClr>
                <a:srgbClr val="FED104"/>
              </a:buClr>
              <a:buSzPct val="120000"/>
              <a:tabLst>
                <a:tab pos="265113" algn="l"/>
              </a:tabLst>
              <a:defRPr/>
            </a:pPr>
            <a:r>
              <a:rPr lang="ru-RU" sz="1600" b="1" dirty="0">
                <a:latin typeface="Segoe UI" panose="020B0502040204020203" pitchFamily="34" charset="0"/>
                <a:cs typeface="Segoe UI" panose="020B0502040204020203" pitchFamily="34" charset="0"/>
              </a:rPr>
              <a:t>снятие плодородного слоя, хранение во временных отвалах и его применение при восстановлении плодородного слоя почвы</a:t>
            </a:r>
            <a:r>
              <a:rPr lang="ru-RU" altLang="ru-RU" sz="1600" b="1" dirty="0">
                <a:latin typeface="Segoe UI" panose="020B0502040204020203" pitchFamily="34" charset="0"/>
                <a:cs typeface="Segoe UI" panose="020B0502040204020203" pitchFamily="34" charset="0"/>
              </a:rPr>
              <a:t>;</a:t>
            </a:r>
          </a:p>
          <a:p>
            <a:pPr marL="285750" indent="-285750" algn="just" eaLnBrk="1" hangingPunct="1">
              <a:lnSpc>
                <a:spcPts val="1600"/>
              </a:lnSpc>
              <a:spcBef>
                <a:spcPts val="600"/>
              </a:spcBef>
              <a:spcAft>
                <a:spcPts val="600"/>
              </a:spcAft>
              <a:buClr>
                <a:srgbClr val="FED104"/>
              </a:buClr>
              <a:buSzPct val="120000"/>
              <a:tabLst>
                <a:tab pos="265113" algn="l"/>
              </a:tabLst>
              <a:defRPr/>
            </a:pPr>
            <a:r>
              <a:rPr lang="ru-RU" altLang="ru-RU" sz="1600" b="1" dirty="0">
                <a:latin typeface="Segoe UI" panose="020B0502040204020203" pitchFamily="34" charset="0"/>
                <a:cs typeface="Segoe UI" panose="020B0502040204020203" pitchFamily="34" charset="0"/>
              </a:rPr>
              <a:t>нарушение естественного рельефа территории только в границах, определенных нормами проектирования;</a:t>
            </a:r>
          </a:p>
          <a:p>
            <a:pPr marL="285750" indent="-285750" algn="just" eaLnBrk="1" hangingPunct="1">
              <a:lnSpc>
                <a:spcPts val="1600"/>
              </a:lnSpc>
              <a:spcBef>
                <a:spcPts val="600"/>
              </a:spcBef>
              <a:spcAft>
                <a:spcPts val="600"/>
              </a:spcAft>
              <a:buClr>
                <a:srgbClr val="FED104"/>
              </a:buClr>
              <a:buSzPct val="120000"/>
              <a:tabLst>
                <a:tab pos="265113" algn="l"/>
              </a:tabLst>
              <a:defRPr/>
            </a:pPr>
            <a:r>
              <a:rPr lang="ru-RU" altLang="ru-RU" sz="1600" b="1" dirty="0">
                <a:latin typeface="Segoe UI" panose="020B0502040204020203" pitchFamily="34" charset="0"/>
                <a:cs typeface="Segoe UI" panose="020B0502040204020203" pitchFamily="34" charset="0"/>
              </a:rPr>
              <a:t>уборка строительного мусора по завершении строительных работ объекта,  рекультивация нарушенных земель краткосрочной аренды;</a:t>
            </a:r>
          </a:p>
          <a:p>
            <a:pPr marL="285750" indent="-285750" algn="just" eaLnBrk="1" hangingPunct="1">
              <a:lnSpc>
                <a:spcPts val="1600"/>
              </a:lnSpc>
              <a:spcBef>
                <a:spcPts val="600"/>
              </a:spcBef>
              <a:spcAft>
                <a:spcPts val="600"/>
              </a:spcAft>
              <a:buClr>
                <a:srgbClr val="FED104"/>
              </a:buClr>
              <a:buSzPct val="120000"/>
              <a:tabLst>
                <a:tab pos="265113" algn="l"/>
              </a:tabLst>
              <a:defRPr/>
            </a:pPr>
            <a:r>
              <a:rPr lang="ru-RU" sz="1600" b="1" dirty="0">
                <a:latin typeface="Segoe UI" panose="020B0502040204020203" pitchFamily="34" charset="0"/>
                <a:cs typeface="Segoe UI" panose="020B0502040204020203" pitchFamily="34" charset="0"/>
              </a:rPr>
              <a:t>в проекте предусмотрено минимальное использование земель, расчет произведен согласно действующим нормативным документам и разработанным рабочим чертежам</a:t>
            </a:r>
            <a:r>
              <a:rPr lang="ru-RU" altLang="ru-RU" sz="1600" b="1" dirty="0">
                <a:latin typeface="Segoe UI" panose="020B0502040204020203" pitchFamily="34" charset="0"/>
                <a:cs typeface="Segoe UI" panose="020B0502040204020203" pitchFamily="34" charset="0"/>
              </a:rPr>
              <a:t>.</a:t>
            </a:r>
          </a:p>
          <a:p>
            <a:pPr marL="285750" lvl="4" indent="-285750" algn="just" eaLnBrk="1" hangingPunct="1">
              <a:lnSpc>
                <a:spcPts val="1600"/>
              </a:lnSpc>
              <a:spcBef>
                <a:spcPts val="600"/>
              </a:spcBef>
              <a:spcAft>
                <a:spcPts val="600"/>
              </a:spcAft>
              <a:buClr>
                <a:srgbClr val="FED104"/>
              </a:buClr>
              <a:buSzPct val="120000"/>
              <a:buFont typeface="Wingdings" pitchFamily="2" charset="2"/>
              <a:buChar char="§"/>
              <a:tabLst>
                <a:tab pos="265113" algn="l"/>
              </a:tabLst>
              <a:defRPr/>
            </a:pPr>
            <a:endParaRPr lang="ru-RU" altLang="ru-RU" sz="1400" b="1" dirty="0">
              <a:latin typeface="Segoe UI" panose="020B0502040204020203" pitchFamily="34" charset="0"/>
              <a:cs typeface="Segoe UI" panose="020B0502040204020203" pitchFamily="34" charset="0"/>
            </a:endParaRPr>
          </a:p>
        </p:txBody>
      </p:sp>
      <p:sp>
        <p:nvSpPr>
          <p:cNvPr id="10" name="Rectangle 5"/>
          <p:cNvSpPr>
            <a:spLocks noChangeArrowheads="1"/>
          </p:cNvSpPr>
          <p:nvPr/>
        </p:nvSpPr>
        <p:spPr bwMode="gray">
          <a:xfrm>
            <a:off x="636609" y="5054404"/>
            <a:ext cx="10304886" cy="553998"/>
          </a:xfrm>
          <a:prstGeom prst="rect">
            <a:avLst/>
          </a:prstGeom>
          <a:noFill/>
          <a:ln w="25400" cap="rnd" algn="ctr">
            <a:solidFill>
              <a:srgbClr val="99CC00"/>
            </a:solidFill>
            <a:miter lim="800000"/>
            <a:headEnd/>
            <a:tailEnd/>
          </a:ln>
          <a:effectLst/>
          <a:extLst>
            <a:ext uri="{909E8E84-426E-40DD-AFC4-6F175D3DCCD1}">
              <a14:hiddenFill xmlns:a14="http://schemas.microsoft.com/office/drawing/2010/main">
                <a:solidFill>
                  <a:srgbClr val="92ADCE"/>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spAutoFit/>
          </a:bodyPr>
          <a:lstStyle>
            <a:lvl1pPr eaLnBrk="0" hangingPunct="0">
              <a:spcBef>
                <a:spcPct val="60000"/>
              </a:spcBef>
              <a:buClr>
                <a:srgbClr val="947C18"/>
              </a:buClr>
              <a:buChar char="§"/>
              <a:defRPr sz="2200">
                <a:solidFill>
                  <a:schemeClr val="tx1"/>
                </a:solidFill>
                <a:latin typeface="Century Gothic" pitchFamily="34" charset="0"/>
              </a:defRPr>
            </a:lvl1pPr>
            <a:lvl2pPr marL="742950" indent="-285750" eaLnBrk="0" hangingPunct="0">
              <a:buClr>
                <a:srgbClr val="947C18"/>
              </a:buClr>
              <a:buFont typeface="Arial" pitchFamily="34" charset="0"/>
              <a:buChar char="–"/>
              <a:defRPr sz="2200">
                <a:solidFill>
                  <a:schemeClr val="tx1"/>
                </a:solidFill>
                <a:latin typeface="Century Gothic" pitchFamily="34" charset="0"/>
              </a:defRPr>
            </a:lvl2pPr>
            <a:lvl3pPr marL="1143000" indent="-228600" eaLnBrk="0" hangingPunct="0">
              <a:buClr>
                <a:schemeClr val="bg2"/>
              </a:buClr>
              <a:buChar char="•"/>
              <a:defRPr sz="2200">
                <a:solidFill>
                  <a:schemeClr val="tx1"/>
                </a:solidFill>
                <a:latin typeface="Century Gothic" pitchFamily="34" charset="0"/>
              </a:defRPr>
            </a:lvl3pPr>
            <a:lvl4pPr marL="1600200" indent="-228600" eaLnBrk="0" hangingPunct="0">
              <a:buClr>
                <a:srgbClr val="E7CF6E"/>
              </a:buClr>
              <a:buFont typeface="Arial" pitchFamily="34" charset="0"/>
              <a:buChar char="–"/>
              <a:defRPr sz="2200">
                <a:solidFill>
                  <a:schemeClr val="tx1"/>
                </a:solidFill>
                <a:latin typeface="Century Gothic" pitchFamily="34" charset="0"/>
              </a:defRPr>
            </a:lvl4pPr>
            <a:lvl5pPr marL="2057400" indent="-228600" eaLnBrk="0" hangingPunct="0">
              <a:buClr>
                <a:schemeClr val="bg2"/>
              </a:buClr>
              <a:buFont typeface="Arial" pitchFamily="34" charset="0"/>
              <a:buChar char="»"/>
              <a:defRPr sz="2200">
                <a:solidFill>
                  <a:schemeClr val="tx1"/>
                </a:solidFill>
                <a:latin typeface="Century Gothic" pitchFamily="34" charset="0"/>
              </a:defRPr>
            </a:lvl5pPr>
            <a:lvl6pPr marL="25146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6pPr>
            <a:lvl7pPr marL="29718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7pPr>
            <a:lvl8pPr marL="34290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8pPr>
            <a:lvl9pPr marL="38862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9pPr>
          </a:lstStyle>
          <a:p>
            <a:pPr algn="ctr" eaLnBrk="1" hangingPunct="1">
              <a:spcBef>
                <a:spcPct val="0"/>
              </a:spcBef>
              <a:buClrTx/>
              <a:buFontTx/>
              <a:buNone/>
            </a:pPr>
            <a:r>
              <a:rPr lang="ru-RU" altLang="ru-RU" sz="1800" b="1" i="1" dirty="0">
                <a:solidFill>
                  <a:srgbClr val="977F19"/>
                </a:solidFill>
                <a:latin typeface="Segoe UI" panose="020B0502040204020203" pitchFamily="34" charset="0"/>
                <a:cs typeface="Segoe UI" panose="020B0502040204020203" pitchFamily="34" charset="0"/>
              </a:rPr>
              <a:t>Воздействие от намечаемой хозяйственной деятельности на почвы и растительность оценивается как долгосрочное, локальное  и допустимое.</a:t>
            </a:r>
          </a:p>
        </p:txBody>
      </p:sp>
    </p:spTree>
    <p:extLst>
      <p:ext uri="{BB962C8B-B14F-4D97-AF65-F5344CB8AC3E}">
        <p14:creationId xmlns:p14="http://schemas.microsoft.com/office/powerpoint/2010/main" val="23397721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 name="Прямоугольник 903"/>
          <p:cNvSpPr/>
          <p:nvPr/>
        </p:nvSpPr>
        <p:spPr bwMode="auto">
          <a:xfrm>
            <a:off x="0" y="1320800"/>
            <a:ext cx="12192000" cy="5537200"/>
          </a:xfrm>
          <a:prstGeom prst="rect">
            <a:avLst/>
          </a:prstGeom>
          <a:solidFill>
            <a:schemeClr val="bg1">
              <a:lumMod val="95000"/>
            </a:schemeClr>
          </a:solidFill>
          <a:ln>
            <a:noFill/>
          </a:ln>
        </p:spPr>
        <p:txBody>
          <a:bodyPr vert="horz" wrap="square" lIns="91440" tIns="45720" rIns="91440" bIns="45720" numCol="1" rtlCol="0" anchor="t" anchorCtr="0" compatLnSpc="1">
            <a:prstTxWarp prst="textNoShape">
              <a:avLst/>
            </a:prstTxWarp>
          </a:bodyPr>
          <a:lstStyle/>
          <a:p>
            <a:pPr algn="ctr"/>
            <a:endParaRPr lang="ru-RU"/>
          </a:p>
        </p:txBody>
      </p:sp>
      <p:sp>
        <p:nvSpPr>
          <p:cNvPr id="2" name="Прямоугольник 1"/>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193109" y="6381994"/>
            <a:ext cx="250389" cy="338554"/>
          </a:xfrm>
          <a:prstGeom prst="rect">
            <a:avLst/>
          </a:prstGeom>
          <a:noFill/>
        </p:spPr>
        <p:txBody>
          <a:bodyPr>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2</a:t>
            </a:fld>
            <a:endParaRPr lang="ru-RU" sz="1600" b="0" dirty="0">
              <a:solidFill>
                <a:schemeClr val="bg1"/>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sp>
        <p:nvSpPr>
          <p:cNvPr id="9" name="Прямоугольник 8"/>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506806" y="380125"/>
            <a:ext cx="2165978" cy="523220"/>
          </a:xfrm>
          <a:prstGeom prst="rect">
            <a:avLst/>
          </a:prstGeom>
          <a:noFill/>
        </p:spPr>
        <p:txBody>
          <a:bodyPr wrap="none" rtlCol="0">
            <a:spAutoFit/>
          </a:bodyPr>
          <a:lstStyle/>
          <a:p>
            <a:pPr defTabSz="912813">
              <a:tabLst>
                <a:tab pos="2686050" algn="l"/>
              </a:tabLst>
            </a:pPr>
            <a:r>
              <a:rPr kumimoji="0" lang="ru-RU" sz="2800" b="1" dirty="0" smtClean="0">
                <a:latin typeface="Segoe UI" panose="020B0502040204020203" pitchFamily="34" charset="0"/>
                <a:cs typeface="Segoe UI" panose="020B0502040204020203" pitchFamily="34" charset="0"/>
              </a:rPr>
              <a:t> </a:t>
            </a:r>
            <a:r>
              <a:rPr lang="ru-RU" sz="2800" b="1" dirty="0" smtClean="0">
                <a:latin typeface="Segoe UI" panose="020B0502040204020203" pitchFamily="34" charset="0"/>
                <a:cs typeface="Segoe UI" panose="020B0502040204020203" pitchFamily="34" charset="0"/>
              </a:rPr>
              <a:t>ВВЕДЕНИЕ</a:t>
            </a:r>
            <a:endParaRPr kumimoji="0" lang="ru-RU" sz="2800" b="1" dirty="0" smtClean="0">
              <a:solidFill>
                <a:schemeClr val="accent4"/>
              </a:solidFill>
              <a:latin typeface="Segoe UI" panose="020B0502040204020203" pitchFamily="34" charset="0"/>
              <a:cs typeface="Segoe UI" panose="020B0502040204020203" pitchFamily="34" charset="0"/>
            </a:endParaRPr>
          </a:p>
        </p:txBody>
      </p:sp>
      <p:sp>
        <p:nvSpPr>
          <p:cNvPr id="6" name="TextBox 5">
            <a:extLst>
              <a:ext uri="{FF2B5EF4-FFF2-40B4-BE49-F238E27FC236}">
                <a16:creationId xmlns="" xmlns:a16="http://schemas.microsoft.com/office/drawing/2014/main" id="{088DD9B0-E05D-442E-B0EC-D7C65CD49A69}"/>
              </a:ext>
            </a:extLst>
          </p:cNvPr>
          <p:cNvSpPr txBox="1"/>
          <p:nvPr/>
        </p:nvSpPr>
        <p:spPr>
          <a:xfrm>
            <a:off x="727112" y="1600209"/>
            <a:ext cx="10070363" cy="3216265"/>
          </a:xfrm>
          <a:prstGeom prst="rect">
            <a:avLst/>
          </a:prstGeom>
          <a:noFill/>
        </p:spPr>
        <p:txBody>
          <a:bodyPr wrap="square" rtlCol="0">
            <a:spAutoFit/>
          </a:bodyPr>
          <a:lstStyle/>
          <a:p>
            <a:pPr indent="-457200" algn="just" defTabSz="0">
              <a:lnSpc>
                <a:spcPct val="150000"/>
              </a:lnSpc>
              <a:spcBef>
                <a:spcPts val="600"/>
              </a:spcBef>
            </a:pPr>
            <a:r>
              <a:rPr lang="ru-RU" sz="1200" dirty="0" smtClean="0">
                <a:latin typeface="Segoe UI" panose="020B0502040204020203" pitchFamily="34" charset="0"/>
                <a:cs typeface="Segoe UI" panose="020B0502040204020203" pitchFamily="34" charset="0"/>
              </a:rPr>
              <a:t>	</a:t>
            </a:r>
            <a:r>
              <a:rPr lang="ru-RU" sz="1400" dirty="0" smtClean="0">
                <a:latin typeface="Segoe UI" panose="020B0502040204020203" pitchFamily="34" charset="0"/>
                <a:cs typeface="Segoe UI" panose="020B0502040204020203" pitchFamily="34" charset="0"/>
              </a:rPr>
              <a:t>Материалы </a:t>
            </a:r>
            <a:r>
              <a:rPr lang="ru-RU" sz="1400" dirty="0">
                <a:latin typeface="Segoe UI" panose="020B0502040204020203" pitchFamily="34" charset="0"/>
                <a:cs typeface="Segoe UI" panose="020B0502040204020203" pitchFamily="34" charset="0"/>
              </a:rPr>
              <a:t>презентации по объекту  проектирования </a:t>
            </a:r>
            <a:r>
              <a:rPr lang="ru-RU" sz="1400" b="1" dirty="0" err="1">
                <a:latin typeface="Segoe UI" panose="020B0502040204020203" pitchFamily="34" charset="0"/>
                <a:cs typeface="Segoe UI" panose="020B0502040204020203" pitchFamily="34" charset="0"/>
              </a:rPr>
              <a:t>6662П</a:t>
            </a:r>
            <a:r>
              <a:rPr lang="ru-RU" sz="1400" b="1" dirty="0">
                <a:latin typeface="Segoe UI" panose="020B0502040204020203" pitchFamily="34" charset="0"/>
                <a:cs typeface="Segoe UI" panose="020B0502040204020203" pitchFamily="34" charset="0"/>
              </a:rPr>
              <a:t> «Сбор нефти и газа со скважин №№ 811, 812, 7000 и система </a:t>
            </a:r>
            <a:r>
              <a:rPr lang="ru-RU" sz="1400" b="1" dirty="0" err="1">
                <a:latin typeface="Segoe UI" panose="020B0502040204020203" pitchFamily="34" charset="0"/>
                <a:cs typeface="Segoe UI" panose="020B0502040204020203" pitchFamily="34" charset="0"/>
              </a:rPr>
              <a:t>заводнения</a:t>
            </a:r>
            <a:r>
              <a:rPr lang="ru-RU" sz="1400" b="1" dirty="0">
                <a:latin typeface="Segoe UI" panose="020B0502040204020203" pitchFamily="34" charset="0"/>
                <a:cs typeface="Segoe UI" panose="020B0502040204020203" pitchFamily="34" charset="0"/>
              </a:rPr>
              <a:t> скважины № 812 </a:t>
            </a:r>
            <a:r>
              <a:rPr lang="ru-RU" sz="1400" b="1" dirty="0" err="1">
                <a:latin typeface="Segoe UI" panose="020B0502040204020203" pitchFamily="34" charset="0"/>
                <a:cs typeface="Segoe UI" panose="020B0502040204020203" pitchFamily="34" charset="0"/>
              </a:rPr>
              <a:t>Сорочинско</a:t>
            </a:r>
            <a:r>
              <a:rPr lang="ru-RU" sz="1400" b="1" dirty="0">
                <a:latin typeface="Segoe UI" panose="020B0502040204020203" pitchFamily="34" charset="0"/>
                <a:cs typeface="Segoe UI" panose="020B0502040204020203" pitchFamily="34" charset="0"/>
              </a:rPr>
              <a:t>-Никольского месторождения» </a:t>
            </a:r>
            <a:r>
              <a:rPr lang="ru-RU" sz="1400" dirty="0">
                <a:latin typeface="Segoe UI" panose="020B0502040204020203" pitchFamily="34" charset="0"/>
                <a:cs typeface="Segoe UI" panose="020B0502040204020203" pitchFamily="34" charset="0"/>
              </a:rPr>
              <a:t>подготовлены на основе работ, выполненных институтом  в 2020 году:</a:t>
            </a:r>
          </a:p>
          <a:p>
            <a:pPr marL="285750" indent="-285750">
              <a:spcBef>
                <a:spcPts val="600"/>
              </a:spcBef>
              <a:spcAft>
                <a:spcPts val="600"/>
              </a:spcAft>
              <a:buClr>
                <a:srgbClr val="FED104"/>
              </a:buClr>
              <a:buSzPct val="120000"/>
              <a:buFont typeface="Wingdings" panose="05000000000000000000" pitchFamily="2" charset="2"/>
              <a:buChar char="§"/>
              <a:tabLst>
                <a:tab pos="265113" algn="l"/>
              </a:tabLst>
              <a:defRPr/>
            </a:pPr>
            <a:r>
              <a:rPr lang="ru-RU" sz="1400" b="1" dirty="0">
                <a:latin typeface="Segoe UI" panose="020B0502040204020203" pitchFamily="34" charset="0"/>
                <a:cs typeface="Segoe UI" panose="020B0502040204020203" pitchFamily="34" charset="0"/>
              </a:rPr>
              <a:t>материалов проекта и основных проектных решений объекта проектирования; </a:t>
            </a:r>
          </a:p>
          <a:p>
            <a:pPr marL="285750" indent="-285750">
              <a:spcBef>
                <a:spcPts val="600"/>
              </a:spcBef>
              <a:spcAft>
                <a:spcPts val="600"/>
              </a:spcAft>
              <a:buClr>
                <a:srgbClr val="FED104"/>
              </a:buClr>
              <a:buSzPct val="120000"/>
              <a:buFont typeface="Wingdings" panose="05000000000000000000" pitchFamily="2" charset="2"/>
              <a:buChar char="§"/>
              <a:tabLst>
                <a:tab pos="265113" algn="l"/>
              </a:tabLst>
              <a:defRPr/>
            </a:pPr>
            <a:r>
              <a:rPr lang="ru-RU" sz="1400" b="1" dirty="0">
                <a:latin typeface="Segoe UI" panose="020B0502040204020203" pitchFamily="34" charset="0"/>
                <a:cs typeface="Segoe UI" panose="020B0502040204020203" pitchFamily="34" charset="0"/>
              </a:rPr>
              <a:t>инженерно-экологических изысканий; </a:t>
            </a:r>
          </a:p>
          <a:p>
            <a:pPr marL="285750" indent="-285750">
              <a:spcBef>
                <a:spcPts val="600"/>
              </a:spcBef>
              <a:spcAft>
                <a:spcPts val="600"/>
              </a:spcAft>
              <a:buClr>
                <a:srgbClr val="FED104"/>
              </a:buClr>
              <a:buSzPct val="120000"/>
              <a:buFont typeface="Wingdings" panose="05000000000000000000" pitchFamily="2" charset="2"/>
              <a:buChar char="§"/>
              <a:tabLst>
                <a:tab pos="265113" algn="l"/>
              </a:tabLst>
              <a:defRPr/>
            </a:pPr>
            <a:r>
              <a:rPr lang="ru-RU" sz="1400" b="1" dirty="0">
                <a:latin typeface="Segoe UI" panose="020B0502040204020203" pitchFamily="34" charset="0"/>
                <a:cs typeface="Segoe UI" panose="020B0502040204020203" pitchFamily="34" charset="0"/>
              </a:rPr>
              <a:t>инженерных изысканий.</a:t>
            </a:r>
          </a:p>
          <a:p>
            <a:pPr indent="0" algn="just" defTabSz="0">
              <a:lnSpc>
                <a:spcPct val="150000"/>
              </a:lnSpc>
              <a:spcBef>
                <a:spcPts val="600"/>
              </a:spcBef>
              <a:spcAft>
                <a:spcPts val="0"/>
              </a:spcAft>
              <a:buNone/>
            </a:pPr>
            <a:r>
              <a:rPr lang="ru-RU" altLang="ru-RU" sz="1200" dirty="0">
                <a:latin typeface="Segoe UI" panose="020B0502040204020203" pitchFamily="34" charset="0"/>
                <a:cs typeface="Segoe UI" panose="020B0502040204020203" pitchFamily="34" charset="0"/>
              </a:rPr>
              <a:t>	</a:t>
            </a:r>
            <a:r>
              <a:rPr lang="ru-RU" altLang="ru-RU" sz="1400" dirty="0" smtClean="0">
                <a:latin typeface="Segoe UI" panose="020B0502040204020203" pitchFamily="34" charset="0"/>
                <a:cs typeface="Segoe UI" panose="020B0502040204020203" pitchFamily="34" charset="0"/>
              </a:rPr>
              <a:t>При </a:t>
            </a:r>
            <a:r>
              <a:rPr lang="ru-RU" altLang="ru-RU" sz="1400" dirty="0">
                <a:latin typeface="Segoe UI" panose="020B0502040204020203" pitchFamily="34" charset="0"/>
                <a:cs typeface="Segoe UI" panose="020B0502040204020203" pitchFamily="34" charset="0"/>
              </a:rPr>
              <a:t>подготовке материалов учитывались требования законодательства РФ  ( Федеральный Закон №</a:t>
            </a:r>
            <a:r>
              <a:rPr lang="en-US" altLang="ru-RU" sz="1400" dirty="0">
                <a:latin typeface="Segoe UI" panose="020B0502040204020203" pitchFamily="34" charset="0"/>
                <a:cs typeface="Segoe UI" panose="020B0502040204020203" pitchFamily="34" charset="0"/>
              </a:rPr>
              <a:t> </a:t>
            </a:r>
            <a:r>
              <a:rPr lang="ru-RU" altLang="ru-RU" sz="1400" dirty="0">
                <a:latin typeface="Segoe UI" panose="020B0502040204020203" pitchFamily="34" charset="0"/>
                <a:cs typeface="Segoe UI" panose="020B0502040204020203" pitchFamily="34" charset="0"/>
              </a:rPr>
              <a:t>174 от 23.11.1995</a:t>
            </a:r>
            <a:r>
              <a:rPr lang="en-US" altLang="ru-RU" sz="1400" dirty="0">
                <a:latin typeface="Segoe UI" panose="020B0502040204020203" pitchFamily="34" charset="0"/>
                <a:cs typeface="Segoe UI" panose="020B0502040204020203" pitchFamily="34" charset="0"/>
              </a:rPr>
              <a:t> </a:t>
            </a:r>
            <a:r>
              <a:rPr lang="ru-RU" altLang="ru-RU" sz="1400" dirty="0">
                <a:latin typeface="Segoe UI" panose="020B0502040204020203" pitchFamily="34" charset="0"/>
                <a:cs typeface="Segoe UI" panose="020B0502040204020203" pitchFamily="34" charset="0"/>
              </a:rPr>
              <a:t>г. «Об экологической экспертизе», Приказ </a:t>
            </a:r>
            <a:r>
              <a:rPr lang="ru-RU" altLang="ru-RU" sz="1400" dirty="0" err="1">
                <a:latin typeface="Segoe UI" panose="020B0502040204020203" pitchFamily="34" charset="0"/>
                <a:cs typeface="Segoe UI" panose="020B0502040204020203" pitchFamily="34" charset="0"/>
              </a:rPr>
              <a:t>ГКЭ</a:t>
            </a:r>
            <a:r>
              <a:rPr lang="ru-RU" altLang="ru-RU" sz="1400" dirty="0">
                <a:latin typeface="Segoe UI" panose="020B0502040204020203" pitchFamily="34" charset="0"/>
                <a:cs typeface="Segoe UI" panose="020B0502040204020203" pitchFamily="34" charset="0"/>
              </a:rPr>
              <a:t> №</a:t>
            </a:r>
            <a:r>
              <a:rPr lang="en-US" altLang="ru-RU" sz="1400" dirty="0">
                <a:latin typeface="Segoe UI" panose="020B0502040204020203" pitchFamily="34" charset="0"/>
                <a:cs typeface="Segoe UI" panose="020B0502040204020203" pitchFamily="34" charset="0"/>
              </a:rPr>
              <a:t> </a:t>
            </a:r>
            <a:r>
              <a:rPr lang="ru-RU" altLang="ru-RU" sz="1400" dirty="0">
                <a:latin typeface="Segoe UI" panose="020B0502040204020203" pitchFamily="34" charset="0"/>
                <a:cs typeface="Segoe UI" panose="020B0502040204020203" pitchFamily="34" charset="0"/>
              </a:rPr>
              <a:t>372 от 16.05.2000 г.) по организации общественных обсуждений о намечаемой хозяйственной и иной деятельности, которая подлежит экологической </a:t>
            </a:r>
            <a:r>
              <a:rPr lang="ru-RU" altLang="ru-RU" sz="1400" dirty="0" smtClean="0">
                <a:latin typeface="Segoe UI" panose="020B0502040204020203" pitchFamily="34" charset="0"/>
                <a:cs typeface="Segoe UI" panose="020B0502040204020203" pitchFamily="34" charset="0"/>
              </a:rPr>
              <a:t>экспертизе.</a:t>
            </a:r>
            <a:endParaRPr lang="ru-RU" sz="1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110303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636607" y="327074"/>
            <a:ext cx="9869467" cy="492443"/>
          </a:xfrm>
          <a:prstGeom prst="rect">
            <a:avLst/>
          </a:prstGeom>
          <a:noFill/>
        </p:spPr>
        <p:txBody>
          <a:bodyPr wrap="square" rtlCol="0">
            <a:spAutoFit/>
          </a:bodyPr>
          <a:lstStyle/>
          <a:p>
            <a:r>
              <a:rPr lang="ru-RU" sz="2600" b="1" dirty="0" smtClean="0">
                <a:latin typeface="Segoe UI" panose="020B0502040204020203" pitchFamily="34" charset="0"/>
                <a:cs typeface="Segoe UI" panose="020B0502040204020203" pitchFamily="34" charset="0"/>
              </a:rPr>
              <a:t>ЖИВОТНЫЙ МИР</a:t>
            </a:r>
            <a:endParaRPr lang="ru-RU" altLang="ru-RU" sz="2600" b="1" dirty="0">
              <a:latin typeface="Segoe UI" panose="020B0502040204020203" pitchFamily="34" charset="0"/>
              <a:cs typeface="Segoe UI" panose="020B0502040204020203" pitchFamily="34" charset="0"/>
            </a:endParaRPr>
          </a:p>
        </p:txBody>
      </p:sp>
      <p:sp>
        <p:nvSpPr>
          <p:cNvPr id="25" name="TextBox 24"/>
          <p:cNvSpPr txBox="1"/>
          <p:nvPr/>
        </p:nvSpPr>
        <p:spPr>
          <a:xfrm>
            <a:off x="0" y="6381994"/>
            <a:ext cx="523875" cy="338554"/>
          </a:xfrm>
          <a:prstGeom prst="rect">
            <a:avLst/>
          </a:prstGeom>
          <a:noFill/>
        </p:spPr>
        <p:txBody>
          <a:bodyPr wrap="square">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20</a:t>
            </a:fld>
            <a:endParaRPr lang="ru-RU" sz="1600" b="0" dirty="0">
              <a:solidFill>
                <a:schemeClr val="bg1"/>
              </a:solidFill>
            </a:endParaRPr>
          </a:p>
        </p:txBody>
      </p:sp>
      <p:sp>
        <p:nvSpPr>
          <p:cNvPr id="26" name="Прямоугольник 25"/>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sp>
        <p:nvSpPr>
          <p:cNvPr id="10" name="Rectangle 5"/>
          <p:cNvSpPr>
            <a:spLocks noChangeArrowheads="1"/>
          </p:cNvSpPr>
          <p:nvPr/>
        </p:nvSpPr>
        <p:spPr bwMode="gray">
          <a:xfrm>
            <a:off x="523875" y="5432807"/>
            <a:ext cx="11020425" cy="553998"/>
          </a:xfrm>
          <a:prstGeom prst="rect">
            <a:avLst/>
          </a:prstGeom>
          <a:noFill/>
          <a:ln w="25400" cap="rnd" algn="ctr">
            <a:solidFill>
              <a:srgbClr val="99CC00"/>
            </a:solidFill>
            <a:miter lim="800000"/>
            <a:headEnd/>
            <a:tailEnd/>
          </a:ln>
          <a:effectLst/>
          <a:extLst>
            <a:ext uri="{909E8E84-426E-40DD-AFC4-6F175D3DCCD1}">
              <a14:hiddenFill xmlns:a14="http://schemas.microsoft.com/office/drawing/2010/main">
                <a:solidFill>
                  <a:srgbClr val="92ADCE"/>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spAutoFit/>
          </a:bodyPr>
          <a:lstStyle>
            <a:lvl1pPr eaLnBrk="0" hangingPunct="0">
              <a:spcBef>
                <a:spcPct val="60000"/>
              </a:spcBef>
              <a:buClr>
                <a:srgbClr val="947C18"/>
              </a:buClr>
              <a:buChar char="§"/>
              <a:defRPr sz="2200">
                <a:solidFill>
                  <a:schemeClr val="tx1"/>
                </a:solidFill>
                <a:latin typeface="Century Gothic" pitchFamily="34" charset="0"/>
              </a:defRPr>
            </a:lvl1pPr>
            <a:lvl2pPr marL="742950" indent="-285750" eaLnBrk="0" hangingPunct="0">
              <a:buClr>
                <a:srgbClr val="947C18"/>
              </a:buClr>
              <a:buFont typeface="Arial" pitchFamily="34" charset="0"/>
              <a:buChar char="–"/>
              <a:defRPr sz="2200">
                <a:solidFill>
                  <a:schemeClr val="tx1"/>
                </a:solidFill>
                <a:latin typeface="Century Gothic" pitchFamily="34" charset="0"/>
              </a:defRPr>
            </a:lvl2pPr>
            <a:lvl3pPr marL="1143000" indent="-228600" eaLnBrk="0" hangingPunct="0">
              <a:buClr>
                <a:schemeClr val="bg2"/>
              </a:buClr>
              <a:buChar char="•"/>
              <a:defRPr sz="2200">
                <a:solidFill>
                  <a:schemeClr val="tx1"/>
                </a:solidFill>
                <a:latin typeface="Century Gothic" pitchFamily="34" charset="0"/>
              </a:defRPr>
            </a:lvl3pPr>
            <a:lvl4pPr marL="1600200" indent="-228600" eaLnBrk="0" hangingPunct="0">
              <a:buClr>
                <a:srgbClr val="E7CF6E"/>
              </a:buClr>
              <a:buFont typeface="Arial" pitchFamily="34" charset="0"/>
              <a:buChar char="–"/>
              <a:defRPr sz="2200">
                <a:solidFill>
                  <a:schemeClr val="tx1"/>
                </a:solidFill>
                <a:latin typeface="Century Gothic" pitchFamily="34" charset="0"/>
              </a:defRPr>
            </a:lvl4pPr>
            <a:lvl5pPr marL="2057400" indent="-228600" eaLnBrk="0" hangingPunct="0">
              <a:buClr>
                <a:schemeClr val="bg2"/>
              </a:buClr>
              <a:buFont typeface="Arial" pitchFamily="34" charset="0"/>
              <a:buChar char="»"/>
              <a:defRPr sz="2200">
                <a:solidFill>
                  <a:schemeClr val="tx1"/>
                </a:solidFill>
                <a:latin typeface="Century Gothic" pitchFamily="34" charset="0"/>
              </a:defRPr>
            </a:lvl5pPr>
            <a:lvl6pPr marL="25146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6pPr>
            <a:lvl7pPr marL="29718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7pPr>
            <a:lvl8pPr marL="34290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8pPr>
            <a:lvl9pPr marL="38862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9pPr>
          </a:lstStyle>
          <a:p>
            <a:pPr algn="ctr" eaLnBrk="1" hangingPunct="1">
              <a:spcBef>
                <a:spcPct val="0"/>
              </a:spcBef>
              <a:buClrTx/>
              <a:buFontTx/>
              <a:buNone/>
            </a:pPr>
            <a:r>
              <a:rPr lang="ru-RU" altLang="ru-RU" sz="1800" b="1" i="1" dirty="0">
                <a:solidFill>
                  <a:srgbClr val="977F19"/>
                </a:solidFill>
                <a:latin typeface="Segoe UI" panose="020B0502040204020203" pitchFamily="34" charset="0"/>
                <a:cs typeface="Segoe UI" panose="020B0502040204020203" pitchFamily="34" charset="0"/>
              </a:rPr>
              <a:t>Воздействие </a:t>
            </a:r>
            <a:r>
              <a:rPr lang="ru-RU" altLang="ru-RU" sz="1800" b="1" i="1" dirty="0" smtClean="0">
                <a:solidFill>
                  <a:srgbClr val="977F19"/>
                </a:solidFill>
                <a:latin typeface="Segoe UI" panose="020B0502040204020203" pitchFamily="34" charset="0"/>
                <a:cs typeface="Segoe UI" panose="020B0502040204020203" pitchFamily="34" charset="0"/>
              </a:rPr>
              <a:t>на объекты животного мира и среды их обитания от </a:t>
            </a:r>
            <a:r>
              <a:rPr lang="ru-RU" altLang="ru-RU" sz="1800" b="1" i="1" dirty="0">
                <a:solidFill>
                  <a:srgbClr val="977F19"/>
                </a:solidFill>
                <a:latin typeface="Segoe UI" panose="020B0502040204020203" pitchFamily="34" charset="0"/>
                <a:cs typeface="Segoe UI" panose="020B0502040204020203" pitchFamily="34" charset="0"/>
              </a:rPr>
              <a:t>намечаемой хозяйственной деятельности </a:t>
            </a:r>
            <a:r>
              <a:rPr lang="ru-RU" altLang="ru-RU" sz="1800" b="1" i="1" dirty="0" smtClean="0">
                <a:solidFill>
                  <a:srgbClr val="977F19"/>
                </a:solidFill>
                <a:latin typeface="Segoe UI" panose="020B0502040204020203" pitchFamily="34" charset="0"/>
                <a:cs typeface="Segoe UI" panose="020B0502040204020203" pitchFamily="34" charset="0"/>
              </a:rPr>
              <a:t>оценивается </a:t>
            </a:r>
            <a:r>
              <a:rPr lang="ru-RU" altLang="ru-RU" sz="1800" b="1" i="1" dirty="0">
                <a:solidFill>
                  <a:srgbClr val="977F19"/>
                </a:solidFill>
                <a:latin typeface="Segoe UI" panose="020B0502040204020203" pitchFamily="34" charset="0"/>
                <a:cs typeface="Segoe UI" panose="020B0502040204020203" pitchFamily="34" charset="0"/>
              </a:rPr>
              <a:t>как долгосрочное, локальное  и </a:t>
            </a:r>
            <a:r>
              <a:rPr lang="ru-RU" altLang="ru-RU" sz="1800" b="1" i="1" dirty="0" smtClean="0">
                <a:solidFill>
                  <a:srgbClr val="977F19"/>
                </a:solidFill>
                <a:latin typeface="Segoe UI" panose="020B0502040204020203" pitchFamily="34" charset="0"/>
                <a:cs typeface="Segoe UI" panose="020B0502040204020203" pitchFamily="34" charset="0"/>
              </a:rPr>
              <a:t>не значительное.</a:t>
            </a:r>
            <a:endParaRPr lang="ru-RU" altLang="ru-RU" sz="1800" b="1" i="1" dirty="0">
              <a:solidFill>
                <a:srgbClr val="977F19"/>
              </a:solidFill>
              <a:latin typeface="Segoe UI" panose="020B0502040204020203" pitchFamily="34" charset="0"/>
              <a:cs typeface="Segoe UI" panose="020B0502040204020203" pitchFamily="34" charset="0"/>
            </a:endParaRPr>
          </a:p>
        </p:txBody>
      </p:sp>
      <p:sp>
        <p:nvSpPr>
          <p:cNvPr id="9" name="Rectangle 3"/>
          <p:cNvSpPr txBox="1">
            <a:spLocks noChangeArrowheads="1"/>
          </p:cNvSpPr>
          <p:nvPr/>
        </p:nvSpPr>
        <p:spPr bwMode="auto">
          <a:xfrm>
            <a:off x="523875" y="1085850"/>
            <a:ext cx="5047465" cy="4067174"/>
          </a:xfrm>
          <a:prstGeom prst="rect">
            <a:avLst/>
          </a:prstGeom>
          <a:noFill/>
          <a:ln w="25400">
            <a:solidFill>
              <a:srgbClr val="33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0" tIns="45710" rIns="91420" bIns="45710" numCol="1" anchor="t" anchorCtr="0" compatLnSpc="1">
            <a:prstTxWarp prst="textNoShape">
              <a:avLst/>
            </a:prstTxWarp>
          </a:bodyPr>
          <a:lstStyle>
            <a:lvl1pPr marL="342900" indent="-342900" algn="l" rtl="0" eaLnBrk="0" fontAlgn="base" hangingPunct="0">
              <a:spcBef>
                <a:spcPct val="60000"/>
              </a:spcBef>
              <a:spcAft>
                <a:spcPct val="0"/>
              </a:spcAft>
              <a:buClr>
                <a:srgbClr val="947C18"/>
              </a:buClr>
              <a:buFont typeface="Wingdings" pitchFamily="2" charset="2"/>
              <a:buChar char="§"/>
              <a:defRPr sz="2200">
                <a:solidFill>
                  <a:schemeClr val="tx1"/>
                </a:solidFill>
                <a:latin typeface="+mn-lt"/>
                <a:ea typeface="+mn-ea"/>
                <a:cs typeface="+mn-cs"/>
              </a:defRPr>
            </a:lvl1pPr>
            <a:lvl2pPr marL="647700" indent="-303213" algn="l" rtl="0" eaLnBrk="0" fontAlgn="base" hangingPunct="0">
              <a:spcBef>
                <a:spcPct val="20000"/>
              </a:spcBef>
              <a:spcAft>
                <a:spcPct val="0"/>
              </a:spcAft>
              <a:buClr>
                <a:srgbClr val="947C18"/>
              </a:buClr>
              <a:buFont typeface="Arial" pitchFamily="34" charset="0"/>
              <a:buChar char="–"/>
              <a:defRPr sz="2200">
                <a:solidFill>
                  <a:schemeClr val="tx1"/>
                </a:solidFill>
                <a:latin typeface="+mn-lt"/>
              </a:defRPr>
            </a:lvl2pPr>
            <a:lvl3pPr marL="904875" indent="-255588" algn="l" rtl="0" eaLnBrk="0" fontAlgn="base" hangingPunct="0">
              <a:spcBef>
                <a:spcPct val="20000"/>
              </a:spcBef>
              <a:spcAft>
                <a:spcPct val="0"/>
              </a:spcAft>
              <a:buClr>
                <a:schemeClr val="bg2"/>
              </a:buClr>
              <a:buChar char="•"/>
              <a:defRPr sz="2200">
                <a:solidFill>
                  <a:schemeClr val="tx1"/>
                </a:solidFill>
                <a:latin typeface="+mn-lt"/>
              </a:defRPr>
            </a:lvl3pPr>
            <a:lvl4pPr marL="1162050" indent="-255588" algn="l" rtl="0" eaLnBrk="0" fontAlgn="base" hangingPunct="0">
              <a:spcBef>
                <a:spcPct val="20000"/>
              </a:spcBef>
              <a:spcAft>
                <a:spcPct val="0"/>
              </a:spcAft>
              <a:buClr>
                <a:srgbClr val="E7CF6E"/>
              </a:buClr>
              <a:buFont typeface="Arial" pitchFamily="34" charset="0"/>
              <a:buChar char="–"/>
              <a:defRPr sz="2200">
                <a:solidFill>
                  <a:schemeClr val="tx1"/>
                </a:solidFill>
                <a:latin typeface="+mn-lt"/>
              </a:defRPr>
            </a:lvl4pPr>
            <a:lvl5pPr marL="1408113" indent="-244475" algn="l" rtl="0" eaLnBrk="0" fontAlgn="base" hangingPunct="0">
              <a:spcBef>
                <a:spcPct val="20000"/>
              </a:spcBef>
              <a:spcAft>
                <a:spcPct val="0"/>
              </a:spcAft>
              <a:buClr>
                <a:schemeClr val="bg2"/>
              </a:buClr>
              <a:buFont typeface="Arial" pitchFamily="34" charset="0"/>
              <a:buChar char="»"/>
              <a:defRPr sz="2200">
                <a:solidFill>
                  <a:schemeClr val="tx1"/>
                </a:solidFill>
                <a:latin typeface="+mn-lt"/>
              </a:defRPr>
            </a:lvl5pPr>
            <a:lvl6pPr marL="1865313" indent="-244475" algn="l" rtl="0" fontAlgn="base">
              <a:spcBef>
                <a:spcPct val="20000"/>
              </a:spcBef>
              <a:spcAft>
                <a:spcPct val="0"/>
              </a:spcAft>
              <a:buClr>
                <a:schemeClr val="bg2"/>
              </a:buClr>
              <a:buFont typeface="Arial" charset="0"/>
              <a:buChar char="»"/>
              <a:defRPr sz="2200">
                <a:solidFill>
                  <a:schemeClr val="tx1"/>
                </a:solidFill>
                <a:latin typeface="+mn-lt"/>
              </a:defRPr>
            </a:lvl6pPr>
            <a:lvl7pPr marL="2322513" indent="-244475" algn="l" rtl="0" fontAlgn="base">
              <a:spcBef>
                <a:spcPct val="20000"/>
              </a:spcBef>
              <a:spcAft>
                <a:spcPct val="0"/>
              </a:spcAft>
              <a:buClr>
                <a:schemeClr val="bg2"/>
              </a:buClr>
              <a:buFont typeface="Arial" charset="0"/>
              <a:buChar char="»"/>
              <a:defRPr sz="2200">
                <a:solidFill>
                  <a:schemeClr val="tx1"/>
                </a:solidFill>
                <a:latin typeface="+mn-lt"/>
              </a:defRPr>
            </a:lvl7pPr>
            <a:lvl8pPr marL="2779713" indent="-244475" algn="l" rtl="0" fontAlgn="base">
              <a:spcBef>
                <a:spcPct val="20000"/>
              </a:spcBef>
              <a:spcAft>
                <a:spcPct val="0"/>
              </a:spcAft>
              <a:buClr>
                <a:schemeClr val="bg2"/>
              </a:buClr>
              <a:buFont typeface="Arial" charset="0"/>
              <a:buChar char="»"/>
              <a:defRPr sz="2200">
                <a:solidFill>
                  <a:schemeClr val="tx1"/>
                </a:solidFill>
                <a:latin typeface="+mn-lt"/>
              </a:defRPr>
            </a:lvl8pPr>
            <a:lvl9pPr marL="3236913" indent="-244475" algn="l" rtl="0" fontAlgn="base">
              <a:spcBef>
                <a:spcPct val="20000"/>
              </a:spcBef>
              <a:spcAft>
                <a:spcPct val="0"/>
              </a:spcAft>
              <a:buClr>
                <a:schemeClr val="bg2"/>
              </a:buClr>
              <a:buFont typeface="Arial" charset="0"/>
              <a:buChar char="»"/>
              <a:defRPr sz="2200">
                <a:solidFill>
                  <a:schemeClr val="tx1"/>
                </a:solidFill>
                <a:latin typeface="+mn-lt"/>
              </a:defRPr>
            </a:lvl9pPr>
          </a:lstStyle>
          <a:p>
            <a:pPr marL="342900" marR="0" lvl="0" indent="-342900" algn="ctr" defTabSz="914400" rtl="0" eaLnBrk="1" fontAlgn="base" latinLnBrk="0" hangingPunct="1">
              <a:lnSpc>
                <a:spcPct val="100000"/>
              </a:lnSpc>
              <a:spcBef>
                <a:spcPct val="60000"/>
              </a:spcBef>
              <a:spcAft>
                <a:spcPct val="0"/>
              </a:spcAft>
              <a:buClr>
                <a:srgbClr val="947C18"/>
              </a:buClr>
              <a:buSzTx/>
              <a:buFont typeface="Wingdings" pitchFamily="2" charset="2"/>
              <a:buNone/>
              <a:tabLst/>
              <a:defRPr/>
            </a:pPr>
            <a:r>
              <a:rPr kumimoji="0" lang="ru-RU" altLang="ru-RU" sz="2200" b="0" i="0" u="none" strike="noStrike" kern="0" cap="none" spc="0" normalizeH="0" baseline="0" noProof="0" dirty="0" smtClean="0">
                <a:ln>
                  <a:noFill/>
                </a:ln>
                <a:solidFill>
                  <a:srgbClr val="000000"/>
                </a:solidFill>
                <a:effectLst/>
                <a:uLnTx/>
                <a:uFillTx/>
                <a:latin typeface="Century Gothic"/>
                <a:ea typeface="+mn-ea"/>
                <a:cs typeface="+mn-cs"/>
              </a:rPr>
              <a:t>	</a:t>
            </a:r>
            <a:r>
              <a:rPr lang="ru-RU" altLang="ru-RU" sz="1600" b="1" i="1" dirty="0">
                <a:latin typeface="Segoe UI" panose="020B0502040204020203" pitchFamily="34" charset="0"/>
                <a:cs typeface="Segoe UI" panose="020B0502040204020203" pitchFamily="34" charset="0"/>
              </a:rPr>
              <a:t>Воздействие строительства проектируемых объектов на животный мир территории строительства будет осуществляться по следующим направлениям</a:t>
            </a:r>
            <a:r>
              <a:rPr lang="ru-RU" altLang="ru-RU" sz="1600" b="1" i="1" dirty="0" smtClean="0">
                <a:latin typeface="Segoe UI" panose="020B0502040204020203" pitchFamily="34" charset="0"/>
                <a:cs typeface="Segoe UI" panose="020B0502040204020203" pitchFamily="34" charset="0"/>
              </a:rPr>
              <a:t>:</a:t>
            </a:r>
          </a:p>
          <a:p>
            <a:pPr marL="342900" marR="0" lvl="0" indent="-342900" algn="ctr" defTabSz="914400" rtl="0" eaLnBrk="1" fontAlgn="base" latinLnBrk="0" hangingPunct="1">
              <a:lnSpc>
                <a:spcPct val="100000"/>
              </a:lnSpc>
              <a:spcBef>
                <a:spcPct val="60000"/>
              </a:spcBef>
              <a:spcAft>
                <a:spcPct val="0"/>
              </a:spcAft>
              <a:buClr>
                <a:srgbClr val="947C18"/>
              </a:buClr>
              <a:buSzTx/>
              <a:buFont typeface="Wingdings" pitchFamily="2" charset="2"/>
              <a:buNone/>
              <a:tabLst/>
              <a:defRPr/>
            </a:pPr>
            <a:endParaRPr lang="ru-RU" altLang="ru-RU" sz="1600" b="1" i="1" dirty="0">
              <a:latin typeface="Segoe UI" panose="020B0502040204020203" pitchFamily="34" charset="0"/>
              <a:cs typeface="Segoe UI" panose="020B0502040204020203" pitchFamily="34" charset="0"/>
            </a:endParaRPr>
          </a:p>
          <a:p>
            <a:pPr marL="285750" indent="-285750" algn="just" eaLnBrk="1" hangingPunct="1">
              <a:lnSpc>
                <a:spcPts val="1600"/>
              </a:lnSpc>
              <a:spcBef>
                <a:spcPts val="600"/>
              </a:spcBef>
              <a:spcAft>
                <a:spcPts val="600"/>
              </a:spcAft>
              <a:buClr>
                <a:srgbClr val="FED104"/>
              </a:buClr>
              <a:buSzPct val="120000"/>
              <a:tabLst>
                <a:tab pos="265113" algn="l"/>
              </a:tabLst>
              <a:defRPr/>
            </a:pPr>
            <a:r>
              <a:rPr lang="ru-RU" altLang="ru-RU" sz="1400" b="1" dirty="0">
                <a:latin typeface="Segoe UI" panose="020B0502040204020203" pitchFamily="34" charset="0"/>
                <a:cs typeface="Segoe UI" panose="020B0502040204020203" pitchFamily="34" charset="0"/>
              </a:rPr>
              <a:t>использование и механическая трансформация мест обитания диких животных в результате строительства;</a:t>
            </a:r>
          </a:p>
          <a:p>
            <a:pPr marL="285750" indent="-285750" algn="just" eaLnBrk="1" hangingPunct="1">
              <a:lnSpc>
                <a:spcPts val="1600"/>
              </a:lnSpc>
              <a:spcBef>
                <a:spcPts val="600"/>
              </a:spcBef>
              <a:spcAft>
                <a:spcPts val="600"/>
              </a:spcAft>
              <a:buClr>
                <a:srgbClr val="FED104"/>
              </a:buClr>
              <a:buSzPct val="120000"/>
              <a:tabLst>
                <a:tab pos="265113" algn="l"/>
              </a:tabLst>
              <a:defRPr/>
            </a:pPr>
            <a:r>
              <a:rPr lang="ru-RU" altLang="ru-RU" sz="1400" b="1" dirty="0">
                <a:latin typeface="Segoe UI" panose="020B0502040204020203" pitchFamily="34" charset="0"/>
                <a:cs typeface="Segoe UI" panose="020B0502040204020203" pitchFamily="34" charset="0"/>
              </a:rPr>
              <a:t>воздействие шумового фактора;</a:t>
            </a:r>
          </a:p>
          <a:p>
            <a:pPr marL="285750" indent="-285750" algn="just" eaLnBrk="1" hangingPunct="1">
              <a:lnSpc>
                <a:spcPts val="1600"/>
              </a:lnSpc>
              <a:spcBef>
                <a:spcPts val="600"/>
              </a:spcBef>
              <a:spcAft>
                <a:spcPts val="600"/>
              </a:spcAft>
              <a:buClr>
                <a:srgbClr val="FED104"/>
              </a:buClr>
              <a:buSzPct val="120000"/>
              <a:tabLst>
                <a:tab pos="265113" algn="l"/>
              </a:tabLst>
              <a:defRPr/>
            </a:pPr>
            <a:r>
              <a:rPr lang="ru-RU" altLang="ru-RU" sz="1400" b="1" dirty="0">
                <a:latin typeface="Segoe UI" panose="020B0502040204020203" pitchFamily="34" charset="0"/>
                <a:cs typeface="Segoe UI" panose="020B0502040204020203" pitchFamily="34" charset="0"/>
              </a:rPr>
              <a:t>усиление беспокойства диких животных в окружающих угодьях.</a:t>
            </a:r>
          </a:p>
        </p:txBody>
      </p:sp>
      <p:sp>
        <p:nvSpPr>
          <p:cNvPr id="11" name="Rectangle 6"/>
          <p:cNvSpPr>
            <a:spLocks noChangeArrowheads="1"/>
          </p:cNvSpPr>
          <p:nvPr/>
        </p:nvSpPr>
        <p:spPr bwMode="auto">
          <a:xfrm>
            <a:off x="5676902" y="1085849"/>
            <a:ext cx="5867398" cy="406717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0" rIns="91420" bIns="45710"/>
          <a:lstStyle>
            <a:lvl1pPr marL="342900" indent="-342900" eaLnBrk="0" hangingPunct="0">
              <a:spcBef>
                <a:spcPct val="60000"/>
              </a:spcBef>
              <a:buClr>
                <a:srgbClr val="947C18"/>
              </a:buClr>
              <a:buChar char="§"/>
              <a:defRPr sz="2200">
                <a:solidFill>
                  <a:schemeClr val="tx1"/>
                </a:solidFill>
                <a:latin typeface="Century Gothic" pitchFamily="34" charset="0"/>
              </a:defRPr>
            </a:lvl1pPr>
            <a:lvl2pPr marL="742950" indent="-285750" eaLnBrk="0" hangingPunct="0">
              <a:buClr>
                <a:srgbClr val="947C18"/>
              </a:buClr>
              <a:buFont typeface="Arial" pitchFamily="34" charset="0"/>
              <a:buChar char="–"/>
              <a:defRPr sz="2200">
                <a:solidFill>
                  <a:schemeClr val="tx1"/>
                </a:solidFill>
                <a:latin typeface="Century Gothic" pitchFamily="34" charset="0"/>
              </a:defRPr>
            </a:lvl2pPr>
            <a:lvl3pPr marL="1143000" indent="-228600" eaLnBrk="0" hangingPunct="0">
              <a:buClr>
                <a:schemeClr val="bg2"/>
              </a:buClr>
              <a:buChar char="•"/>
              <a:defRPr sz="2200">
                <a:solidFill>
                  <a:schemeClr val="tx1"/>
                </a:solidFill>
                <a:latin typeface="Century Gothic" pitchFamily="34" charset="0"/>
              </a:defRPr>
            </a:lvl3pPr>
            <a:lvl4pPr marL="1600200" indent="-228600" eaLnBrk="0" hangingPunct="0">
              <a:buClr>
                <a:srgbClr val="E7CF6E"/>
              </a:buClr>
              <a:buFont typeface="Arial" pitchFamily="34" charset="0"/>
              <a:buChar char="–"/>
              <a:defRPr sz="2200">
                <a:solidFill>
                  <a:schemeClr val="tx1"/>
                </a:solidFill>
                <a:latin typeface="Century Gothic" pitchFamily="34" charset="0"/>
              </a:defRPr>
            </a:lvl4pPr>
            <a:lvl5pPr marL="2057400" indent="-228600" eaLnBrk="0" hangingPunct="0">
              <a:buClr>
                <a:schemeClr val="bg2"/>
              </a:buClr>
              <a:buFont typeface="Arial" pitchFamily="34" charset="0"/>
              <a:buChar char="»"/>
              <a:defRPr sz="2200">
                <a:solidFill>
                  <a:schemeClr val="tx1"/>
                </a:solidFill>
                <a:latin typeface="Century Gothic" pitchFamily="34" charset="0"/>
              </a:defRPr>
            </a:lvl5pPr>
            <a:lvl6pPr marL="25146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6pPr>
            <a:lvl7pPr marL="29718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7pPr>
            <a:lvl8pPr marL="34290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8pPr>
            <a:lvl9pPr marL="3886200" indent="-228600" eaLnBrk="0" fontAlgn="base" hangingPunct="0">
              <a:spcBef>
                <a:spcPct val="20000"/>
              </a:spcBef>
              <a:spcAft>
                <a:spcPct val="0"/>
              </a:spcAft>
              <a:buClr>
                <a:schemeClr val="bg2"/>
              </a:buClr>
              <a:buFont typeface="Arial" pitchFamily="34" charset="0"/>
              <a:buChar char="»"/>
              <a:defRPr sz="2200">
                <a:solidFill>
                  <a:schemeClr val="tx1"/>
                </a:solidFill>
                <a:latin typeface="Century Gothic" pitchFamily="34" charset="0"/>
              </a:defRPr>
            </a:lvl9pPr>
          </a:lstStyle>
          <a:p>
            <a:pPr algn="ctr" eaLnBrk="1" fontAlgn="base" hangingPunct="1">
              <a:spcAft>
                <a:spcPct val="0"/>
              </a:spcAft>
              <a:buNone/>
              <a:defRPr/>
            </a:pPr>
            <a:r>
              <a:rPr lang="ru-RU" altLang="ru-RU" sz="1600" b="1" i="1" dirty="0">
                <a:solidFill>
                  <a:srgbClr val="977F19"/>
                </a:solidFill>
                <a:latin typeface="Segoe UI" panose="020B0502040204020203" pitchFamily="34" charset="0"/>
                <a:cs typeface="Segoe UI" panose="020B0502040204020203" pitchFamily="34" charset="0"/>
              </a:rPr>
              <a:t>Мероприятия по охране объектов животного мира и среды их обитания:</a:t>
            </a:r>
          </a:p>
          <a:p>
            <a:pPr marL="285750" indent="-285750" algn="just" eaLnBrk="1" fontAlgn="base" hangingPunct="1">
              <a:lnSpc>
                <a:spcPts val="1600"/>
              </a:lnSpc>
              <a:spcBef>
                <a:spcPts val="600"/>
              </a:spcBef>
              <a:spcAft>
                <a:spcPts val="600"/>
              </a:spcAft>
              <a:buClr>
                <a:srgbClr val="FED104"/>
              </a:buClr>
              <a:buSzPct val="120000"/>
              <a:buFont typeface="Wingdings" pitchFamily="2" charset="2"/>
              <a:buChar char="§"/>
              <a:tabLst>
                <a:tab pos="265113" algn="l"/>
              </a:tabLst>
              <a:defRPr/>
            </a:pPr>
            <a:r>
              <a:rPr lang="ru-RU" altLang="ru-RU" sz="1400" b="1" dirty="0">
                <a:latin typeface="Segoe UI" panose="020B0502040204020203" pitchFamily="34" charset="0"/>
                <a:cs typeface="Segoe UI" panose="020B0502040204020203" pitchFamily="34" charset="0"/>
              </a:rPr>
              <a:t>проведение работ строго в границах земель, определенных проектом, запрет на движение вездеходного транспорта вне существующих дорог или трасс;</a:t>
            </a:r>
          </a:p>
          <a:p>
            <a:pPr marL="285750" indent="-285750" algn="just" eaLnBrk="1" fontAlgn="base" hangingPunct="1">
              <a:lnSpc>
                <a:spcPts val="1600"/>
              </a:lnSpc>
              <a:spcBef>
                <a:spcPts val="600"/>
              </a:spcBef>
              <a:spcAft>
                <a:spcPts val="600"/>
              </a:spcAft>
              <a:buClr>
                <a:srgbClr val="FED104"/>
              </a:buClr>
              <a:buSzPct val="120000"/>
              <a:buFont typeface="Wingdings" pitchFamily="2" charset="2"/>
              <a:buChar char="§"/>
              <a:tabLst>
                <a:tab pos="265113" algn="l"/>
              </a:tabLst>
              <a:defRPr/>
            </a:pPr>
            <a:r>
              <a:rPr lang="ru-RU" altLang="ru-RU" sz="1400" b="1" dirty="0">
                <a:latin typeface="Segoe UI" panose="020B0502040204020203" pitchFamily="34" charset="0"/>
                <a:cs typeface="Segoe UI" panose="020B0502040204020203" pitchFamily="34" charset="0"/>
              </a:rPr>
              <a:t>проведение строительных работ в минимально возможные сроки со строгим соблюдением правил пожарной безопасности в лесах;</a:t>
            </a:r>
          </a:p>
          <a:p>
            <a:pPr marL="285750" indent="-285750" algn="just" eaLnBrk="1" fontAlgn="base" hangingPunct="1">
              <a:lnSpc>
                <a:spcPts val="1600"/>
              </a:lnSpc>
              <a:spcBef>
                <a:spcPts val="600"/>
              </a:spcBef>
              <a:spcAft>
                <a:spcPts val="600"/>
              </a:spcAft>
              <a:buClr>
                <a:srgbClr val="FED104"/>
              </a:buClr>
              <a:buSzPct val="120000"/>
              <a:buFont typeface="Wingdings" pitchFamily="2" charset="2"/>
              <a:buChar char="§"/>
              <a:tabLst>
                <a:tab pos="265113" algn="l"/>
              </a:tabLst>
              <a:defRPr/>
            </a:pPr>
            <a:r>
              <a:rPr lang="ru-RU" altLang="ru-RU" sz="1400" b="1" dirty="0">
                <a:latin typeface="Segoe UI" panose="020B0502040204020203" pitchFamily="34" charset="0"/>
                <a:cs typeface="Segoe UI" panose="020B0502040204020203" pitchFamily="34" charset="0"/>
              </a:rPr>
              <a:t>проведение активной просветительской и разъяснительной работы с персоналом и строителями;</a:t>
            </a:r>
          </a:p>
          <a:p>
            <a:pPr marL="285750" indent="-285750" algn="just" eaLnBrk="1" fontAlgn="base" hangingPunct="1">
              <a:lnSpc>
                <a:spcPts val="1600"/>
              </a:lnSpc>
              <a:spcBef>
                <a:spcPts val="600"/>
              </a:spcBef>
              <a:spcAft>
                <a:spcPts val="600"/>
              </a:spcAft>
              <a:buClr>
                <a:srgbClr val="FED104"/>
              </a:buClr>
              <a:buSzPct val="120000"/>
              <a:buFont typeface="Wingdings" pitchFamily="2" charset="2"/>
              <a:buChar char="§"/>
              <a:tabLst>
                <a:tab pos="265113" algn="l"/>
              </a:tabLst>
              <a:defRPr/>
            </a:pPr>
            <a:r>
              <a:rPr lang="ru-RU" altLang="ru-RU" sz="1400" b="1" dirty="0">
                <a:latin typeface="Segoe UI" panose="020B0502040204020203" pitchFamily="34" charset="0"/>
                <a:cs typeface="Segoe UI" panose="020B0502040204020203" pitchFamily="34" charset="0"/>
              </a:rPr>
              <a:t>запрет на ввоз и хранение охотничьего оружия и других средств охоты, запрет на охоту и рыбалку персонала строителей и обслуживания объекта;</a:t>
            </a:r>
          </a:p>
          <a:p>
            <a:pPr marL="285750" indent="-285750" algn="just" eaLnBrk="1" fontAlgn="base" hangingPunct="1">
              <a:lnSpc>
                <a:spcPts val="1600"/>
              </a:lnSpc>
              <a:spcBef>
                <a:spcPts val="600"/>
              </a:spcBef>
              <a:spcAft>
                <a:spcPts val="600"/>
              </a:spcAft>
              <a:buClr>
                <a:srgbClr val="FED104"/>
              </a:buClr>
              <a:buSzPct val="120000"/>
              <a:buFont typeface="Wingdings" pitchFamily="2" charset="2"/>
              <a:buChar char="§"/>
              <a:tabLst>
                <a:tab pos="265113" algn="l"/>
              </a:tabLst>
              <a:defRPr/>
            </a:pPr>
            <a:r>
              <a:rPr lang="ru-RU" sz="1400" b="1" dirty="0">
                <a:latin typeface="Segoe UI" panose="020B0502040204020203" pitchFamily="34" charset="0"/>
                <a:cs typeface="Segoe UI" panose="020B0502040204020203" pitchFamily="34" charset="0"/>
              </a:rPr>
              <a:t>обвалование устья скважины, ограждение на период строительства разрытых траншей, котлованов для предотвращения случайного попадания животных</a:t>
            </a:r>
            <a:r>
              <a:rPr lang="ru-RU" altLang="ru-RU" sz="1400" b="1"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6118016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636607" y="327074"/>
            <a:ext cx="9869467" cy="892552"/>
          </a:xfrm>
          <a:prstGeom prst="rect">
            <a:avLst/>
          </a:prstGeom>
          <a:noFill/>
        </p:spPr>
        <p:txBody>
          <a:bodyPr wrap="square" rtlCol="0">
            <a:spAutoFit/>
          </a:bodyPr>
          <a:lstStyle/>
          <a:p>
            <a:r>
              <a:rPr lang="ru-RU" sz="2600" b="1" dirty="0" smtClean="0">
                <a:latin typeface="Segoe UI" panose="020B0502040204020203" pitchFamily="34" charset="0"/>
                <a:cs typeface="Segoe UI" panose="020B0502040204020203" pitchFamily="34" charset="0"/>
              </a:rPr>
              <a:t>ПЛАТА ЗА ПРИРОДОПОЛЬЗОВАНИЕ И ЗАГРЯЗНЕНИЕ ПРИРОДНОЙ СРЕДЫ</a:t>
            </a:r>
          </a:p>
        </p:txBody>
      </p:sp>
      <p:sp>
        <p:nvSpPr>
          <p:cNvPr id="25" name="TextBox 24"/>
          <p:cNvSpPr txBox="1"/>
          <p:nvPr/>
        </p:nvSpPr>
        <p:spPr>
          <a:xfrm>
            <a:off x="0" y="6381994"/>
            <a:ext cx="523875" cy="338554"/>
          </a:xfrm>
          <a:prstGeom prst="rect">
            <a:avLst/>
          </a:prstGeom>
          <a:noFill/>
        </p:spPr>
        <p:txBody>
          <a:bodyPr wrap="square">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21</a:t>
            </a:fld>
            <a:endParaRPr lang="ru-RU" sz="1600" b="0" dirty="0">
              <a:solidFill>
                <a:schemeClr val="bg1"/>
              </a:solidFill>
            </a:endParaRPr>
          </a:p>
        </p:txBody>
      </p:sp>
      <p:sp>
        <p:nvSpPr>
          <p:cNvPr id="26" name="Прямоугольник 25"/>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graphicFrame>
        <p:nvGraphicFramePr>
          <p:cNvPr id="13" name="Таблица 12"/>
          <p:cNvGraphicFramePr>
            <a:graphicFrameLocks noGrp="1"/>
          </p:cNvGraphicFramePr>
          <p:nvPr>
            <p:extLst>
              <p:ext uri="{D42A27DB-BD31-4B8C-83A1-F6EECF244321}">
                <p14:modId xmlns:p14="http://schemas.microsoft.com/office/powerpoint/2010/main" val="1528615432"/>
              </p:ext>
            </p:extLst>
          </p:nvPr>
        </p:nvGraphicFramePr>
        <p:xfrm>
          <a:off x="1411222" y="1362927"/>
          <a:ext cx="9534525" cy="2832218"/>
        </p:xfrm>
        <a:graphic>
          <a:graphicData uri="http://schemas.openxmlformats.org/drawingml/2006/table">
            <a:tbl>
              <a:tblPr/>
              <a:tblGrid>
                <a:gridCol w="4055211"/>
                <a:gridCol w="1864207"/>
                <a:gridCol w="3615107"/>
              </a:tblGrid>
              <a:tr h="328546">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indent="0" algn="ctr">
                        <a:lnSpc>
                          <a:spcPct val="100000"/>
                        </a:lnSpc>
                        <a:spcAft>
                          <a:spcPts val="0"/>
                        </a:spcAft>
                        <a:tabLst>
                          <a:tab pos="3246120" algn="r"/>
                        </a:tabLst>
                      </a:pPr>
                      <a:r>
                        <a:rPr lang="ru-RU" sz="1400" b="1" kern="1200" dirty="0">
                          <a:solidFill>
                            <a:schemeClr val="tx1"/>
                          </a:solidFill>
                          <a:latin typeface="Segoe UI" panose="020B0502040204020203" pitchFamily="34" charset="0"/>
                          <a:ea typeface="+mn-ea"/>
                          <a:cs typeface="Segoe UI" panose="020B0502040204020203" pitchFamily="34" charset="0"/>
                        </a:rPr>
                        <a:t>Вид платежей</a:t>
                      </a: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indent="0" algn="ctr">
                        <a:lnSpc>
                          <a:spcPct val="100000"/>
                        </a:lnSpc>
                        <a:spcAft>
                          <a:spcPts val="0"/>
                        </a:spcAft>
                        <a:tabLst>
                          <a:tab pos="3246120" algn="r"/>
                        </a:tabLst>
                      </a:pPr>
                      <a:r>
                        <a:rPr lang="ru-RU" sz="1400" b="1" kern="1200" dirty="0">
                          <a:solidFill>
                            <a:schemeClr val="tx1"/>
                          </a:solidFill>
                          <a:latin typeface="Segoe UI" panose="020B0502040204020203" pitchFamily="34" charset="0"/>
                          <a:ea typeface="+mn-ea"/>
                          <a:cs typeface="Segoe UI" panose="020B0502040204020203" pitchFamily="34" charset="0"/>
                        </a:rPr>
                        <a:t>Величина платежей, </a:t>
                      </a:r>
                      <a:r>
                        <a:rPr lang="ru-RU" sz="1400" b="1" kern="1200" dirty="0" smtClean="0">
                          <a:solidFill>
                            <a:schemeClr val="tx1"/>
                          </a:solidFill>
                          <a:latin typeface="Segoe UI" panose="020B0502040204020203" pitchFamily="34" charset="0"/>
                          <a:ea typeface="+mn-ea"/>
                          <a:cs typeface="Segoe UI" panose="020B0502040204020203" pitchFamily="34" charset="0"/>
                        </a:rPr>
                        <a:t> </a:t>
                      </a:r>
                      <a:r>
                        <a:rPr lang="ru-RU" sz="1400" b="1" kern="1200" dirty="0">
                          <a:solidFill>
                            <a:schemeClr val="tx1"/>
                          </a:solidFill>
                          <a:latin typeface="Segoe UI" panose="020B0502040204020203" pitchFamily="34" charset="0"/>
                          <a:ea typeface="+mn-ea"/>
                          <a:cs typeface="Segoe UI" panose="020B0502040204020203" pitchFamily="34" charset="0"/>
                        </a:rPr>
                        <a:t>руб. </a:t>
                      </a:r>
                      <a:r>
                        <a:rPr lang="ru-RU" sz="1400" b="1" kern="1200" dirty="0" smtClean="0">
                          <a:solidFill>
                            <a:schemeClr val="tx1"/>
                          </a:solidFill>
                          <a:latin typeface="Segoe UI" panose="020B0502040204020203" pitchFamily="34" charset="0"/>
                          <a:ea typeface="+mn-ea"/>
                          <a:cs typeface="Segoe UI" panose="020B0502040204020203" pitchFamily="34" charset="0"/>
                        </a:rPr>
                        <a:t>(</a:t>
                      </a:r>
                      <a:r>
                        <a:rPr lang="ru-RU" sz="1400" b="1" kern="1200" dirty="0">
                          <a:solidFill>
                            <a:schemeClr val="tx1"/>
                          </a:solidFill>
                          <a:latin typeface="Segoe UI" panose="020B0502040204020203" pitchFamily="34" charset="0"/>
                          <a:ea typeface="+mn-ea"/>
                          <a:cs typeface="Segoe UI" panose="020B0502040204020203" pitchFamily="34" charset="0"/>
                        </a:rPr>
                        <a:t>цены </a:t>
                      </a:r>
                      <a:r>
                        <a:rPr lang="ru-RU" sz="1400" b="1" kern="1200" dirty="0" smtClean="0">
                          <a:solidFill>
                            <a:schemeClr val="tx1"/>
                          </a:solidFill>
                          <a:latin typeface="Segoe UI" panose="020B0502040204020203" pitchFamily="34" charset="0"/>
                          <a:ea typeface="+mn-ea"/>
                          <a:cs typeface="Segoe UI" panose="020B0502040204020203" pitchFamily="34" charset="0"/>
                        </a:rPr>
                        <a:t>2020 </a:t>
                      </a:r>
                      <a:r>
                        <a:rPr lang="ru-RU" sz="1400" b="1" kern="1200" dirty="0">
                          <a:solidFill>
                            <a:schemeClr val="tx1"/>
                          </a:solidFill>
                          <a:latin typeface="Segoe UI" panose="020B0502040204020203" pitchFamily="34" charset="0"/>
                          <a:ea typeface="+mn-ea"/>
                          <a:cs typeface="Segoe UI" panose="020B0502040204020203" pitchFamily="34" charset="0"/>
                        </a:rPr>
                        <a:t>года)</a:t>
                      </a: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r>
              <a:tr h="313229">
                <a:tc gridSpan="3">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indent="450215" algn="ctr">
                        <a:lnSpc>
                          <a:spcPct val="150000"/>
                        </a:lnSpc>
                        <a:spcAft>
                          <a:spcPts val="0"/>
                        </a:spcAft>
                        <a:tabLst>
                          <a:tab pos="3246120" algn="r"/>
                        </a:tabLst>
                      </a:pPr>
                      <a:r>
                        <a:rPr lang="ru-RU" sz="1400" b="1" kern="1200" dirty="0">
                          <a:solidFill>
                            <a:schemeClr val="tx1"/>
                          </a:solidFill>
                          <a:latin typeface="Segoe UI" panose="020B0502040204020203" pitchFamily="34" charset="0"/>
                          <a:ea typeface="+mn-ea"/>
                          <a:cs typeface="Segoe UI" panose="020B0502040204020203" pitchFamily="34" charset="0"/>
                        </a:rPr>
                        <a:t>Период строительства</a:t>
                      </a: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hMerge="1">
                  <a:txBody>
                    <a:bodyPr/>
                    <a:lstStyle/>
                    <a:p>
                      <a:endParaRPr lang="ru-RU"/>
                    </a:p>
                  </a:txBody>
                  <a:tcPr/>
                </a:tc>
              </a:tr>
              <a:tr h="234005">
                <a:tc gridSpan="2">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indent="0" algn="l">
                        <a:lnSpc>
                          <a:spcPct val="100000"/>
                        </a:lnSpc>
                        <a:spcAft>
                          <a:spcPts val="0"/>
                        </a:spcAft>
                        <a:tabLst>
                          <a:tab pos="3246120" algn="r"/>
                        </a:tabLst>
                      </a:pPr>
                      <a:r>
                        <a:rPr lang="ru-RU" sz="1400" b="1" kern="1200" dirty="0">
                          <a:solidFill>
                            <a:schemeClr val="tx1"/>
                          </a:solidFill>
                          <a:latin typeface="Segoe UI" panose="020B0502040204020203" pitchFamily="34" charset="0"/>
                          <a:ea typeface="+mn-ea"/>
                          <a:cs typeface="Segoe UI" panose="020B0502040204020203" pitchFamily="34" charset="0"/>
                        </a:rPr>
                        <a:t>Плата за выбросы в </a:t>
                      </a:r>
                      <a:r>
                        <a:rPr lang="ru-RU" sz="1400" b="1" kern="1200" dirty="0" smtClean="0">
                          <a:solidFill>
                            <a:schemeClr val="tx1"/>
                          </a:solidFill>
                          <a:latin typeface="Segoe UI" panose="020B0502040204020203" pitchFamily="34" charset="0"/>
                          <a:ea typeface="+mn-ea"/>
                          <a:cs typeface="Segoe UI" panose="020B0502040204020203" pitchFamily="34" charset="0"/>
                        </a:rPr>
                        <a:t>атмосферный воздух загрязняющих </a:t>
                      </a:r>
                      <a:r>
                        <a:rPr lang="ru-RU" sz="1400" b="1" kern="1200" dirty="0">
                          <a:solidFill>
                            <a:schemeClr val="tx1"/>
                          </a:solidFill>
                          <a:latin typeface="Segoe UI" panose="020B0502040204020203" pitchFamily="34" charset="0"/>
                          <a:ea typeface="+mn-ea"/>
                          <a:cs typeface="Segoe UI" panose="020B0502040204020203" pitchFamily="34" charset="0"/>
                        </a:rPr>
                        <a:t>веществ</a:t>
                      </a: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indent="0" algn="ctr">
                        <a:lnSpc>
                          <a:spcPct val="100000"/>
                        </a:lnSpc>
                        <a:spcAft>
                          <a:spcPts val="0"/>
                        </a:spcAft>
                      </a:pPr>
                      <a:endParaRPr lang="ru-RU" sz="1100" b="1" kern="1200" dirty="0">
                        <a:solidFill>
                          <a:schemeClr val="tx1"/>
                        </a:solidFill>
                        <a:effectLst/>
                        <a:latin typeface="Arial"/>
                        <a:ea typeface="Calibri"/>
                        <a:cs typeface="Arial"/>
                      </a:endParaRP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spcAft>
                          <a:spcPts val="0"/>
                        </a:spcAft>
                      </a:pPr>
                      <a:r>
                        <a:rPr lang="ru-RU" sz="1400" b="1" kern="1200" dirty="0" smtClean="0">
                          <a:solidFill>
                            <a:schemeClr val="tx1"/>
                          </a:solidFill>
                          <a:latin typeface="Segoe UI" panose="020B0502040204020203" pitchFamily="34" charset="0"/>
                          <a:ea typeface="+mn-ea"/>
                          <a:cs typeface="Segoe UI" panose="020B0502040204020203" pitchFamily="34" charset="0"/>
                        </a:rPr>
                        <a:t>217,28</a:t>
                      </a: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17591">
                <a:tc gridSpan="2">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indent="0" algn="l">
                        <a:lnSpc>
                          <a:spcPct val="100000"/>
                        </a:lnSpc>
                        <a:spcAft>
                          <a:spcPts val="0"/>
                        </a:spcAft>
                      </a:pPr>
                      <a:r>
                        <a:rPr lang="ru-RU" sz="1400" b="1" kern="1200" dirty="0">
                          <a:solidFill>
                            <a:schemeClr val="tx1"/>
                          </a:solidFill>
                          <a:latin typeface="Segoe UI" panose="020B0502040204020203" pitchFamily="34" charset="0"/>
                          <a:ea typeface="+mn-ea"/>
                          <a:cs typeface="Segoe UI" panose="020B0502040204020203" pitchFamily="34" charset="0"/>
                        </a:rPr>
                        <a:t>Плата за размещение отходов производства и </a:t>
                      </a:r>
                      <a:r>
                        <a:rPr lang="ru-RU" sz="1400" b="1" kern="1200" dirty="0" smtClean="0">
                          <a:solidFill>
                            <a:schemeClr val="tx1"/>
                          </a:solidFill>
                          <a:latin typeface="Segoe UI" panose="020B0502040204020203" pitchFamily="34" charset="0"/>
                          <a:ea typeface="+mn-ea"/>
                          <a:cs typeface="Segoe UI" panose="020B0502040204020203" pitchFamily="34" charset="0"/>
                        </a:rPr>
                        <a:t>потребления</a:t>
                      </a:r>
                      <a:endParaRPr lang="ru-RU" sz="1400" b="1" kern="1200" dirty="0">
                        <a:solidFill>
                          <a:schemeClr val="tx1"/>
                        </a:solidFill>
                        <a:latin typeface="Segoe UI" panose="020B0502040204020203" pitchFamily="34" charset="0"/>
                        <a:ea typeface="+mn-ea"/>
                        <a:cs typeface="Segoe UI" panose="020B0502040204020203" pitchFamily="34" charset="0"/>
                      </a:endParaRP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indent="0" algn="ctr">
                        <a:lnSpc>
                          <a:spcPct val="100000"/>
                        </a:lnSpc>
                        <a:spcAft>
                          <a:spcPts val="0"/>
                        </a:spcAft>
                        <a:tabLst>
                          <a:tab pos="3246120" algn="r"/>
                        </a:tabLst>
                      </a:pPr>
                      <a:endParaRPr lang="ru-RU" sz="1100" b="1" kern="1200" dirty="0">
                        <a:solidFill>
                          <a:schemeClr val="tx1"/>
                        </a:solidFill>
                        <a:effectLst/>
                        <a:latin typeface="Arial"/>
                        <a:ea typeface="Calibri"/>
                        <a:cs typeface="Arial"/>
                      </a:endParaRP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spcAft>
                          <a:spcPts val="0"/>
                        </a:spcAft>
                        <a:tabLst>
                          <a:tab pos="3246120" algn="r"/>
                        </a:tabLst>
                      </a:pPr>
                      <a:r>
                        <a:rPr lang="ru-RU" sz="1400" b="1" kern="1200" dirty="0" smtClean="0">
                          <a:solidFill>
                            <a:schemeClr val="tx1"/>
                          </a:solidFill>
                          <a:latin typeface="Segoe UI" panose="020B0502040204020203" pitchFamily="34" charset="0"/>
                          <a:ea typeface="+mn-ea"/>
                          <a:cs typeface="Segoe UI" panose="020B0502040204020203" pitchFamily="34" charset="0"/>
                        </a:rPr>
                        <a:t>495,58</a:t>
                      </a:r>
                      <a:endParaRPr lang="ru-RU" sz="1400" b="1" kern="1200" dirty="0">
                        <a:solidFill>
                          <a:schemeClr val="tx1"/>
                        </a:solidFill>
                        <a:latin typeface="Segoe UI" panose="020B0502040204020203" pitchFamily="34" charset="0"/>
                        <a:ea typeface="+mn-ea"/>
                        <a:cs typeface="Segoe UI" panose="020B0502040204020203" pitchFamily="34" charset="0"/>
                      </a:endParaRP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17591">
                <a:tc gridSpan="2">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indent="0" algn="l">
                        <a:lnSpc>
                          <a:spcPct val="100000"/>
                        </a:lnSpc>
                        <a:spcAft>
                          <a:spcPts val="0"/>
                        </a:spcAft>
                      </a:pPr>
                      <a:r>
                        <a:rPr lang="ru-RU" sz="1400" b="1" kern="1200" dirty="0">
                          <a:solidFill>
                            <a:schemeClr val="tx1"/>
                          </a:solidFill>
                          <a:latin typeface="Segoe UI" panose="020B0502040204020203" pitchFamily="34" charset="0"/>
                          <a:ea typeface="+mn-ea"/>
                          <a:cs typeface="Segoe UI" panose="020B0502040204020203" pitchFamily="34" charset="0"/>
                        </a:rPr>
                        <a:t>Плата за вред, причиненный животному </a:t>
                      </a:r>
                      <a:r>
                        <a:rPr lang="ru-RU" sz="1400" b="1" kern="1200" dirty="0" smtClean="0">
                          <a:solidFill>
                            <a:schemeClr val="tx1"/>
                          </a:solidFill>
                          <a:latin typeface="Segoe UI" panose="020B0502040204020203" pitchFamily="34" charset="0"/>
                          <a:ea typeface="+mn-ea"/>
                          <a:cs typeface="Segoe UI" panose="020B0502040204020203" pitchFamily="34" charset="0"/>
                        </a:rPr>
                        <a:t>миру, всего на </a:t>
                      </a:r>
                      <a:r>
                        <a:rPr lang="ru-RU" sz="1400" b="1" kern="1200" dirty="0" err="1" smtClean="0">
                          <a:solidFill>
                            <a:schemeClr val="tx1"/>
                          </a:solidFill>
                          <a:latin typeface="Segoe UI" panose="020B0502040204020203" pitchFamily="34" charset="0"/>
                          <a:ea typeface="+mn-ea"/>
                          <a:cs typeface="Segoe UI" panose="020B0502040204020203" pitchFamily="34" charset="0"/>
                        </a:rPr>
                        <a:t>СМР</a:t>
                      </a:r>
                      <a:r>
                        <a:rPr lang="ru-RU" sz="1400" b="1" kern="1200" dirty="0" smtClean="0">
                          <a:solidFill>
                            <a:schemeClr val="tx1"/>
                          </a:solidFill>
                          <a:latin typeface="Segoe UI" panose="020B0502040204020203" pitchFamily="34" charset="0"/>
                          <a:ea typeface="+mn-ea"/>
                          <a:cs typeface="Segoe UI" panose="020B0502040204020203" pitchFamily="34" charset="0"/>
                        </a:rPr>
                        <a:t>,  в </a:t>
                      </a:r>
                      <a:r>
                        <a:rPr lang="ru-RU" sz="1400" b="1" kern="1200" dirty="0" err="1" smtClean="0">
                          <a:solidFill>
                            <a:schemeClr val="tx1"/>
                          </a:solidFill>
                          <a:latin typeface="Segoe UI" panose="020B0502040204020203" pitchFamily="34" charset="0"/>
                          <a:ea typeface="+mn-ea"/>
                          <a:cs typeface="Segoe UI" panose="020B0502040204020203" pitchFamily="34" charset="0"/>
                        </a:rPr>
                        <a:t>т.ч</a:t>
                      </a:r>
                      <a:r>
                        <a:rPr lang="ru-RU" sz="1400" b="1" kern="1200" dirty="0" smtClean="0">
                          <a:solidFill>
                            <a:schemeClr val="tx1"/>
                          </a:solidFill>
                          <a:latin typeface="Segoe UI" panose="020B0502040204020203" pitchFamily="34" charset="0"/>
                          <a:ea typeface="+mn-ea"/>
                          <a:cs typeface="Segoe UI" panose="020B0502040204020203" pitchFamily="34" charset="0"/>
                        </a:rPr>
                        <a:t>.</a:t>
                      </a:r>
                      <a:endParaRPr lang="ru-RU" sz="1400" b="1" kern="1200" dirty="0">
                        <a:solidFill>
                          <a:schemeClr val="tx1"/>
                        </a:solidFill>
                        <a:latin typeface="Segoe UI" panose="020B0502040204020203" pitchFamily="34" charset="0"/>
                        <a:ea typeface="+mn-ea"/>
                        <a:cs typeface="Segoe UI" panose="020B0502040204020203" pitchFamily="34" charset="0"/>
                      </a:endParaRP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indent="0" algn="ctr">
                        <a:lnSpc>
                          <a:spcPct val="100000"/>
                        </a:lnSpc>
                        <a:spcAft>
                          <a:spcPts val="0"/>
                        </a:spcAft>
                        <a:tabLst>
                          <a:tab pos="3246120" algn="r"/>
                        </a:tabLst>
                      </a:pPr>
                      <a:endParaRPr lang="ru-RU" sz="1100" b="1" kern="1200" dirty="0">
                        <a:solidFill>
                          <a:schemeClr val="tx1"/>
                        </a:solidFill>
                        <a:effectLst/>
                        <a:latin typeface="Arial"/>
                        <a:ea typeface="Calibri"/>
                        <a:cs typeface="Arial"/>
                      </a:endParaRP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spcAft>
                          <a:spcPts val="0"/>
                        </a:spcAft>
                        <a:tabLst>
                          <a:tab pos="3246120" algn="r"/>
                        </a:tabLst>
                      </a:pPr>
                      <a:r>
                        <a:rPr lang="ru-RU" sz="1400" b="1" kern="1200" dirty="0" smtClean="0">
                          <a:solidFill>
                            <a:schemeClr val="tx1"/>
                          </a:solidFill>
                          <a:latin typeface="Segoe UI" panose="020B0502040204020203" pitchFamily="34" charset="0"/>
                          <a:ea typeface="+mn-ea"/>
                          <a:cs typeface="Segoe UI" panose="020B0502040204020203" pitchFamily="34" charset="0"/>
                        </a:rPr>
                        <a:t>4757,00</a:t>
                      </a:r>
                      <a:endParaRPr lang="ru-RU" sz="1400" b="1" kern="1200" dirty="0">
                        <a:solidFill>
                          <a:schemeClr val="tx1"/>
                        </a:solidFill>
                        <a:latin typeface="Segoe UI" panose="020B0502040204020203" pitchFamily="34" charset="0"/>
                        <a:ea typeface="+mn-ea"/>
                        <a:cs typeface="Segoe UI" panose="020B0502040204020203" pitchFamily="34" charset="0"/>
                      </a:endParaRP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38516">
                <a:tc gridSpan="2">
                  <a:txBody>
                    <a:bodyPr/>
                    <a:lstStyle/>
                    <a:p>
                      <a:pPr indent="0" algn="l">
                        <a:lnSpc>
                          <a:spcPct val="100000"/>
                        </a:lnSpc>
                        <a:spcAft>
                          <a:spcPts val="0"/>
                        </a:spcAft>
                      </a:pPr>
                      <a:r>
                        <a:rPr lang="ru-RU" sz="1400" b="1" kern="1200" dirty="0" smtClean="0">
                          <a:solidFill>
                            <a:schemeClr val="tx1"/>
                          </a:solidFill>
                          <a:latin typeface="Segoe UI" panose="020B0502040204020203" pitchFamily="34" charset="0"/>
                          <a:ea typeface="+mn-ea"/>
                          <a:cs typeface="Segoe UI" panose="020B0502040204020203" pitchFamily="34" charset="0"/>
                        </a:rPr>
                        <a:t>       по Красногвардейскому району</a:t>
                      </a:r>
                      <a:endParaRPr lang="ru-RU" sz="1400" b="1" kern="1200" dirty="0">
                        <a:solidFill>
                          <a:schemeClr val="tx1"/>
                        </a:solidFill>
                        <a:latin typeface="Segoe UI" panose="020B0502040204020203" pitchFamily="34" charset="0"/>
                        <a:ea typeface="+mn-ea"/>
                        <a:cs typeface="Segoe UI" panose="020B0502040204020203" pitchFamily="34" charset="0"/>
                      </a:endParaRP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indent="0" algn="ctr">
                        <a:lnSpc>
                          <a:spcPct val="100000"/>
                        </a:lnSpc>
                        <a:spcAft>
                          <a:spcPts val="0"/>
                        </a:spcAft>
                        <a:tabLst>
                          <a:tab pos="3246120" algn="r"/>
                        </a:tabLst>
                      </a:pPr>
                      <a:endParaRPr lang="ru-RU" sz="1100" b="1" kern="1200" dirty="0">
                        <a:solidFill>
                          <a:schemeClr val="tx1"/>
                        </a:solidFill>
                        <a:effectLst/>
                        <a:latin typeface="Arial"/>
                        <a:ea typeface="Calibri"/>
                        <a:cs typeface="Arial"/>
                      </a:endParaRP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3246120" algn="r"/>
                        </a:tabLst>
                        <a:defRPr/>
                      </a:pPr>
                      <a:r>
                        <a:rPr lang="ru-RU" sz="1400" b="1" kern="1200" dirty="0" smtClean="0">
                          <a:solidFill>
                            <a:schemeClr val="tx1"/>
                          </a:solidFill>
                          <a:latin typeface="Segoe UI" panose="020B0502040204020203" pitchFamily="34" charset="0"/>
                          <a:ea typeface="+mn-ea"/>
                          <a:cs typeface="Segoe UI" panose="020B0502040204020203" pitchFamily="34" charset="0"/>
                        </a:rPr>
                        <a:t>1262,85</a:t>
                      </a:r>
                      <a:endParaRPr lang="ru-RU" sz="1400" b="1" kern="1200" dirty="0">
                        <a:solidFill>
                          <a:schemeClr val="tx1"/>
                        </a:solidFill>
                        <a:latin typeface="Segoe UI" panose="020B0502040204020203" pitchFamily="34" charset="0"/>
                        <a:ea typeface="+mn-ea"/>
                        <a:cs typeface="Segoe UI" panose="020B0502040204020203" pitchFamily="34" charset="0"/>
                      </a:endParaRP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08820">
                <a:tc gridSpan="2">
                  <a:txBody>
                    <a:bodyPr/>
                    <a:lstStyle/>
                    <a:p>
                      <a:pPr marL="0" indent="0" algn="l" defTabSz="914400" rtl="0" eaLnBrk="1" latinLnBrk="0" hangingPunct="1">
                        <a:lnSpc>
                          <a:spcPct val="100000"/>
                        </a:lnSpc>
                        <a:spcAft>
                          <a:spcPts val="0"/>
                        </a:spcAft>
                      </a:pPr>
                      <a:r>
                        <a:rPr lang="ru-RU" sz="1400" b="1" kern="1200" dirty="0" smtClean="0">
                          <a:solidFill>
                            <a:schemeClr val="tx1"/>
                          </a:solidFill>
                          <a:latin typeface="Segoe UI" panose="020B0502040204020203" pitchFamily="34" charset="0"/>
                          <a:ea typeface="+mn-ea"/>
                          <a:cs typeface="Segoe UI" panose="020B0502040204020203" pitchFamily="34" charset="0"/>
                        </a:rPr>
                        <a:t>       по МО </a:t>
                      </a:r>
                      <a:r>
                        <a:rPr lang="ru-RU" sz="1400" b="1" kern="1200" dirty="0" err="1" smtClean="0">
                          <a:solidFill>
                            <a:schemeClr val="tx1"/>
                          </a:solidFill>
                          <a:latin typeface="Segoe UI" panose="020B0502040204020203" pitchFamily="34" charset="0"/>
                          <a:ea typeface="+mn-ea"/>
                          <a:cs typeface="Segoe UI" panose="020B0502040204020203" pitchFamily="34" charset="0"/>
                        </a:rPr>
                        <a:t>Сорочинский</a:t>
                      </a:r>
                      <a:r>
                        <a:rPr lang="ru-RU" sz="1400" b="1" kern="1200" dirty="0" smtClean="0">
                          <a:solidFill>
                            <a:schemeClr val="tx1"/>
                          </a:solidFill>
                          <a:latin typeface="Segoe UI" panose="020B0502040204020203" pitchFamily="34" charset="0"/>
                          <a:ea typeface="+mn-ea"/>
                          <a:cs typeface="Segoe UI" panose="020B0502040204020203" pitchFamily="34" charset="0"/>
                        </a:rPr>
                        <a:t> городской округ</a:t>
                      </a:r>
                      <a:endParaRPr lang="ru-RU" sz="1400" b="1" kern="1200" dirty="0">
                        <a:solidFill>
                          <a:schemeClr val="tx1"/>
                        </a:solidFill>
                        <a:latin typeface="Segoe UI" panose="020B0502040204020203" pitchFamily="34" charset="0"/>
                        <a:ea typeface="+mn-ea"/>
                        <a:cs typeface="Segoe UI" panose="020B0502040204020203" pitchFamily="34" charset="0"/>
                      </a:endParaRP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a:txBody>
                    <a:bodyPr/>
                    <a:lstStyle/>
                    <a:p>
                      <a:pPr indent="0" algn="ctr">
                        <a:lnSpc>
                          <a:spcPct val="100000"/>
                        </a:lnSpc>
                        <a:spcAft>
                          <a:spcPts val="0"/>
                        </a:spcAft>
                      </a:pPr>
                      <a:r>
                        <a:rPr lang="ru-RU" sz="1400" b="1" kern="1200" dirty="0" smtClean="0">
                          <a:solidFill>
                            <a:schemeClr val="tx1"/>
                          </a:solidFill>
                          <a:latin typeface="Segoe UI" panose="020B0502040204020203" pitchFamily="34" charset="0"/>
                          <a:ea typeface="+mn-ea"/>
                          <a:cs typeface="Segoe UI" panose="020B0502040204020203" pitchFamily="34" charset="0"/>
                        </a:rPr>
                        <a:t>3494,15</a:t>
                      </a:r>
                      <a:endParaRPr lang="ru-RU" sz="1400" b="1" kern="1200" dirty="0">
                        <a:solidFill>
                          <a:schemeClr val="tx1"/>
                        </a:solidFill>
                        <a:latin typeface="Segoe UI" panose="020B0502040204020203" pitchFamily="34" charset="0"/>
                        <a:ea typeface="+mn-ea"/>
                        <a:cs typeface="Segoe UI" panose="020B0502040204020203" pitchFamily="34" charset="0"/>
                      </a:endParaRP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08820">
                <a:tc gridSpan="2">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indent="0" algn="l">
                        <a:lnSpc>
                          <a:spcPct val="100000"/>
                        </a:lnSpc>
                        <a:spcAft>
                          <a:spcPts val="0"/>
                        </a:spcAft>
                      </a:pPr>
                      <a:r>
                        <a:rPr lang="ru-RU" sz="1400" b="1" kern="1200" dirty="0" smtClean="0">
                          <a:solidFill>
                            <a:schemeClr val="tx1"/>
                          </a:solidFill>
                          <a:latin typeface="Segoe UI" panose="020B0502040204020203" pitchFamily="34" charset="0"/>
                          <a:ea typeface="+mn-ea"/>
                          <a:cs typeface="Segoe UI" panose="020B0502040204020203" pitchFamily="34" charset="0"/>
                        </a:rPr>
                        <a:t>Итого:</a:t>
                      </a:r>
                      <a:endParaRPr lang="ru-RU" sz="1400" b="1" kern="1200" dirty="0">
                        <a:solidFill>
                          <a:schemeClr val="tx1"/>
                        </a:solidFill>
                        <a:latin typeface="Segoe UI" panose="020B0502040204020203" pitchFamily="34" charset="0"/>
                        <a:ea typeface="+mn-ea"/>
                        <a:cs typeface="Segoe UI" panose="020B0502040204020203" pitchFamily="34" charset="0"/>
                      </a:endParaRP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indent="0" algn="ctr">
                        <a:lnSpc>
                          <a:spcPct val="100000"/>
                        </a:lnSpc>
                        <a:spcAft>
                          <a:spcPts val="0"/>
                        </a:spcAft>
                      </a:pPr>
                      <a:endParaRPr lang="ru-RU" sz="1100" b="1" kern="1200" dirty="0">
                        <a:solidFill>
                          <a:schemeClr val="tx1"/>
                        </a:solidFill>
                        <a:effectLst/>
                        <a:latin typeface="Arial"/>
                        <a:ea typeface="Calibri"/>
                        <a:cs typeface="Arial"/>
                      </a:endParaRP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spcAft>
                          <a:spcPts val="0"/>
                        </a:spcAft>
                      </a:pPr>
                      <a:r>
                        <a:rPr lang="ru-RU" sz="1400" b="1" kern="1200" dirty="0" smtClean="0">
                          <a:solidFill>
                            <a:schemeClr val="tx1"/>
                          </a:solidFill>
                          <a:latin typeface="Segoe UI" panose="020B0502040204020203" pitchFamily="34" charset="0"/>
                          <a:ea typeface="+mn-ea"/>
                          <a:cs typeface="Segoe UI" panose="020B0502040204020203" pitchFamily="34" charset="0"/>
                        </a:rPr>
                        <a:t>5469,86</a:t>
                      </a:r>
                      <a:endParaRPr lang="ru-RU" sz="1400" b="1" kern="1200" dirty="0">
                        <a:solidFill>
                          <a:schemeClr val="tx1"/>
                        </a:solidFill>
                        <a:latin typeface="Segoe UI" panose="020B0502040204020203" pitchFamily="34" charset="0"/>
                        <a:ea typeface="+mn-ea"/>
                        <a:cs typeface="Segoe UI" panose="020B0502040204020203" pitchFamily="34" charset="0"/>
                      </a:endParaRP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0882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1" kern="1200" dirty="0" smtClean="0">
                          <a:solidFill>
                            <a:schemeClr val="tx1"/>
                          </a:solidFill>
                          <a:latin typeface="Segoe UI" panose="020B0502040204020203" pitchFamily="34" charset="0"/>
                          <a:ea typeface="+mn-ea"/>
                          <a:cs typeface="Segoe UI" panose="020B0502040204020203" pitchFamily="34" charset="0"/>
                        </a:rPr>
                        <a:t>Период эксплуатации</a:t>
                      </a: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hMerge="1">
                  <a:txBody>
                    <a:bodyPr/>
                    <a:lstStyle/>
                    <a:p>
                      <a:pPr indent="0" algn="ctr">
                        <a:lnSpc>
                          <a:spcPct val="100000"/>
                        </a:lnSpc>
                        <a:spcAft>
                          <a:spcPts val="0"/>
                        </a:spcAft>
                      </a:pPr>
                      <a:endParaRPr lang="ru-RU" sz="1100" b="1" kern="1200" dirty="0">
                        <a:solidFill>
                          <a:schemeClr val="tx1"/>
                        </a:solidFill>
                        <a:effectLst/>
                        <a:latin typeface="Arial"/>
                        <a:ea typeface="Calibri"/>
                        <a:cs typeface="Arial"/>
                      </a:endParaRP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08820">
                <a:tc gridSpan="2">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indent="0" algn="l">
                        <a:lnSpc>
                          <a:spcPct val="100000"/>
                        </a:lnSpc>
                        <a:spcAft>
                          <a:spcPts val="0"/>
                        </a:spcAft>
                        <a:tabLst>
                          <a:tab pos="3246120" algn="r"/>
                        </a:tabLst>
                      </a:pPr>
                      <a:r>
                        <a:rPr lang="ru-RU" sz="1400" b="1" kern="1200" dirty="0">
                          <a:solidFill>
                            <a:schemeClr val="tx1"/>
                          </a:solidFill>
                          <a:latin typeface="Segoe UI" panose="020B0502040204020203" pitchFamily="34" charset="0"/>
                          <a:ea typeface="+mn-ea"/>
                          <a:cs typeface="Segoe UI" panose="020B0502040204020203" pitchFamily="34" charset="0"/>
                        </a:rPr>
                        <a:t>Плата за выбросы в </a:t>
                      </a:r>
                      <a:r>
                        <a:rPr lang="ru-RU" sz="1400" b="1" kern="1200" dirty="0" smtClean="0">
                          <a:solidFill>
                            <a:schemeClr val="tx1"/>
                          </a:solidFill>
                          <a:latin typeface="Segoe UI" panose="020B0502040204020203" pitchFamily="34" charset="0"/>
                          <a:ea typeface="+mn-ea"/>
                          <a:cs typeface="Segoe UI" panose="020B0502040204020203" pitchFamily="34" charset="0"/>
                        </a:rPr>
                        <a:t>атмосферный воздух загрязняющих </a:t>
                      </a:r>
                      <a:r>
                        <a:rPr lang="ru-RU" sz="1400" b="1" kern="1200" dirty="0">
                          <a:solidFill>
                            <a:schemeClr val="tx1"/>
                          </a:solidFill>
                          <a:latin typeface="Segoe UI" panose="020B0502040204020203" pitchFamily="34" charset="0"/>
                          <a:ea typeface="+mn-ea"/>
                          <a:cs typeface="Segoe UI" panose="020B0502040204020203" pitchFamily="34" charset="0"/>
                        </a:rPr>
                        <a:t>веществ</a:t>
                      </a: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indent="0" algn="ctr">
                        <a:lnSpc>
                          <a:spcPct val="100000"/>
                        </a:lnSpc>
                        <a:spcAft>
                          <a:spcPts val="0"/>
                        </a:spcAft>
                      </a:pPr>
                      <a:endParaRPr lang="ru-RU" sz="1100" b="1" kern="1200" dirty="0">
                        <a:solidFill>
                          <a:schemeClr val="tx1"/>
                        </a:solidFill>
                        <a:effectLst/>
                        <a:latin typeface="Arial"/>
                        <a:ea typeface="Calibri"/>
                        <a:cs typeface="Arial"/>
                      </a:endParaRPr>
                    </a:p>
                  </a:txBody>
                  <a:tcPr marL="59338" marR="59338" marT="0" marB="0" anchor="ctr"/>
                </a:tc>
                <a:tc>
                  <a:txBody>
                    <a:bodyPr/>
                    <a:lstStyle/>
                    <a:p>
                      <a:pPr indent="0" algn="ctr">
                        <a:lnSpc>
                          <a:spcPct val="100000"/>
                        </a:lnSpc>
                        <a:spcAft>
                          <a:spcPts val="0"/>
                        </a:spcAft>
                      </a:pPr>
                      <a:r>
                        <a:rPr lang="ru-RU" sz="1400" b="1" kern="1200" dirty="0" smtClean="0">
                          <a:solidFill>
                            <a:schemeClr val="tx1"/>
                          </a:solidFill>
                          <a:latin typeface="Segoe UI" panose="020B0502040204020203" pitchFamily="34" charset="0"/>
                          <a:ea typeface="+mn-ea"/>
                          <a:cs typeface="Segoe UI" panose="020B0502040204020203" pitchFamily="34" charset="0"/>
                        </a:rPr>
                        <a:t>3,89</a:t>
                      </a: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08820">
                <a:tc gridSpan="2">
                  <a:txBody>
                    <a:bodyPr/>
                    <a:lstStyle/>
                    <a:p>
                      <a:pPr marL="0" indent="0" algn="l" defTabSz="914400" rtl="0" eaLnBrk="1" latinLnBrk="0" hangingPunct="1">
                        <a:lnSpc>
                          <a:spcPct val="100000"/>
                        </a:lnSpc>
                        <a:spcAft>
                          <a:spcPts val="0"/>
                        </a:spcAft>
                      </a:pPr>
                      <a:r>
                        <a:rPr lang="ru-RU" sz="1400" b="1" kern="1200" dirty="0" smtClean="0">
                          <a:solidFill>
                            <a:schemeClr val="tx1"/>
                          </a:solidFill>
                          <a:latin typeface="Segoe UI" panose="020B0502040204020203" pitchFamily="34" charset="0"/>
                          <a:ea typeface="+mn-ea"/>
                          <a:cs typeface="Segoe UI" panose="020B0502040204020203" pitchFamily="34" charset="0"/>
                        </a:rPr>
                        <a:t>Итого:</a:t>
                      </a:r>
                      <a:endParaRPr lang="ru-RU" sz="1400" b="1" kern="1200" dirty="0">
                        <a:solidFill>
                          <a:schemeClr val="tx1"/>
                        </a:solidFill>
                        <a:latin typeface="Segoe UI" panose="020B0502040204020203" pitchFamily="34" charset="0"/>
                        <a:ea typeface="+mn-ea"/>
                        <a:cs typeface="Segoe UI" panose="020B0502040204020203" pitchFamily="34" charset="0"/>
                      </a:endParaRP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a:txBody>
                    <a:bodyPr/>
                    <a:lstStyle/>
                    <a:p>
                      <a:pPr indent="0" algn="ctr">
                        <a:lnSpc>
                          <a:spcPct val="100000"/>
                        </a:lnSpc>
                        <a:spcAft>
                          <a:spcPts val="0"/>
                        </a:spcAft>
                      </a:pPr>
                      <a:r>
                        <a:rPr lang="ru-RU" sz="1400" b="1" kern="1200" dirty="0" smtClean="0">
                          <a:solidFill>
                            <a:schemeClr val="tx1"/>
                          </a:solidFill>
                          <a:latin typeface="Segoe UI" panose="020B0502040204020203" pitchFamily="34" charset="0"/>
                          <a:ea typeface="+mn-ea"/>
                          <a:cs typeface="Segoe UI" panose="020B0502040204020203" pitchFamily="34" charset="0"/>
                        </a:rPr>
                        <a:t>3,89</a:t>
                      </a:r>
                      <a:endParaRPr lang="ru-RU" sz="1400" b="1" kern="1200" dirty="0">
                        <a:solidFill>
                          <a:schemeClr val="tx1"/>
                        </a:solidFill>
                        <a:latin typeface="Segoe UI" panose="020B0502040204020203" pitchFamily="34" charset="0"/>
                        <a:ea typeface="+mn-ea"/>
                        <a:cs typeface="Segoe UI" panose="020B0502040204020203" pitchFamily="34" charset="0"/>
                      </a:endParaRPr>
                    </a:p>
                  </a:txBody>
                  <a:tcPr marL="59338" marR="59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4" name="TextBox 13"/>
          <p:cNvSpPr txBox="1"/>
          <p:nvPr/>
        </p:nvSpPr>
        <p:spPr>
          <a:xfrm>
            <a:off x="1068830" y="4299762"/>
            <a:ext cx="10249917" cy="1938992"/>
          </a:xfrm>
          <a:prstGeom prst="rect">
            <a:avLst/>
          </a:prstGeom>
          <a:noFill/>
        </p:spPr>
        <p:txBody>
          <a:bodyPr wrap="square" rtlCol="0">
            <a:spAutoFit/>
          </a:bodyPr>
          <a:lstStyle/>
          <a:p>
            <a:pPr algn="just"/>
            <a:r>
              <a:rPr lang="ru-RU" sz="1200" dirty="0">
                <a:latin typeface="Segoe UI" panose="020B0502040204020203" pitchFamily="34" charset="0"/>
                <a:cs typeface="Segoe UI" panose="020B0502040204020203" pitchFamily="34" charset="0"/>
              </a:rPr>
              <a:t>Расчет платы за выбросы загрязняющих веществ в атмосферу и за размещение отходов в период строительства выполнен в соответствии Постановлением Правительства РФ от 13.09.2016 г. № 913 «О ставках платы за негативное воздействие на окружающую среду и дополнительных коэффициентах» и Постановлением Правительства РФ от 29.06.2018г. № 758 «О ставках платы за негативное воздействие на окружающую среду при размещении твердых коммунальных отходов IV класса опасности (малоопасные) и внесении изменений в некоторые акты Правительства Российской Федерации». При расчете суммы платы за негативное воздействие на окружающую среду за 2020 год ставки платы, утвержденные Постановлением № 913, умножаются на коэффициент 1,08.</a:t>
            </a:r>
          </a:p>
          <a:p>
            <a:endParaRPr lang="ru-RU" sz="1200" dirty="0">
              <a:latin typeface="Segoe UI" panose="020B0502040204020203" pitchFamily="34" charset="0"/>
              <a:cs typeface="Segoe UI" panose="020B0502040204020203" pitchFamily="34" charset="0"/>
            </a:endParaRPr>
          </a:p>
          <a:p>
            <a:pPr algn="just"/>
            <a:r>
              <a:rPr lang="ru-RU" sz="1200" dirty="0">
                <a:latin typeface="Segoe UI" panose="020B0502040204020203" pitchFamily="34" charset="0"/>
                <a:cs typeface="Segoe UI" panose="020B0502040204020203" pitchFamily="34" charset="0"/>
              </a:rPr>
              <a:t>Оценка ущерба животному миру выполнена в соответствии с документами: «Методика исчисления размера вреда, причиненного охотничьим ресурсам» (утв. приказом Минприроды России № 612 от 17.11.2017г.), «Нормативы допустимого изъятия охотничьих ресурсов» (утв. Приказом Минприроды России № 138 от 11.01.2017г.).</a:t>
            </a:r>
          </a:p>
        </p:txBody>
      </p:sp>
    </p:spTree>
    <p:extLst>
      <p:ext uri="{BB962C8B-B14F-4D97-AF65-F5344CB8AC3E}">
        <p14:creationId xmlns:p14="http://schemas.microsoft.com/office/powerpoint/2010/main" val="31179299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636607" y="327074"/>
            <a:ext cx="9869467" cy="892552"/>
          </a:xfrm>
          <a:prstGeom prst="rect">
            <a:avLst/>
          </a:prstGeom>
          <a:noFill/>
        </p:spPr>
        <p:txBody>
          <a:bodyPr wrap="square" rtlCol="0">
            <a:spAutoFit/>
          </a:bodyPr>
          <a:lstStyle/>
          <a:p>
            <a:r>
              <a:rPr lang="ru-RU" sz="2600" b="1" dirty="0">
                <a:solidFill>
                  <a:schemeClr val="accent4"/>
                </a:solidFill>
                <a:latin typeface="Segoe UI" panose="020B0502040204020203" pitchFamily="34" charset="0"/>
                <a:cs typeface="Segoe UI" panose="020B0502040204020203" pitchFamily="34" charset="0"/>
              </a:rPr>
              <a:t>МЕРОПРИЯТИЯ</a:t>
            </a:r>
            <a:r>
              <a:rPr lang="ru-RU" sz="2600" b="1" dirty="0" smtClean="0">
                <a:latin typeface="Segoe UI" panose="020B0502040204020203" pitchFamily="34" charset="0"/>
                <a:cs typeface="Segoe UI" panose="020B0502040204020203" pitchFamily="34" charset="0"/>
              </a:rPr>
              <a:t> ПО МИНИМИЗАЦИИ ВОЗНИКНОВЕНИЯ ВОЗМОЖНЫХ АВАРИЙНЫХ СИТУАЦИЙ</a:t>
            </a:r>
          </a:p>
        </p:txBody>
      </p:sp>
      <p:sp>
        <p:nvSpPr>
          <p:cNvPr id="25" name="TextBox 24"/>
          <p:cNvSpPr txBox="1"/>
          <p:nvPr/>
        </p:nvSpPr>
        <p:spPr>
          <a:xfrm>
            <a:off x="0" y="6381994"/>
            <a:ext cx="523875" cy="338554"/>
          </a:xfrm>
          <a:prstGeom prst="rect">
            <a:avLst/>
          </a:prstGeom>
          <a:noFill/>
        </p:spPr>
        <p:txBody>
          <a:bodyPr wrap="square">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22</a:t>
            </a:fld>
            <a:endParaRPr lang="ru-RU" sz="1600" b="0" dirty="0">
              <a:solidFill>
                <a:schemeClr val="bg1"/>
              </a:solidFill>
            </a:endParaRPr>
          </a:p>
        </p:txBody>
      </p:sp>
      <p:sp>
        <p:nvSpPr>
          <p:cNvPr id="26" name="Прямоугольник 25"/>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sp>
        <p:nvSpPr>
          <p:cNvPr id="4" name="Прямоугольник 3"/>
          <p:cNvSpPr/>
          <p:nvPr/>
        </p:nvSpPr>
        <p:spPr>
          <a:xfrm>
            <a:off x="704850" y="1219626"/>
            <a:ext cx="10220325" cy="5687711"/>
          </a:xfrm>
          <a:prstGeom prst="rect">
            <a:avLst/>
          </a:prstGeom>
        </p:spPr>
        <p:txBody>
          <a:bodyPr wrap="square">
            <a:spAutoFit/>
          </a:bodyPr>
          <a:lstStyle/>
          <a:p>
            <a:pPr marL="342900" lvl="0" indent="-342900" algn="ctr" fontAlgn="base">
              <a:spcBef>
                <a:spcPct val="60000"/>
              </a:spcBef>
              <a:spcAft>
                <a:spcPct val="0"/>
              </a:spcAft>
              <a:buClr>
                <a:srgbClr val="947C18"/>
              </a:buClr>
              <a:defRPr/>
            </a:pPr>
            <a:r>
              <a:rPr lang="ru-RU" altLang="ru-RU" sz="1600" b="1" i="1" dirty="0">
                <a:solidFill>
                  <a:srgbClr val="977F19"/>
                </a:solidFill>
                <a:latin typeface="Segoe UI" panose="020B0502040204020203" pitchFamily="34" charset="0"/>
                <a:cs typeface="Segoe UI" panose="020B0502040204020203" pitchFamily="34" charset="0"/>
              </a:rPr>
              <a:t>Проектные решения обеспечивают высокую эксплуатационную надежность, направлены на минимизацию причиняемого ущерба окружающей природной среде при строительстве, эксплуатации и возможных авариях</a:t>
            </a:r>
            <a:r>
              <a:rPr lang="ru-RU" altLang="ru-RU" sz="1600" b="1" i="1" dirty="0" smtClean="0">
                <a:solidFill>
                  <a:srgbClr val="977F19"/>
                </a:solidFill>
                <a:latin typeface="Segoe UI" panose="020B0502040204020203" pitchFamily="34" charset="0"/>
                <a:cs typeface="Segoe UI" panose="020B0502040204020203" pitchFamily="34" charset="0"/>
              </a:rPr>
              <a:t>:</a:t>
            </a:r>
          </a:p>
          <a:p>
            <a:pPr marL="285750" indent="-285750" algn="just" fontAlgn="base">
              <a:lnSpc>
                <a:spcPts val="1600"/>
              </a:lnSpc>
              <a:spcBef>
                <a:spcPts val="600"/>
              </a:spcBef>
              <a:spcAft>
                <a:spcPts val="600"/>
              </a:spcAft>
              <a:buClr>
                <a:srgbClr val="FED104"/>
              </a:buClr>
              <a:buSzPct val="120000"/>
              <a:buFont typeface="Wingdings" pitchFamily="2" charset="2"/>
              <a:buChar char="§"/>
              <a:tabLst>
                <a:tab pos="265113" algn="l"/>
              </a:tabLst>
              <a:defRPr/>
            </a:pPr>
            <a:r>
              <a:rPr lang="ru-RU" sz="1400" b="1" dirty="0">
                <a:latin typeface="Segoe UI" panose="020B0502040204020203" pitchFamily="34" charset="0"/>
                <a:cs typeface="Segoe UI" panose="020B0502040204020203" pitchFamily="34" charset="0"/>
              </a:rPr>
              <a:t>сбор продукции скважины осуществляется по напорной однотрубной герметизированной системе;</a:t>
            </a:r>
          </a:p>
          <a:p>
            <a:pPr marL="285750" indent="-285750" algn="just" fontAlgn="base">
              <a:lnSpc>
                <a:spcPts val="1600"/>
              </a:lnSpc>
              <a:spcBef>
                <a:spcPts val="600"/>
              </a:spcBef>
              <a:spcAft>
                <a:spcPts val="600"/>
              </a:spcAft>
              <a:buClr>
                <a:srgbClr val="FED104"/>
              </a:buClr>
              <a:buSzPct val="120000"/>
              <a:buFont typeface="Wingdings" pitchFamily="2" charset="2"/>
              <a:buChar char="§"/>
              <a:tabLst>
                <a:tab pos="265113" algn="l"/>
              </a:tabLst>
              <a:defRPr/>
            </a:pPr>
            <a:r>
              <a:rPr lang="ru-RU" sz="1400" b="1" dirty="0">
                <a:latin typeface="Segoe UI" panose="020B0502040204020203" pitchFamily="34" charset="0"/>
                <a:cs typeface="Segoe UI" panose="020B0502040204020203" pitchFamily="34" charset="0"/>
              </a:rPr>
              <a:t>выбор оптимального диаметра трубопроводов для транспорта продукции скважины в пределах технологического режима;</a:t>
            </a:r>
          </a:p>
          <a:p>
            <a:pPr marL="285750" indent="-285750" algn="just" fontAlgn="base">
              <a:lnSpc>
                <a:spcPts val="1600"/>
              </a:lnSpc>
              <a:spcBef>
                <a:spcPts val="600"/>
              </a:spcBef>
              <a:spcAft>
                <a:spcPts val="600"/>
              </a:spcAft>
              <a:buClr>
                <a:srgbClr val="FED104"/>
              </a:buClr>
              <a:buSzPct val="120000"/>
              <a:buFont typeface="Wingdings" pitchFamily="2" charset="2"/>
              <a:buChar char="§"/>
              <a:tabLst>
                <a:tab pos="265113" algn="l"/>
              </a:tabLst>
              <a:defRPr/>
            </a:pPr>
            <a:r>
              <a:rPr lang="ru-RU" sz="1400" b="1" dirty="0">
                <a:latin typeface="Segoe UI" panose="020B0502040204020203" pitchFamily="34" charset="0"/>
                <a:cs typeface="Segoe UI" panose="020B0502040204020203" pitchFamily="34" charset="0"/>
              </a:rPr>
              <a:t>выбор материального исполнения труб в соответствии с коррозионными свойствами перекачиваемой продукции;</a:t>
            </a:r>
          </a:p>
          <a:p>
            <a:pPr marL="285750" lvl="0" indent="-285750" algn="just" fontAlgn="base">
              <a:lnSpc>
                <a:spcPts val="1600"/>
              </a:lnSpc>
              <a:spcBef>
                <a:spcPts val="600"/>
              </a:spcBef>
              <a:spcAft>
                <a:spcPts val="600"/>
              </a:spcAft>
              <a:buClr>
                <a:srgbClr val="FED104"/>
              </a:buClr>
              <a:buSzPct val="120000"/>
              <a:buFont typeface="Wingdings" pitchFamily="2" charset="2"/>
              <a:buChar char="§"/>
              <a:tabLst>
                <a:tab pos="265113" algn="l"/>
              </a:tabLst>
              <a:defRPr/>
            </a:pPr>
            <a:r>
              <a:rPr lang="ru-RU" sz="1400" b="1" dirty="0">
                <a:latin typeface="Segoe UI" panose="020B0502040204020203" pitchFamily="34" charset="0"/>
                <a:cs typeface="Segoe UI" panose="020B0502040204020203" pitchFamily="34" charset="0"/>
              </a:rPr>
              <a:t>установка электрооборудования во взрывозащищенном исполнении;</a:t>
            </a:r>
          </a:p>
          <a:p>
            <a:pPr marL="285750" lvl="0" indent="-285750" algn="just" fontAlgn="base">
              <a:lnSpc>
                <a:spcPts val="1600"/>
              </a:lnSpc>
              <a:spcBef>
                <a:spcPts val="600"/>
              </a:spcBef>
              <a:spcAft>
                <a:spcPts val="600"/>
              </a:spcAft>
              <a:buClr>
                <a:srgbClr val="FED104"/>
              </a:buClr>
              <a:buSzPct val="120000"/>
              <a:buFont typeface="Wingdings" pitchFamily="2" charset="2"/>
              <a:buChar char="§"/>
              <a:tabLst>
                <a:tab pos="265113" algn="l"/>
              </a:tabLst>
              <a:defRPr/>
            </a:pPr>
            <a:r>
              <a:rPr lang="ru-RU" sz="1400" b="1" dirty="0">
                <a:latin typeface="Segoe UI" panose="020B0502040204020203" pitchFamily="34" charset="0"/>
                <a:cs typeface="Segoe UI" panose="020B0502040204020203" pitchFamily="34" charset="0"/>
              </a:rPr>
              <a:t>автоматический контроль параметров работы оборудования, средства сигнализации и автоматические блокировки;</a:t>
            </a:r>
          </a:p>
          <a:p>
            <a:pPr marL="285750" indent="-285750" algn="just" fontAlgn="base">
              <a:lnSpc>
                <a:spcPts val="1600"/>
              </a:lnSpc>
              <a:spcBef>
                <a:spcPts val="600"/>
              </a:spcBef>
              <a:spcAft>
                <a:spcPts val="600"/>
              </a:spcAft>
              <a:buClr>
                <a:srgbClr val="FED104"/>
              </a:buClr>
              <a:buSzPct val="120000"/>
              <a:buFont typeface="Wingdings" pitchFamily="2" charset="2"/>
              <a:buChar char="§"/>
              <a:tabLst>
                <a:tab pos="265113" algn="l"/>
              </a:tabLst>
              <a:defRPr/>
            </a:pPr>
            <a:r>
              <a:rPr lang="ru-RU" sz="1400" b="1" dirty="0">
                <a:latin typeface="Segoe UI" panose="020B0502040204020203" pitchFamily="34" charset="0"/>
                <a:cs typeface="Segoe UI" panose="020B0502040204020203" pitchFamily="34" charset="0"/>
              </a:rPr>
              <a:t>автоматическое отключение электродвигателя глубинного насоса скважины при отклонениях давления в выкидном трубопроводе - выше и ниже допустимого значения;</a:t>
            </a:r>
          </a:p>
          <a:p>
            <a:pPr marL="285750" indent="-285750" algn="just" fontAlgn="base">
              <a:lnSpc>
                <a:spcPts val="1600"/>
              </a:lnSpc>
              <a:spcBef>
                <a:spcPts val="600"/>
              </a:spcBef>
              <a:spcAft>
                <a:spcPts val="600"/>
              </a:spcAft>
              <a:buClr>
                <a:srgbClr val="FED104"/>
              </a:buClr>
              <a:buSzPct val="120000"/>
              <a:buFont typeface="Wingdings" pitchFamily="2" charset="2"/>
              <a:buChar char="§"/>
              <a:tabLst>
                <a:tab pos="265113" algn="l"/>
              </a:tabLst>
              <a:defRPr/>
            </a:pPr>
            <a:r>
              <a:rPr lang="ru-RU" sz="1400" b="1" dirty="0">
                <a:latin typeface="Segoe UI" panose="020B0502040204020203" pitchFamily="34" charset="0"/>
                <a:cs typeface="Segoe UI" panose="020B0502040204020203" pitchFamily="34" charset="0"/>
              </a:rPr>
              <a:t>покрытие гидроизоляцией усиленного типа сварных стыков выкидных трубопроводов, деталей трубопроводов, дренажных трубопроводов;</a:t>
            </a:r>
          </a:p>
          <a:p>
            <a:pPr marL="285750" indent="-285750" algn="just" fontAlgn="base">
              <a:lnSpc>
                <a:spcPts val="1600"/>
              </a:lnSpc>
              <a:spcBef>
                <a:spcPts val="600"/>
              </a:spcBef>
              <a:spcAft>
                <a:spcPts val="600"/>
              </a:spcAft>
              <a:buClr>
                <a:srgbClr val="FED104"/>
              </a:buClr>
              <a:buSzPct val="120000"/>
              <a:buFont typeface="Wingdings" pitchFamily="2" charset="2"/>
              <a:buChar char="§"/>
              <a:tabLst>
                <a:tab pos="265113" algn="l"/>
              </a:tabLst>
              <a:defRPr/>
            </a:pPr>
            <a:r>
              <a:rPr lang="ru-RU" sz="1400" b="1" dirty="0">
                <a:latin typeface="Segoe UI" panose="020B0502040204020203" pitchFamily="34" charset="0"/>
                <a:cs typeface="Segoe UI" panose="020B0502040204020203" pitchFamily="34" charset="0"/>
              </a:rPr>
              <a:t>обвалование устьев скважин с целью предотвращения растекания нефтесодержащей жидкости по поверхности земли;</a:t>
            </a:r>
          </a:p>
          <a:p>
            <a:pPr marL="285750" indent="-285750" algn="just" fontAlgn="base">
              <a:lnSpc>
                <a:spcPts val="1600"/>
              </a:lnSpc>
              <a:spcBef>
                <a:spcPts val="600"/>
              </a:spcBef>
              <a:spcAft>
                <a:spcPts val="600"/>
              </a:spcAft>
              <a:buClr>
                <a:srgbClr val="FED104"/>
              </a:buClr>
              <a:buSzPct val="120000"/>
              <a:buFont typeface="Wingdings" pitchFamily="2" charset="2"/>
              <a:buChar char="§"/>
              <a:tabLst>
                <a:tab pos="265113" algn="l"/>
              </a:tabLst>
              <a:defRPr/>
            </a:pPr>
            <a:r>
              <a:rPr lang="ru-RU" sz="1400" b="1" dirty="0">
                <a:latin typeface="Segoe UI" panose="020B0502040204020203" pitchFamily="34" charset="0"/>
                <a:cs typeface="Segoe UI" panose="020B0502040204020203" pitchFamily="34" charset="0"/>
              </a:rPr>
              <a:t>защита оборудования и трубопроводов от статического электричества путем заземления</a:t>
            </a:r>
            <a:r>
              <a:rPr lang="ru-RU" sz="1600" dirty="0">
                <a:latin typeface="Arial" panose="020B0604020202020204" pitchFamily="34" charset="0"/>
                <a:cs typeface="Arial" panose="020B0604020202020204" pitchFamily="34" charset="0"/>
              </a:rPr>
              <a:t>.</a:t>
            </a:r>
            <a:endParaRPr lang="ru-RU" altLang="ru-RU" sz="1600" kern="0" dirty="0">
              <a:solidFill>
                <a:srgbClr val="000000"/>
              </a:solidFill>
              <a:latin typeface="Arial" pitchFamily="34" charset="0"/>
              <a:ea typeface="Calibri" pitchFamily="34" charset="0"/>
              <a:cs typeface="Arial" panose="020B0604020202020204" pitchFamily="34" charset="0"/>
            </a:endParaRPr>
          </a:p>
          <a:p>
            <a:pPr marL="342900" lvl="0" indent="-342900" algn="ctr" fontAlgn="base">
              <a:spcBef>
                <a:spcPct val="60000"/>
              </a:spcBef>
              <a:spcAft>
                <a:spcPct val="0"/>
              </a:spcAft>
              <a:buClr>
                <a:srgbClr val="947C18"/>
              </a:buClr>
              <a:defRPr/>
            </a:pPr>
            <a:endParaRPr lang="ru-RU" altLang="ru-RU" sz="1600" b="1" i="1" dirty="0">
              <a:solidFill>
                <a:srgbClr val="977F19"/>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398018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636607" y="327074"/>
            <a:ext cx="9869467" cy="492443"/>
          </a:xfrm>
          <a:prstGeom prst="rect">
            <a:avLst/>
          </a:prstGeom>
          <a:noFill/>
        </p:spPr>
        <p:txBody>
          <a:bodyPr wrap="square" rtlCol="0">
            <a:spAutoFit/>
          </a:bodyPr>
          <a:lstStyle/>
          <a:p>
            <a:r>
              <a:rPr lang="ru-RU" sz="2600" b="1" dirty="0" smtClean="0">
                <a:latin typeface="Segoe UI" panose="020B0502040204020203" pitchFamily="34" charset="0"/>
                <a:cs typeface="Segoe UI" panose="020B0502040204020203" pitchFamily="34" charset="0"/>
              </a:rPr>
              <a:t>ОРГАНИЗАЦИЯ </a:t>
            </a:r>
            <a:r>
              <a:rPr lang="ru-RU" sz="2600" b="1" dirty="0">
                <a:solidFill>
                  <a:schemeClr val="accent4"/>
                </a:solidFill>
                <a:latin typeface="Segoe UI" panose="020B0502040204020203" pitchFamily="34" charset="0"/>
                <a:cs typeface="Segoe UI" panose="020B0502040204020203" pitchFamily="34" charset="0"/>
              </a:rPr>
              <a:t>ЭКОЛОГИЧЕСКОГО </a:t>
            </a:r>
            <a:r>
              <a:rPr lang="ru-RU" sz="2600" b="1" dirty="0" smtClean="0">
                <a:solidFill>
                  <a:schemeClr val="accent4"/>
                </a:solidFill>
                <a:latin typeface="Segoe UI" panose="020B0502040204020203" pitchFamily="34" charset="0"/>
                <a:cs typeface="Segoe UI" panose="020B0502040204020203" pitchFamily="34" charset="0"/>
              </a:rPr>
              <a:t>МОНИТОРИНГА</a:t>
            </a:r>
            <a:endParaRPr lang="ru-RU" sz="2600" b="1" dirty="0" smtClean="0">
              <a:latin typeface="Segoe UI" panose="020B0502040204020203" pitchFamily="34" charset="0"/>
              <a:cs typeface="Segoe UI" panose="020B0502040204020203" pitchFamily="34" charset="0"/>
            </a:endParaRPr>
          </a:p>
        </p:txBody>
      </p:sp>
      <p:sp>
        <p:nvSpPr>
          <p:cNvPr id="25" name="TextBox 24"/>
          <p:cNvSpPr txBox="1"/>
          <p:nvPr/>
        </p:nvSpPr>
        <p:spPr>
          <a:xfrm>
            <a:off x="0" y="6381994"/>
            <a:ext cx="523875" cy="338554"/>
          </a:xfrm>
          <a:prstGeom prst="rect">
            <a:avLst/>
          </a:prstGeom>
          <a:noFill/>
        </p:spPr>
        <p:txBody>
          <a:bodyPr wrap="square">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23</a:t>
            </a:fld>
            <a:endParaRPr lang="ru-RU" sz="1600" b="0" dirty="0">
              <a:solidFill>
                <a:schemeClr val="bg1"/>
              </a:solidFill>
            </a:endParaRPr>
          </a:p>
        </p:txBody>
      </p:sp>
      <p:sp>
        <p:nvSpPr>
          <p:cNvPr id="26" name="Прямоугольник 25"/>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pic>
        <p:nvPicPr>
          <p:cNvPr id="8" name="Рисунок 7"/>
          <p:cNvPicPr>
            <a:picLocks noChangeAspect="1"/>
          </p:cNvPicPr>
          <p:nvPr/>
        </p:nvPicPr>
        <p:blipFill rotWithShape="1">
          <a:blip r:embed="rId3">
            <a:extLst>
              <a:ext uri="{28A0092B-C50C-407E-A947-70E740481C1C}">
                <a14:useLocalDpi xmlns:a14="http://schemas.microsoft.com/office/drawing/2010/main" val="0"/>
              </a:ext>
            </a:extLst>
          </a:blip>
          <a:srcRect l="15129" t="36190" r="15676" b="12143"/>
          <a:stretch/>
        </p:blipFill>
        <p:spPr>
          <a:xfrm>
            <a:off x="8364086" y="1913479"/>
            <a:ext cx="3445328" cy="3543301"/>
          </a:xfrm>
          <a:prstGeom prst="rect">
            <a:avLst/>
          </a:prstGeom>
        </p:spPr>
      </p:pic>
      <p:sp>
        <p:nvSpPr>
          <p:cNvPr id="3" name="Прямоугольник 2"/>
          <p:cNvSpPr/>
          <p:nvPr/>
        </p:nvSpPr>
        <p:spPr>
          <a:xfrm>
            <a:off x="942975" y="922288"/>
            <a:ext cx="6953250" cy="1323439"/>
          </a:xfrm>
          <a:prstGeom prst="rect">
            <a:avLst/>
          </a:prstGeom>
        </p:spPr>
        <p:txBody>
          <a:bodyPr wrap="square">
            <a:spAutoFit/>
          </a:bodyPr>
          <a:lstStyle/>
          <a:p>
            <a:pPr marL="342900" lvl="0" indent="-342900" algn="ctr" fontAlgn="base">
              <a:spcBef>
                <a:spcPct val="60000"/>
              </a:spcBef>
              <a:spcAft>
                <a:spcPct val="0"/>
              </a:spcAft>
              <a:buClr>
                <a:srgbClr val="947C18"/>
              </a:buClr>
              <a:defRPr/>
            </a:pPr>
            <a:r>
              <a:rPr lang="ru-RU" altLang="ru-RU" sz="1600" b="1" i="1" dirty="0">
                <a:solidFill>
                  <a:srgbClr val="977F19"/>
                </a:solidFill>
                <a:latin typeface="Segoe UI" panose="020B0502040204020203" pitchFamily="34" charset="0"/>
                <a:cs typeface="Segoe UI" panose="020B0502040204020203" pitchFamily="34" charset="0"/>
              </a:rPr>
              <a:t>В соответствии с Законодательством РФ и политикой  </a:t>
            </a:r>
            <a:br>
              <a:rPr lang="ru-RU" altLang="ru-RU" sz="1600" b="1" i="1" dirty="0">
                <a:solidFill>
                  <a:srgbClr val="977F19"/>
                </a:solidFill>
                <a:latin typeface="Segoe UI" panose="020B0502040204020203" pitchFamily="34" charset="0"/>
                <a:cs typeface="Segoe UI" panose="020B0502040204020203" pitchFamily="34" charset="0"/>
              </a:rPr>
            </a:br>
            <a:r>
              <a:rPr lang="ru-RU" altLang="ru-RU" sz="1600" b="1" i="1" dirty="0">
                <a:solidFill>
                  <a:srgbClr val="977F19"/>
                </a:solidFill>
                <a:latin typeface="Segoe UI" panose="020B0502040204020203" pitchFamily="34" charset="0"/>
                <a:cs typeface="Segoe UI" panose="020B0502040204020203" pitchFamily="34" charset="0"/>
              </a:rPr>
              <a:t>АО «Оренбургнефть» в области охраны окружающей среды и промышленной безопасности при реализации Проекта будет организована система производственного экологического контроля и локального мониторинга:</a:t>
            </a:r>
          </a:p>
        </p:txBody>
      </p:sp>
      <p:sp>
        <p:nvSpPr>
          <p:cNvPr id="5" name="Прямоугольник 4"/>
          <p:cNvSpPr/>
          <p:nvPr/>
        </p:nvSpPr>
        <p:spPr>
          <a:xfrm>
            <a:off x="2020457" y="2356158"/>
            <a:ext cx="6096000" cy="2523768"/>
          </a:xfrm>
          <a:prstGeom prst="rect">
            <a:avLst/>
          </a:prstGeom>
        </p:spPr>
        <p:txBody>
          <a:bodyPr>
            <a:spAutoFit/>
          </a:bodyPr>
          <a:lstStyle/>
          <a:p>
            <a:pPr marL="285750" lvl="0" indent="-285750" algn="just" fontAlgn="base">
              <a:lnSpc>
                <a:spcPct val="200000"/>
              </a:lnSpc>
              <a:spcBef>
                <a:spcPts val="600"/>
              </a:spcBef>
              <a:spcAft>
                <a:spcPts val="600"/>
              </a:spcAft>
              <a:buClr>
                <a:srgbClr val="FED104"/>
              </a:buClr>
              <a:buSzPct val="120000"/>
              <a:buFont typeface="Wingdings" pitchFamily="2" charset="2"/>
              <a:buChar char="§"/>
              <a:tabLst>
                <a:tab pos="265113" algn="l"/>
              </a:tabLst>
              <a:defRPr/>
            </a:pPr>
            <a:r>
              <a:rPr lang="ru-RU" altLang="ru-RU" sz="1600" b="1" dirty="0">
                <a:latin typeface="Segoe UI" panose="020B0502040204020203" pitchFamily="34" charset="0"/>
                <a:cs typeface="Segoe UI" panose="020B0502040204020203" pitchFamily="34" charset="0"/>
              </a:rPr>
              <a:t>Мониторинг состояния воздушной среды;</a:t>
            </a:r>
          </a:p>
          <a:p>
            <a:pPr marL="285750" indent="-285750" algn="just" fontAlgn="base">
              <a:lnSpc>
                <a:spcPct val="200000"/>
              </a:lnSpc>
              <a:spcBef>
                <a:spcPts val="600"/>
              </a:spcBef>
              <a:spcAft>
                <a:spcPts val="600"/>
              </a:spcAft>
              <a:buClr>
                <a:srgbClr val="FED104"/>
              </a:buClr>
              <a:buSzPct val="120000"/>
              <a:buFont typeface="Wingdings" pitchFamily="2" charset="2"/>
              <a:buChar char="§"/>
              <a:tabLst>
                <a:tab pos="265113" algn="l"/>
              </a:tabLst>
              <a:defRPr/>
            </a:pPr>
            <a:r>
              <a:rPr lang="ru-RU" altLang="ru-RU" sz="1600" b="1" dirty="0">
                <a:latin typeface="Segoe UI" panose="020B0502040204020203" pitchFamily="34" charset="0"/>
                <a:cs typeface="Segoe UI" panose="020B0502040204020203" pitchFamily="34" charset="0"/>
              </a:rPr>
              <a:t>Мониторинг природных вод;</a:t>
            </a:r>
          </a:p>
          <a:p>
            <a:pPr marL="285750" lvl="0" indent="-285750" algn="just" fontAlgn="base">
              <a:lnSpc>
                <a:spcPct val="200000"/>
              </a:lnSpc>
              <a:spcBef>
                <a:spcPts val="600"/>
              </a:spcBef>
              <a:spcAft>
                <a:spcPts val="600"/>
              </a:spcAft>
              <a:buClr>
                <a:srgbClr val="FED104"/>
              </a:buClr>
              <a:buSzPct val="120000"/>
              <a:buFont typeface="Wingdings" pitchFamily="2" charset="2"/>
              <a:buChar char="§"/>
              <a:tabLst>
                <a:tab pos="265113" algn="l"/>
              </a:tabLst>
              <a:defRPr/>
            </a:pPr>
            <a:r>
              <a:rPr lang="ru-RU" altLang="ru-RU" sz="1600" b="1" dirty="0">
                <a:latin typeface="Segoe UI" panose="020B0502040204020203" pitchFamily="34" charset="0"/>
                <a:cs typeface="Segoe UI" panose="020B0502040204020203" pitchFamily="34" charset="0"/>
              </a:rPr>
              <a:t>Мониторинг состояния почв;</a:t>
            </a:r>
          </a:p>
          <a:p>
            <a:pPr marL="285750" indent="-285750" algn="just" fontAlgn="base">
              <a:lnSpc>
                <a:spcPct val="200000"/>
              </a:lnSpc>
              <a:spcBef>
                <a:spcPts val="600"/>
              </a:spcBef>
              <a:spcAft>
                <a:spcPts val="600"/>
              </a:spcAft>
              <a:buClr>
                <a:srgbClr val="FED104"/>
              </a:buClr>
              <a:buSzPct val="120000"/>
              <a:buFont typeface="Wingdings" pitchFamily="2" charset="2"/>
              <a:buChar char="§"/>
              <a:tabLst>
                <a:tab pos="265113" algn="l"/>
              </a:tabLst>
              <a:defRPr/>
            </a:pPr>
            <a:r>
              <a:rPr lang="ru-RU" altLang="ru-RU" sz="1600" b="1" dirty="0">
                <a:latin typeface="Segoe UI" panose="020B0502040204020203" pitchFamily="34" charset="0"/>
                <a:cs typeface="Segoe UI" panose="020B0502040204020203" pitchFamily="34" charset="0"/>
              </a:rPr>
              <a:t>Радиационный мониторинг.</a:t>
            </a:r>
          </a:p>
        </p:txBody>
      </p:sp>
    </p:spTree>
    <p:extLst>
      <p:ext uri="{BB962C8B-B14F-4D97-AF65-F5344CB8AC3E}">
        <p14:creationId xmlns:p14="http://schemas.microsoft.com/office/powerpoint/2010/main" val="9106250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636607" y="327074"/>
            <a:ext cx="9869467" cy="492443"/>
          </a:xfrm>
          <a:prstGeom prst="rect">
            <a:avLst/>
          </a:prstGeom>
          <a:noFill/>
        </p:spPr>
        <p:txBody>
          <a:bodyPr wrap="square" rtlCol="0">
            <a:spAutoFit/>
          </a:bodyPr>
          <a:lstStyle/>
          <a:p>
            <a:r>
              <a:rPr lang="ru-RU" sz="2600" b="1" dirty="0" smtClean="0">
                <a:latin typeface="Segoe UI" panose="020B0502040204020203" pitchFamily="34" charset="0"/>
                <a:cs typeface="Segoe UI" panose="020B0502040204020203" pitchFamily="34" charset="0"/>
              </a:rPr>
              <a:t>МОНИТОРИНГ</a:t>
            </a:r>
            <a:r>
              <a:rPr lang="ru-RU" sz="2600" b="1" dirty="0" smtClean="0">
                <a:solidFill>
                  <a:schemeClr val="accent4"/>
                </a:solidFill>
                <a:latin typeface="Segoe UI" panose="020B0502040204020203" pitchFamily="34" charset="0"/>
                <a:cs typeface="Segoe UI" panose="020B0502040204020203" pitchFamily="34" charset="0"/>
              </a:rPr>
              <a:t> ЗАГРЯЗНЕНИЯ АТМОСФЕРНОГО ВОЗДУХА</a:t>
            </a:r>
          </a:p>
        </p:txBody>
      </p:sp>
      <p:sp>
        <p:nvSpPr>
          <p:cNvPr id="25" name="TextBox 24"/>
          <p:cNvSpPr txBox="1"/>
          <p:nvPr/>
        </p:nvSpPr>
        <p:spPr>
          <a:xfrm>
            <a:off x="0" y="6381994"/>
            <a:ext cx="523875" cy="338554"/>
          </a:xfrm>
          <a:prstGeom prst="rect">
            <a:avLst/>
          </a:prstGeom>
          <a:noFill/>
        </p:spPr>
        <p:txBody>
          <a:bodyPr wrap="square">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24</a:t>
            </a:fld>
            <a:endParaRPr lang="ru-RU" sz="1600" b="0" dirty="0">
              <a:solidFill>
                <a:schemeClr val="bg1"/>
              </a:solidFill>
            </a:endParaRPr>
          </a:p>
        </p:txBody>
      </p:sp>
      <p:sp>
        <p:nvSpPr>
          <p:cNvPr id="26" name="Прямоугольник 25"/>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sp>
        <p:nvSpPr>
          <p:cNvPr id="3" name="Прямоугольник 2"/>
          <p:cNvSpPr/>
          <p:nvPr/>
        </p:nvSpPr>
        <p:spPr>
          <a:xfrm>
            <a:off x="1009649" y="949226"/>
            <a:ext cx="10887075" cy="5564600"/>
          </a:xfrm>
          <a:prstGeom prst="rect">
            <a:avLst/>
          </a:prstGeom>
        </p:spPr>
        <p:txBody>
          <a:bodyPr wrap="square">
            <a:spAutoFit/>
          </a:bodyPr>
          <a:lstStyle/>
          <a:p>
            <a:pPr marL="342900" indent="-342900" algn="ctr" fontAlgn="base">
              <a:spcBef>
                <a:spcPts val="600"/>
              </a:spcBef>
              <a:spcAft>
                <a:spcPct val="0"/>
              </a:spcAft>
              <a:buClr>
                <a:srgbClr val="947C18"/>
              </a:buClr>
              <a:defRPr/>
            </a:pPr>
            <a:r>
              <a:rPr lang="ru-RU" altLang="ru-RU" sz="1600" b="1" i="1" dirty="0">
                <a:solidFill>
                  <a:srgbClr val="947C18"/>
                </a:solidFill>
                <a:latin typeface="Arial" pitchFamily="34" charset="0"/>
              </a:rPr>
              <a:t>Мониторинг загрязнения атмосферного воздуха –</a:t>
            </a:r>
            <a:r>
              <a:rPr lang="ru-RU" altLang="ru-RU" sz="1600" b="1" dirty="0">
                <a:solidFill>
                  <a:srgbClr val="947C18"/>
                </a:solidFill>
                <a:latin typeface="Arial" pitchFamily="34" charset="0"/>
              </a:rPr>
              <a:t> </a:t>
            </a:r>
            <a:r>
              <a:rPr lang="ru-RU" altLang="ru-RU" sz="1600" b="1" dirty="0" smtClean="0">
                <a:solidFill>
                  <a:srgbClr val="000000"/>
                </a:solidFill>
                <a:latin typeface="Arial" pitchFamily="34" charset="0"/>
              </a:rPr>
              <a:t>это </a:t>
            </a:r>
            <a:r>
              <a:rPr lang="ru-RU" altLang="ru-RU" sz="1600" b="1" dirty="0">
                <a:solidFill>
                  <a:srgbClr val="000000"/>
                </a:solidFill>
                <a:latin typeface="Arial" pitchFamily="34" charset="0"/>
              </a:rPr>
              <a:t>система наблюдений за состоянием атмосферного воздуха, его загрязнением. </a:t>
            </a:r>
          </a:p>
          <a:p>
            <a:pPr algn="just">
              <a:buNone/>
            </a:pPr>
            <a:endParaRPr lang="ru-RU" sz="1400" dirty="0" smtClean="0">
              <a:latin typeface="Segoe UI" panose="020B0502040204020203" pitchFamily="34" charset="0"/>
              <a:cs typeface="Segoe UI" panose="020B0502040204020203" pitchFamily="34" charset="0"/>
            </a:endParaRPr>
          </a:p>
          <a:p>
            <a:pPr algn="just">
              <a:buNone/>
            </a:pPr>
            <a:r>
              <a:rPr lang="ru-RU" sz="1400" dirty="0" smtClean="0">
                <a:latin typeface="Segoe UI" panose="020B0502040204020203" pitchFamily="34" charset="0"/>
                <a:cs typeface="Segoe UI" panose="020B0502040204020203" pitchFamily="34" charset="0"/>
              </a:rPr>
              <a:t>Для </a:t>
            </a:r>
            <a:r>
              <a:rPr lang="ru-RU" sz="1400" dirty="0">
                <a:latin typeface="Segoe UI" panose="020B0502040204020203" pitchFamily="34" charset="0"/>
                <a:cs typeface="Segoe UI" panose="020B0502040204020203" pitchFamily="34" charset="0"/>
              </a:rPr>
              <a:t>оценки современного состояния атмосферного воздуха района работ дополнительно использованы результаты лабораторного </a:t>
            </a:r>
            <a:r>
              <a:rPr lang="ru-RU" sz="1400" dirty="0" err="1">
                <a:latin typeface="Segoe UI" panose="020B0502040204020203" pitchFamily="34" charset="0"/>
                <a:cs typeface="Segoe UI" panose="020B0502040204020203" pitchFamily="34" charset="0"/>
              </a:rPr>
              <a:t>экоаналитического</a:t>
            </a:r>
            <a:r>
              <a:rPr lang="ru-RU" sz="1400" dirty="0">
                <a:latin typeface="Segoe UI" panose="020B0502040204020203" pitchFamily="34" charset="0"/>
                <a:cs typeface="Segoe UI" panose="020B0502040204020203" pitchFamily="34" charset="0"/>
              </a:rPr>
              <a:t> контроля за состоянием окружающей природной среды на объектах АО «Оренбургнефть». В настоящее время в соответствии с «Программой мониторинга состояния окружающей среды на объектах АО «Оренбургнефть» на 2020 год» ведется контроль за состоянием атмосферного </a:t>
            </a:r>
            <a:r>
              <a:rPr lang="ru-RU" sz="1400" dirty="0" smtClean="0">
                <a:latin typeface="Segoe UI" panose="020B0502040204020203" pitchFamily="34" charset="0"/>
                <a:cs typeface="Segoe UI" panose="020B0502040204020203" pitchFamily="34" charset="0"/>
              </a:rPr>
              <a:t>воздуха </a:t>
            </a:r>
            <a:r>
              <a:rPr lang="ru-RU" sz="1400" dirty="0">
                <a:latin typeface="Segoe UI" panose="020B0502040204020203" pitchFamily="34" charset="0"/>
                <a:cs typeface="Segoe UI" panose="020B0502040204020203" pitchFamily="34" charset="0"/>
              </a:rPr>
              <a:t>по </a:t>
            </a:r>
            <a:r>
              <a:rPr lang="ru-RU" sz="1400" dirty="0" err="1">
                <a:latin typeface="Segoe UI" panose="020B0502040204020203" pitchFamily="34" charset="0"/>
                <a:cs typeface="Segoe UI" panose="020B0502040204020203" pitchFamily="34" charset="0"/>
              </a:rPr>
              <a:t>Сорочинско</a:t>
            </a:r>
            <a:r>
              <a:rPr lang="ru-RU" sz="1400" dirty="0">
                <a:latin typeface="Segoe UI" panose="020B0502040204020203" pitchFamily="34" charset="0"/>
                <a:cs typeface="Segoe UI" panose="020B0502040204020203" pitchFamily="34" charset="0"/>
              </a:rPr>
              <a:t>-Никольскому месторождению</a:t>
            </a:r>
            <a:r>
              <a:rPr lang="ru-RU" sz="1400" dirty="0" smtClean="0">
                <a:latin typeface="Segoe UI" panose="020B0502040204020203" pitchFamily="34" charset="0"/>
                <a:cs typeface="Segoe UI" panose="020B0502040204020203" pitchFamily="34" charset="0"/>
              </a:rPr>
              <a:t>, </a:t>
            </a:r>
            <a:r>
              <a:rPr lang="ru-RU" sz="1400" dirty="0">
                <a:latin typeface="Segoe UI" panose="020B0502040204020203" pitchFamily="34" charset="0"/>
                <a:cs typeface="Segoe UI" panose="020B0502040204020203" pitchFamily="34" charset="0"/>
              </a:rPr>
              <a:t>включающий лабораторный контроль по следующим точкам: </a:t>
            </a:r>
          </a:p>
          <a:p>
            <a:pPr marL="285750" indent="-285750" algn="just" fontAlgn="base">
              <a:spcBef>
                <a:spcPts val="600"/>
              </a:spcBef>
              <a:spcAft>
                <a:spcPts val="600"/>
              </a:spcAft>
              <a:buClr>
                <a:srgbClr val="FED104"/>
              </a:buClr>
              <a:buSzPct val="120000"/>
              <a:buFont typeface="Wingdings" pitchFamily="2" charset="2"/>
              <a:buChar char="§"/>
              <a:tabLst>
                <a:tab pos="265113" algn="l"/>
              </a:tabLst>
              <a:defRPr/>
            </a:pPr>
            <a:r>
              <a:rPr lang="ru-RU" sz="1600" dirty="0">
                <a:latin typeface="Segoe UI" panose="020B0502040204020203" pitchFamily="34" charset="0"/>
                <a:cs typeface="Segoe UI" panose="020B0502040204020203" pitchFamily="34" charset="0"/>
              </a:rPr>
              <a:t>в населенном пункте </a:t>
            </a:r>
            <a:r>
              <a:rPr lang="ru-RU" sz="1600" b="1" dirty="0">
                <a:latin typeface="Segoe UI" panose="020B0502040204020203" pitchFamily="34" charset="0"/>
                <a:cs typeface="Segoe UI" panose="020B0502040204020203" pitchFamily="34" charset="0"/>
              </a:rPr>
              <a:t>Александровка </a:t>
            </a:r>
            <a:r>
              <a:rPr lang="ru-RU" sz="1600" dirty="0">
                <a:latin typeface="Segoe UI" panose="020B0502040204020203" pitchFamily="34" charset="0"/>
                <a:cs typeface="Segoe UI" panose="020B0502040204020203" pitchFamily="34" charset="0"/>
              </a:rPr>
              <a:t>- определяются концентрации загрязняющих веществ: оксида и диоксида азота, диоксида серы, оксида углерода, сероводорода, смеси углеводородов предельных </a:t>
            </a:r>
            <a:r>
              <a:rPr lang="ru-RU" sz="1600" dirty="0" err="1">
                <a:latin typeface="Segoe UI" panose="020B0502040204020203" pitchFamily="34" charset="0"/>
                <a:cs typeface="Segoe UI" panose="020B0502040204020203" pitchFamily="34" charset="0"/>
              </a:rPr>
              <a:t>С1-С5</a:t>
            </a:r>
            <a:r>
              <a:rPr lang="ru-RU" sz="1600" dirty="0">
                <a:latin typeface="Segoe UI" panose="020B0502040204020203" pitchFamily="34" charset="0"/>
                <a:cs typeface="Segoe UI" panose="020B0502040204020203" pitchFamily="34" charset="0"/>
              </a:rPr>
              <a:t>, смеси углеводородов предельных </a:t>
            </a:r>
            <a:r>
              <a:rPr lang="ru-RU" sz="1600" dirty="0" err="1">
                <a:latin typeface="Segoe UI" panose="020B0502040204020203" pitchFamily="34" charset="0"/>
                <a:cs typeface="Segoe UI" panose="020B0502040204020203" pitchFamily="34" charset="0"/>
              </a:rPr>
              <a:t>С6-С10</a:t>
            </a:r>
            <a:r>
              <a:rPr lang="ru-RU" sz="1600" dirty="0">
                <a:latin typeface="Segoe UI" panose="020B0502040204020203" pitchFamily="34" charset="0"/>
                <a:cs typeface="Segoe UI" panose="020B0502040204020203" pitchFamily="34" charset="0"/>
              </a:rPr>
              <a:t>, бензола, толуола и ксилола;</a:t>
            </a:r>
          </a:p>
          <a:p>
            <a:pPr marL="285750" indent="-285750" algn="just" fontAlgn="base">
              <a:spcBef>
                <a:spcPts val="600"/>
              </a:spcBef>
              <a:spcAft>
                <a:spcPts val="600"/>
              </a:spcAft>
              <a:buClr>
                <a:srgbClr val="FED104"/>
              </a:buClr>
              <a:buSzPct val="120000"/>
              <a:buFont typeface="Wingdings" pitchFamily="2" charset="2"/>
              <a:buChar char="§"/>
              <a:tabLst>
                <a:tab pos="265113" algn="l"/>
              </a:tabLst>
              <a:defRPr/>
            </a:pPr>
            <a:r>
              <a:rPr lang="ru-RU" sz="1600" dirty="0">
                <a:latin typeface="Segoe UI" panose="020B0502040204020203" pitchFamily="34" charset="0"/>
                <a:cs typeface="Segoe UI" panose="020B0502040204020203" pitchFamily="34" charset="0"/>
              </a:rPr>
              <a:t>в населенном пункте </a:t>
            </a:r>
            <a:r>
              <a:rPr lang="ru-RU" sz="1600" b="1" dirty="0">
                <a:latin typeface="Segoe UI" panose="020B0502040204020203" pitchFamily="34" charset="0"/>
                <a:cs typeface="Segoe UI" panose="020B0502040204020203" pitchFamily="34" charset="0"/>
              </a:rPr>
              <a:t>Толкаевка</a:t>
            </a:r>
            <a:r>
              <a:rPr lang="ru-RU" sz="1600" dirty="0">
                <a:latin typeface="Segoe UI" panose="020B0502040204020203" pitchFamily="34" charset="0"/>
                <a:cs typeface="Segoe UI" panose="020B0502040204020203" pitchFamily="34" charset="0"/>
              </a:rPr>
              <a:t> (северная и южная окраины) северная окраина определяются концентрации загрязняющих веществ: оксида и диоксида азота, диоксида серы, оксида углерода, сероводорода, смеси углеводородов предельных </a:t>
            </a:r>
            <a:r>
              <a:rPr lang="ru-RU" sz="1600" dirty="0" err="1">
                <a:latin typeface="Segoe UI" panose="020B0502040204020203" pitchFamily="34" charset="0"/>
                <a:cs typeface="Segoe UI" panose="020B0502040204020203" pitchFamily="34" charset="0"/>
              </a:rPr>
              <a:t>С1-С5</a:t>
            </a:r>
            <a:r>
              <a:rPr lang="ru-RU" sz="1600" dirty="0">
                <a:latin typeface="Segoe UI" panose="020B0502040204020203" pitchFamily="34" charset="0"/>
                <a:cs typeface="Segoe UI" panose="020B0502040204020203" pitchFamily="34" charset="0"/>
              </a:rPr>
              <a:t>, смеси углеводородов предельных </a:t>
            </a:r>
            <a:r>
              <a:rPr lang="ru-RU" sz="1600" dirty="0" err="1">
                <a:latin typeface="Segoe UI" panose="020B0502040204020203" pitchFamily="34" charset="0"/>
                <a:cs typeface="Segoe UI" panose="020B0502040204020203" pitchFamily="34" charset="0"/>
              </a:rPr>
              <a:t>С6-С10</a:t>
            </a:r>
            <a:r>
              <a:rPr lang="ru-RU" sz="1600" dirty="0">
                <a:latin typeface="Segoe UI" panose="020B0502040204020203" pitchFamily="34" charset="0"/>
                <a:cs typeface="Segoe UI" panose="020B0502040204020203" pitchFamily="34" charset="0"/>
              </a:rPr>
              <a:t>, бензола, толуола и ксилола </a:t>
            </a:r>
          </a:p>
          <a:p>
            <a:pPr algn="just">
              <a:buNone/>
            </a:pPr>
            <a:r>
              <a:rPr lang="ru-RU" sz="1400" dirty="0">
                <a:latin typeface="Segoe UI" panose="020B0502040204020203" pitchFamily="34" charset="0"/>
                <a:cs typeface="Segoe UI" panose="020B0502040204020203" pitchFamily="34" charset="0"/>
              </a:rPr>
              <a:t>Наблюдения за состоянием атмосферного воздуха в зоне возможного влияния выполняются аккредитованными испытательными лабораториями. Для системных наблюдений лаборатории оснащены необходимыми приборами для инструментальных измерений атмосферного воздуха в пунктах контроля.</a:t>
            </a:r>
          </a:p>
          <a:p>
            <a:pPr algn="just">
              <a:buNone/>
            </a:pPr>
            <a:r>
              <a:rPr lang="ru-RU" sz="1400" dirty="0">
                <a:latin typeface="Segoe UI" panose="020B0502040204020203" pitchFamily="34" charset="0"/>
                <a:cs typeface="Segoe UI" panose="020B0502040204020203" pitchFamily="34" charset="0"/>
              </a:rPr>
              <a:t>Результаты анализов систематизируются и обрабатываются с помощью прикладной программы для персональных компьютеров и представляются в контролирующие и вышестоящие организации. Работниками службы охраны окружающей среды предприятия ведутся журналы и документация по охране атмосферного воздуха. Ежегодно составляется отчет о фактических выбросах вредных веществ в атмосферу в соответствии с действующими формами.</a:t>
            </a:r>
          </a:p>
          <a:p>
            <a:pPr marL="342900" indent="-342900" algn="ctr" fontAlgn="base">
              <a:spcBef>
                <a:spcPct val="60000"/>
              </a:spcBef>
              <a:spcAft>
                <a:spcPct val="0"/>
              </a:spcAft>
              <a:buClr>
                <a:srgbClr val="947C18"/>
              </a:buClr>
              <a:defRPr/>
            </a:pPr>
            <a:endParaRPr lang="ru-RU" altLang="ru-RU" sz="1600" b="1" dirty="0">
              <a:solidFill>
                <a:srgbClr val="947C18"/>
              </a:solidFill>
              <a:latin typeface="Arial" pitchFamily="34" charset="0"/>
            </a:endParaRPr>
          </a:p>
        </p:txBody>
      </p:sp>
    </p:spTree>
    <p:extLst>
      <p:ext uri="{BB962C8B-B14F-4D97-AF65-F5344CB8AC3E}">
        <p14:creationId xmlns:p14="http://schemas.microsoft.com/office/powerpoint/2010/main" val="22142567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630125" y="327074"/>
            <a:ext cx="9869467" cy="892552"/>
          </a:xfrm>
          <a:prstGeom prst="rect">
            <a:avLst/>
          </a:prstGeom>
          <a:noFill/>
        </p:spPr>
        <p:txBody>
          <a:bodyPr wrap="square" rtlCol="0">
            <a:spAutoFit/>
          </a:bodyPr>
          <a:lstStyle/>
          <a:p>
            <a:r>
              <a:rPr lang="ru-RU" sz="2600" b="1" dirty="0">
                <a:solidFill>
                  <a:schemeClr val="accent4"/>
                </a:solidFill>
                <a:latin typeface="Segoe UI" panose="020B0502040204020203" pitchFamily="34" charset="0"/>
                <a:cs typeface="Segoe UI" panose="020B0502040204020203" pitchFamily="34" charset="0"/>
              </a:rPr>
              <a:t>НАЗЕМНЫЙ КОНТРОЛЬ ЭКОСИСТЕМ </a:t>
            </a:r>
            <a:r>
              <a:rPr lang="ru-RU" sz="2600" b="1" dirty="0" smtClean="0">
                <a:solidFill>
                  <a:schemeClr val="accent4"/>
                </a:solidFill>
                <a:latin typeface="Segoe UI" panose="020B0502040204020203" pitchFamily="34" charset="0"/>
                <a:cs typeface="Segoe UI" panose="020B0502040204020203" pitchFamily="34" charset="0"/>
              </a:rPr>
              <a:t> </a:t>
            </a:r>
          </a:p>
          <a:p>
            <a:r>
              <a:rPr lang="ru-RU" sz="2600" b="1" dirty="0" smtClean="0">
                <a:latin typeface="Segoe UI" panose="020B0502040204020203" pitchFamily="34" charset="0"/>
                <a:cs typeface="Segoe UI" panose="020B0502040204020203" pitchFamily="34" charset="0"/>
              </a:rPr>
              <a:t>(</a:t>
            </a:r>
            <a:r>
              <a:rPr lang="ru-RU" sz="2600" b="1" dirty="0">
                <a:latin typeface="Segoe UI" panose="020B0502040204020203" pitchFamily="34" charset="0"/>
                <a:cs typeface="Segoe UI" panose="020B0502040204020203" pitchFamily="34" charset="0"/>
              </a:rPr>
              <a:t>ПОЧВЕННЫЙ </a:t>
            </a:r>
            <a:r>
              <a:rPr lang="ru-RU" sz="2600" b="1" dirty="0" smtClean="0">
                <a:latin typeface="Segoe UI" panose="020B0502040204020203" pitchFamily="34" charset="0"/>
                <a:cs typeface="Segoe UI" panose="020B0502040204020203" pitchFamily="34" charset="0"/>
              </a:rPr>
              <a:t>МОНИТОРИНГ)</a:t>
            </a:r>
            <a:endParaRPr lang="ru-RU" sz="2600" b="1" dirty="0" smtClean="0">
              <a:solidFill>
                <a:schemeClr val="accent4"/>
              </a:solidFill>
              <a:latin typeface="Segoe UI" panose="020B0502040204020203" pitchFamily="34" charset="0"/>
              <a:cs typeface="Segoe UI" panose="020B0502040204020203" pitchFamily="34" charset="0"/>
            </a:endParaRPr>
          </a:p>
        </p:txBody>
      </p:sp>
      <p:sp>
        <p:nvSpPr>
          <p:cNvPr id="25" name="TextBox 24"/>
          <p:cNvSpPr txBox="1"/>
          <p:nvPr/>
        </p:nvSpPr>
        <p:spPr>
          <a:xfrm>
            <a:off x="0" y="6381994"/>
            <a:ext cx="523875" cy="338554"/>
          </a:xfrm>
          <a:prstGeom prst="rect">
            <a:avLst/>
          </a:prstGeom>
          <a:noFill/>
        </p:spPr>
        <p:txBody>
          <a:bodyPr wrap="square">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25</a:t>
            </a:fld>
            <a:endParaRPr lang="ru-RU" sz="1600" b="0" dirty="0">
              <a:solidFill>
                <a:schemeClr val="bg1"/>
              </a:solidFill>
            </a:endParaRPr>
          </a:p>
        </p:txBody>
      </p:sp>
      <p:sp>
        <p:nvSpPr>
          <p:cNvPr id="26" name="Прямоугольник 25"/>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sp>
        <p:nvSpPr>
          <p:cNvPr id="3" name="Прямоугольник 2"/>
          <p:cNvSpPr/>
          <p:nvPr/>
        </p:nvSpPr>
        <p:spPr>
          <a:xfrm>
            <a:off x="636608" y="1166596"/>
            <a:ext cx="11298215" cy="4733604"/>
          </a:xfrm>
          <a:prstGeom prst="rect">
            <a:avLst/>
          </a:prstGeom>
        </p:spPr>
        <p:txBody>
          <a:bodyPr wrap="square">
            <a:spAutoFit/>
          </a:bodyPr>
          <a:lstStyle/>
          <a:p>
            <a:pPr algn="just">
              <a:buNone/>
            </a:pPr>
            <a:endParaRPr lang="ru-RU" sz="1400" dirty="0" smtClean="0">
              <a:latin typeface="Segoe UI" panose="020B0502040204020203" pitchFamily="34" charset="0"/>
              <a:cs typeface="Segoe UI" panose="020B0502040204020203" pitchFamily="34" charset="0"/>
            </a:endParaRPr>
          </a:p>
          <a:p>
            <a:pPr algn="just">
              <a:buNone/>
            </a:pPr>
            <a:r>
              <a:rPr lang="ru-RU" sz="1400" dirty="0">
                <a:latin typeface="Segoe UI" panose="020B0502040204020203" pitchFamily="34" charset="0"/>
                <a:cs typeface="Segoe UI" panose="020B0502040204020203" pitchFamily="34" charset="0"/>
              </a:rPr>
              <a:t>В настоящее время система ведомственного контроля состояния почвенного покрова на рассматриваемой территории в соответствии с «Программой мониторинга состояния окружающей среды на объектах АО «Оренбургнефть» на 2020 год» включает определение рН, хлоридов и содержание нефтепродуктов с периодичностью 1 раз в год по следующим точкам: </a:t>
            </a:r>
          </a:p>
          <a:p>
            <a:pPr marL="285750" indent="-285750" algn="just" fontAlgn="base">
              <a:spcBef>
                <a:spcPts val="600"/>
              </a:spcBef>
              <a:spcAft>
                <a:spcPts val="600"/>
              </a:spcAft>
              <a:buClr>
                <a:srgbClr val="FED104"/>
              </a:buClr>
              <a:buSzPct val="120000"/>
              <a:buFont typeface="Wingdings" pitchFamily="2" charset="2"/>
              <a:buChar char="§"/>
              <a:tabLst>
                <a:tab pos="265113" algn="l"/>
              </a:tabLst>
              <a:defRPr/>
            </a:pPr>
            <a:r>
              <a:rPr lang="ru-RU" sz="1400" dirty="0" err="1">
                <a:latin typeface="Segoe UI" panose="020B0502040204020203" pitchFamily="34" charset="0"/>
                <a:cs typeface="Segoe UI" panose="020B0502040204020203" pitchFamily="34" charset="0"/>
              </a:rPr>
              <a:t>УПСВ</a:t>
            </a:r>
            <a:r>
              <a:rPr lang="ru-RU" sz="1400" dirty="0">
                <a:latin typeface="Segoe UI" panose="020B0502040204020203" pitchFamily="34" charset="0"/>
                <a:cs typeface="Segoe UI" panose="020B0502040204020203" pitchFamily="34" charset="0"/>
              </a:rPr>
              <a:t>, северная окраина </a:t>
            </a:r>
            <a:r>
              <a:rPr lang="ru-RU" sz="1400" dirty="0" err="1">
                <a:latin typeface="Segoe UI" panose="020B0502040204020203" pitchFamily="34" charset="0"/>
                <a:cs typeface="Segoe UI" panose="020B0502040204020203" pitchFamily="34" charset="0"/>
              </a:rPr>
              <a:t>ДНС</a:t>
            </a:r>
            <a:r>
              <a:rPr lang="ru-RU" sz="1400" dirty="0">
                <a:latin typeface="Segoe UI" panose="020B0502040204020203" pitchFamily="34" charset="0"/>
                <a:cs typeface="Segoe UI" panose="020B0502040204020203" pitchFamily="34" charset="0"/>
              </a:rPr>
              <a:t>, </a:t>
            </a:r>
            <a:r>
              <a:rPr lang="ru-RU" sz="1400" dirty="0" err="1">
                <a:latin typeface="Segoe UI" panose="020B0502040204020203" pitchFamily="34" charset="0"/>
                <a:cs typeface="Segoe UI" panose="020B0502040204020203" pitchFamily="34" charset="0"/>
              </a:rPr>
              <a:t>АГЗУ</a:t>
            </a:r>
            <a:r>
              <a:rPr lang="ru-RU" sz="1400" dirty="0">
                <a:latin typeface="Segoe UI" panose="020B0502040204020203" pitchFamily="34" charset="0"/>
                <a:cs typeface="Segoe UI" panose="020B0502040204020203" pitchFamily="34" charset="0"/>
              </a:rPr>
              <a:t>-4 (50 м южнее </a:t>
            </a:r>
            <a:r>
              <a:rPr lang="ru-RU" sz="1400" dirty="0" err="1">
                <a:latin typeface="Segoe UI" panose="020B0502040204020203" pitchFamily="34" charset="0"/>
                <a:cs typeface="Segoe UI" panose="020B0502040204020203" pitchFamily="34" charset="0"/>
              </a:rPr>
              <a:t>обваловки</a:t>
            </a:r>
            <a:r>
              <a:rPr lang="ru-RU" sz="1400" dirty="0">
                <a:latin typeface="Segoe UI" panose="020B0502040204020203" pitchFamily="34" charset="0"/>
                <a:cs typeface="Segoe UI" panose="020B0502040204020203" pitchFamily="34" charset="0"/>
              </a:rPr>
              <a:t>), </a:t>
            </a:r>
            <a:r>
              <a:rPr lang="ru-RU" sz="1400" dirty="0" err="1">
                <a:latin typeface="Segoe UI" panose="020B0502040204020203" pitchFamily="34" charset="0"/>
                <a:cs typeface="Segoe UI" panose="020B0502040204020203" pitchFamily="34" charset="0"/>
              </a:rPr>
              <a:t>АГЗУ</a:t>
            </a:r>
            <a:r>
              <a:rPr lang="ru-RU" sz="1400" dirty="0">
                <a:latin typeface="Segoe UI" panose="020B0502040204020203" pitchFamily="34" charset="0"/>
                <a:cs typeface="Segoe UI" panose="020B0502040204020203" pitchFamily="34" charset="0"/>
              </a:rPr>
              <a:t>-5 (50 м южнее </a:t>
            </a:r>
            <a:r>
              <a:rPr lang="ru-RU" sz="1400" dirty="0" err="1">
                <a:latin typeface="Segoe UI" panose="020B0502040204020203" pitchFamily="34" charset="0"/>
                <a:cs typeface="Segoe UI" panose="020B0502040204020203" pitchFamily="34" charset="0"/>
              </a:rPr>
              <a:t>обваловки</a:t>
            </a:r>
            <a:r>
              <a:rPr lang="ru-RU" sz="1400" dirty="0">
                <a:latin typeface="Segoe UI" panose="020B0502040204020203" pitchFamily="34" charset="0"/>
                <a:cs typeface="Segoe UI" panose="020B0502040204020203" pitchFamily="34" charset="0"/>
              </a:rPr>
              <a:t>), </a:t>
            </a:r>
            <a:r>
              <a:rPr lang="ru-RU" sz="1400" dirty="0" err="1">
                <a:latin typeface="Segoe UI" panose="020B0502040204020203" pitchFamily="34" charset="0"/>
                <a:cs typeface="Segoe UI" panose="020B0502040204020203" pitchFamily="34" charset="0"/>
              </a:rPr>
              <a:t>АГЗУ</a:t>
            </a:r>
            <a:r>
              <a:rPr lang="ru-RU" sz="1400" dirty="0">
                <a:latin typeface="Segoe UI" panose="020B0502040204020203" pitchFamily="34" charset="0"/>
                <a:cs typeface="Segoe UI" panose="020B0502040204020203" pitchFamily="34" charset="0"/>
              </a:rPr>
              <a:t>-29 (50 м южнее </a:t>
            </a:r>
            <a:r>
              <a:rPr lang="ru-RU" sz="1400" dirty="0" err="1">
                <a:latin typeface="Segoe UI" panose="020B0502040204020203" pitchFamily="34" charset="0"/>
                <a:cs typeface="Segoe UI" panose="020B0502040204020203" pitchFamily="34" charset="0"/>
              </a:rPr>
              <a:t>обваловки</a:t>
            </a:r>
            <a:r>
              <a:rPr lang="ru-RU" sz="1400" dirty="0">
                <a:latin typeface="Segoe UI" panose="020B0502040204020203" pitchFamily="34" charset="0"/>
                <a:cs typeface="Segoe UI" panose="020B0502040204020203" pitchFamily="34" charset="0"/>
              </a:rPr>
              <a:t>); </a:t>
            </a:r>
            <a:r>
              <a:rPr lang="ru-RU" sz="1400" dirty="0" err="1">
                <a:latin typeface="Segoe UI" panose="020B0502040204020203" pitchFamily="34" charset="0"/>
                <a:cs typeface="Segoe UI" panose="020B0502040204020203" pitchFamily="34" charset="0"/>
              </a:rPr>
              <a:t>скв</a:t>
            </a:r>
            <a:r>
              <a:rPr lang="ru-RU" sz="1400" dirty="0">
                <a:latin typeface="Segoe UI" panose="020B0502040204020203" pitchFamily="34" charset="0"/>
                <a:cs typeface="Segoe UI" panose="020B0502040204020203" pitchFamily="34" charset="0"/>
              </a:rPr>
              <a:t>. № 272 (50 м ниже по рельефу от </a:t>
            </a:r>
            <a:r>
              <a:rPr lang="ru-RU" sz="1400" dirty="0" err="1">
                <a:latin typeface="Segoe UI" panose="020B0502040204020203" pitchFamily="34" charset="0"/>
                <a:cs typeface="Segoe UI" panose="020B0502040204020203" pitchFamily="34" charset="0"/>
              </a:rPr>
              <a:t>обваловки</a:t>
            </a:r>
            <a:r>
              <a:rPr lang="ru-RU" sz="1400" dirty="0">
                <a:latin typeface="Segoe UI" panose="020B0502040204020203" pitchFamily="34" charset="0"/>
                <a:cs typeface="Segoe UI" panose="020B0502040204020203" pitchFamily="34" charset="0"/>
              </a:rPr>
              <a:t>), </a:t>
            </a:r>
            <a:r>
              <a:rPr lang="ru-RU" sz="1400" dirty="0" err="1">
                <a:latin typeface="Segoe UI" panose="020B0502040204020203" pitchFamily="34" charset="0"/>
                <a:cs typeface="Segoe UI" panose="020B0502040204020203" pitchFamily="34" charset="0"/>
              </a:rPr>
              <a:t>скв</a:t>
            </a:r>
            <a:r>
              <a:rPr lang="ru-RU" sz="1400" dirty="0">
                <a:latin typeface="Segoe UI" panose="020B0502040204020203" pitchFamily="34" charset="0"/>
                <a:cs typeface="Segoe UI" panose="020B0502040204020203" pitchFamily="34" charset="0"/>
              </a:rPr>
              <a:t>. № 380 (50 м ниже по рельефу от </a:t>
            </a:r>
            <a:r>
              <a:rPr lang="ru-RU" sz="1400" dirty="0" err="1">
                <a:latin typeface="Segoe UI" panose="020B0502040204020203" pitchFamily="34" charset="0"/>
                <a:cs typeface="Segoe UI" panose="020B0502040204020203" pitchFamily="34" charset="0"/>
              </a:rPr>
              <a:t>обваловки</a:t>
            </a:r>
            <a:r>
              <a:rPr lang="ru-RU" sz="1400" dirty="0">
                <a:latin typeface="Segoe UI" panose="020B0502040204020203" pitchFamily="34" charset="0"/>
                <a:cs typeface="Segoe UI" panose="020B0502040204020203" pitchFamily="34" charset="0"/>
              </a:rPr>
              <a:t>), </a:t>
            </a:r>
            <a:r>
              <a:rPr lang="ru-RU" sz="1400" dirty="0" err="1">
                <a:latin typeface="Segoe UI" panose="020B0502040204020203" pitchFamily="34" charset="0"/>
                <a:cs typeface="Segoe UI" panose="020B0502040204020203" pitchFamily="34" charset="0"/>
              </a:rPr>
              <a:t>скв</a:t>
            </a:r>
            <a:r>
              <a:rPr lang="ru-RU" sz="1400" dirty="0">
                <a:latin typeface="Segoe UI" panose="020B0502040204020203" pitchFamily="34" charset="0"/>
                <a:cs typeface="Segoe UI" panose="020B0502040204020203" pitchFamily="34" charset="0"/>
              </a:rPr>
              <a:t>. № 1470 (50 м ниже по рельефу от </a:t>
            </a:r>
            <a:r>
              <a:rPr lang="ru-RU" sz="1400" dirty="0" err="1">
                <a:latin typeface="Segoe UI" panose="020B0502040204020203" pitchFamily="34" charset="0"/>
                <a:cs typeface="Segoe UI" panose="020B0502040204020203" pitchFamily="34" charset="0"/>
              </a:rPr>
              <a:t>обваловки</a:t>
            </a:r>
            <a:r>
              <a:rPr lang="ru-RU" sz="1400" dirty="0">
                <a:latin typeface="Segoe UI" panose="020B0502040204020203" pitchFamily="34" charset="0"/>
                <a:cs typeface="Segoe UI" panose="020B0502040204020203" pitchFamily="34" charset="0"/>
              </a:rPr>
              <a:t>), </a:t>
            </a:r>
            <a:r>
              <a:rPr lang="ru-RU" sz="1400" dirty="0" err="1">
                <a:latin typeface="Segoe UI" panose="020B0502040204020203" pitchFamily="34" charset="0"/>
                <a:cs typeface="Segoe UI" panose="020B0502040204020203" pitchFamily="34" charset="0"/>
              </a:rPr>
              <a:t>скв</a:t>
            </a:r>
            <a:r>
              <a:rPr lang="ru-RU" sz="1400" dirty="0">
                <a:latin typeface="Segoe UI" panose="020B0502040204020203" pitchFamily="34" charset="0"/>
                <a:cs typeface="Segoe UI" panose="020B0502040204020203" pitchFamily="34" charset="0"/>
              </a:rPr>
              <a:t>. № 503 (50 м ниже по рельефу от </a:t>
            </a:r>
            <a:r>
              <a:rPr lang="ru-RU" sz="1400" dirty="0" err="1">
                <a:latin typeface="Segoe UI" panose="020B0502040204020203" pitchFamily="34" charset="0"/>
                <a:cs typeface="Segoe UI" panose="020B0502040204020203" pitchFamily="34" charset="0"/>
              </a:rPr>
              <a:t>обваловки</a:t>
            </a:r>
            <a:r>
              <a:rPr lang="ru-RU" sz="1400" dirty="0">
                <a:latin typeface="Segoe UI" panose="020B0502040204020203" pitchFamily="34" charset="0"/>
                <a:cs typeface="Segoe UI" panose="020B0502040204020203" pitchFamily="34" charset="0"/>
              </a:rPr>
              <a:t>), </a:t>
            </a:r>
            <a:r>
              <a:rPr lang="ru-RU" sz="1400" dirty="0" err="1">
                <a:latin typeface="Segoe UI" panose="020B0502040204020203" pitchFamily="34" charset="0"/>
                <a:cs typeface="Segoe UI" panose="020B0502040204020203" pitchFamily="34" charset="0"/>
              </a:rPr>
              <a:t>скв</a:t>
            </a:r>
            <a:r>
              <a:rPr lang="ru-RU" sz="1400" dirty="0">
                <a:latin typeface="Segoe UI" panose="020B0502040204020203" pitchFamily="34" charset="0"/>
                <a:cs typeface="Segoe UI" panose="020B0502040204020203" pitchFamily="34" charset="0"/>
              </a:rPr>
              <a:t>. № 1645 (50 м ниже по рельефу от </a:t>
            </a:r>
            <a:r>
              <a:rPr lang="ru-RU" sz="1400" dirty="0" err="1">
                <a:latin typeface="Segoe UI" panose="020B0502040204020203" pitchFamily="34" charset="0"/>
                <a:cs typeface="Segoe UI" panose="020B0502040204020203" pitchFamily="34" charset="0"/>
              </a:rPr>
              <a:t>обваловки</a:t>
            </a:r>
            <a:r>
              <a:rPr lang="ru-RU" sz="1400" dirty="0">
                <a:latin typeface="Segoe UI" panose="020B0502040204020203" pitchFamily="34" charset="0"/>
                <a:cs typeface="Segoe UI" panose="020B0502040204020203" pitchFamily="34" charset="0"/>
              </a:rPr>
              <a:t>), </a:t>
            </a:r>
            <a:r>
              <a:rPr lang="ru-RU" sz="1400" dirty="0" err="1">
                <a:latin typeface="Segoe UI" panose="020B0502040204020203" pitchFamily="34" charset="0"/>
                <a:cs typeface="Segoe UI" panose="020B0502040204020203" pitchFamily="34" charset="0"/>
              </a:rPr>
              <a:t>скв</a:t>
            </a:r>
            <a:r>
              <a:rPr lang="ru-RU" sz="1400" dirty="0">
                <a:latin typeface="Segoe UI" panose="020B0502040204020203" pitchFamily="34" charset="0"/>
                <a:cs typeface="Segoe UI" panose="020B0502040204020203" pitchFamily="34" charset="0"/>
              </a:rPr>
              <a:t>. № 1658 (50 м ниже по рельефу от </a:t>
            </a:r>
            <a:r>
              <a:rPr lang="ru-RU" sz="1400" dirty="0" err="1">
                <a:latin typeface="Segoe UI" panose="020B0502040204020203" pitchFamily="34" charset="0"/>
                <a:cs typeface="Segoe UI" panose="020B0502040204020203" pitchFamily="34" charset="0"/>
              </a:rPr>
              <a:t>обваловки</a:t>
            </a:r>
            <a:r>
              <a:rPr lang="ru-RU" sz="1400" dirty="0">
                <a:latin typeface="Segoe UI" panose="020B0502040204020203" pitchFamily="34" charset="0"/>
                <a:cs typeface="Segoe UI" panose="020B0502040204020203" pitchFamily="34" charset="0"/>
              </a:rPr>
              <a:t>), </a:t>
            </a:r>
            <a:r>
              <a:rPr lang="ru-RU" sz="1400" dirty="0" err="1">
                <a:latin typeface="Segoe UI" panose="020B0502040204020203" pitchFamily="34" charset="0"/>
                <a:cs typeface="Segoe UI" panose="020B0502040204020203" pitchFamily="34" charset="0"/>
              </a:rPr>
              <a:t>скв</a:t>
            </a:r>
            <a:r>
              <a:rPr lang="ru-RU" sz="1400" dirty="0">
                <a:latin typeface="Segoe UI" panose="020B0502040204020203" pitchFamily="34" charset="0"/>
                <a:cs typeface="Segoe UI" panose="020B0502040204020203" pitchFamily="34" charset="0"/>
              </a:rPr>
              <a:t>. № 4436 (50 м ниже по рельефу от </a:t>
            </a:r>
            <a:r>
              <a:rPr lang="ru-RU" sz="1400" dirty="0" err="1">
                <a:latin typeface="Segoe UI" panose="020B0502040204020203" pitchFamily="34" charset="0"/>
                <a:cs typeface="Segoe UI" panose="020B0502040204020203" pitchFamily="34" charset="0"/>
              </a:rPr>
              <a:t>обваловки</a:t>
            </a:r>
            <a:r>
              <a:rPr lang="ru-RU" sz="1400" dirty="0">
                <a:latin typeface="Segoe UI" panose="020B0502040204020203" pitchFamily="34" charset="0"/>
                <a:cs typeface="Segoe UI" panose="020B0502040204020203" pitchFamily="34" charset="0"/>
              </a:rPr>
              <a:t>), </a:t>
            </a:r>
            <a:r>
              <a:rPr lang="ru-RU" sz="1400" dirty="0" err="1">
                <a:latin typeface="Segoe UI" panose="020B0502040204020203" pitchFamily="34" charset="0"/>
                <a:cs typeface="Segoe UI" panose="020B0502040204020203" pitchFamily="34" charset="0"/>
              </a:rPr>
              <a:t>скв</a:t>
            </a:r>
            <a:r>
              <a:rPr lang="ru-RU" sz="1400" dirty="0">
                <a:latin typeface="Segoe UI" panose="020B0502040204020203" pitchFamily="34" charset="0"/>
                <a:cs typeface="Segoe UI" panose="020B0502040204020203" pitchFamily="34" charset="0"/>
              </a:rPr>
              <a:t>. № 310 (50 м ниже по рельефу от </a:t>
            </a:r>
            <a:r>
              <a:rPr lang="ru-RU" sz="1400" dirty="0" err="1">
                <a:latin typeface="Segoe UI" panose="020B0502040204020203" pitchFamily="34" charset="0"/>
                <a:cs typeface="Segoe UI" panose="020B0502040204020203" pitchFamily="34" charset="0"/>
              </a:rPr>
              <a:t>обваловки</a:t>
            </a:r>
            <a:r>
              <a:rPr lang="ru-RU" sz="1400" dirty="0">
                <a:latin typeface="Segoe UI" panose="020B0502040204020203" pitchFamily="34" charset="0"/>
                <a:cs typeface="Segoe UI" panose="020B0502040204020203" pitchFamily="34" charset="0"/>
              </a:rPr>
              <a:t>), </a:t>
            </a:r>
            <a:r>
              <a:rPr lang="ru-RU" sz="1400" dirty="0" err="1">
                <a:latin typeface="Segoe UI" panose="020B0502040204020203" pitchFamily="34" charset="0"/>
                <a:cs typeface="Segoe UI" panose="020B0502040204020203" pitchFamily="34" charset="0"/>
              </a:rPr>
              <a:t>скв</a:t>
            </a:r>
            <a:r>
              <a:rPr lang="ru-RU" sz="1400" dirty="0">
                <a:latin typeface="Segoe UI" panose="020B0502040204020203" pitchFamily="34" charset="0"/>
                <a:cs typeface="Segoe UI" panose="020B0502040204020203" pitchFamily="34" charset="0"/>
              </a:rPr>
              <a:t>. № 491 (50 м ниже по рельефу от </a:t>
            </a:r>
            <a:r>
              <a:rPr lang="ru-RU" sz="1400" dirty="0" err="1">
                <a:latin typeface="Segoe UI" panose="020B0502040204020203" pitchFamily="34" charset="0"/>
                <a:cs typeface="Segoe UI" panose="020B0502040204020203" pitchFamily="34" charset="0"/>
              </a:rPr>
              <a:t>обваловки</a:t>
            </a:r>
            <a:r>
              <a:rPr lang="ru-RU" sz="1400" dirty="0">
                <a:latin typeface="Segoe UI" panose="020B0502040204020203" pitchFamily="34" charset="0"/>
                <a:cs typeface="Segoe UI" panose="020B0502040204020203" pitchFamily="34" charset="0"/>
              </a:rPr>
              <a:t>), </a:t>
            </a:r>
            <a:r>
              <a:rPr lang="ru-RU" sz="1400" dirty="0" err="1">
                <a:latin typeface="Segoe UI" panose="020B0502040204020203" pitchFamily="34" charset="0"/>
                <a:cs typeface="Segoe UI" panose="020B0502040204020203" pitchFamily="34" charset="0"/>
              </a:rPr>
              <a:t>скв</a:t>
            </a:r>
            <a:r>
              <a:rPr lang="ru-RU" sz="1400" dirty="0">
                <a:latin typeface="Segoe UI" panose="020B0502040204020203" pitchFamily="34" charset="0"/>
                <a:cs typeface="Segoe UI" panose="020B0502040204020203" pitchFamily="34" charset="0"/>
              </a:rPr>
              <a:t>. № 507 (50 м ниже по рельефу от </a:t>
            </a:r>
            <a:r>
              <a:rPr lang="ru-RU" sz="1400" dirty="0" err="1">
                <a:latin typeface="Segoe UI" panose="020B0502040204020203" pitchFamily="34" charset="0"/>
                <a:cs typeface="Segoe UI" panose="020B0502040204020203" pitchFamily="34" charset="0"/>
              </a:rPr>
              <a:t>обваловки</a:t>
            </a:r>
            <a:r>
              <a:rPr lang="ru-RU" sz="1400" dirty="0">
                <a:latin typeface="Segoe UI" panose="020B0502040204020203" pitchFamily="34" charset="0"/>
                <a:cs typeface="Segoe UI" panose="020B0502040204020203" pitchFamily="34" charset="0"/>
              </a:rPr>
              <a:t>), </a:t>
            </a:r>
            <a:r>
              <a:rPr lang="ru-RU" sz="1400" dirty="0" err="1">
                <a:latin typeface="Segoe UI" panose="020B0502040204020203" pitchFamily="34" charset="0"/>
                <a:cs typeface="Segoe UI" panose="020B0502040204020203" pitchFamily="34" charset="0"/>
              </a:rPr>
              <a:t>скв</a:t>
            </a:r>
            <a:r>
              <a:rPr lang="ru-RU" sz="1400" dirty="0">
                <a:latin typeface="Segoe UI" panose="020B0502040204020203" pitchFamily="34" charset="0"/>
                <a:cs typeface="Segoe UI" panose="020B0502040204020203" pitchFamily="34" charset="0"/>
              </a:rPr>
              <a:t>. № 511 (50 м ниже по рельефу от </a:t>
            </a:r>
            <a:r>
              <a:rPr lang="ru-RU" sz="1400" dirty="0" err="1">
                <a:latin typeface="Segoe UI" panose="020B0502040204020203" pitchFamily="34" charset="0"/>
                <a:cs typeface="Segoe UI" panose="020B0502040204020203" pitchFamily="34" charset="0"/>
              </a:rPr>
              <a:t>обваловки</a:t>
            </a:r>
            <a:r>
              <a:rPr lang="ru-RU" sz="1400" dirty="0">
                <a:latin typeface="Segoe UI" panose="020B0502040204020203" pitchFamily="34" charset="0"/>
                <a:cs typeface="Segoe UI" panose="020B0502040204020203" pitchFamily="34" charset="0"/>
              </a:rPr>
              <a:t>), </a:t>
            </a:r>
            <a:r>
              <a:rPr lang="ru-RU" sz="1400" dirty="0" err="1">
                <a:latin typeface="Segoe UI" panose="020B0502040204020203" pitchFamily="34" charset="0"/>
                <a:cs typeface="Segoe UI" panose="020B0502040204020203" pitchFamily="34" charset="0"/>
              </a:rPr>
              <a:t>скв</a:t>
            </a:r>
            <a:r>
              <a:rPr lang="ru-RU" sz="1400" dirty="0">
                <a:latin typeface="Segoe UI" panose="020B0502040204020203" pitchFamily="34" charset="0"/>
                <a:cs typeface="Segoe UI" panose="020B0502040204020203" pitchFamily="34" charset="0"/>
              </a:rPr>
              <a:t>. № 1568 (50 м ниже по рельефу от </a:t>
            </a:r>
            <a:r>
              <a:rPr lang="ru-RU" sz="1400" dirty="0" err="1">
                <a:latin typeface="Segoe UI" panose="020B0502040204020203" pitchFamily="34" charset="0"/>
                <a:cs typeface="Segoe UI" panose="020B0502040204020203" pitchFamily="34" charset="0"/>
              </a:rPr>
              <a:t>обваловки</a:t>
            </a:r>
            <a:r>
              <a:rPr lang="ru-RU" sz="1400" dirty="0">
                <a:latin typeface="Segoe UI" panose="020B0502040204020203" pitchFamily="34" charset="0"/>
                <a:cs typeface="Segoe UI" panose="020B0502040204020203" pitchFamily="34" charset="0"/>
              </a:rPr>
              <a:t>), </a:t>
            </a:r>
            <a:r>
              <a:rPr lang="ru-RU" sz="1400" dirty="0" err="1">
                <a:latin typeface="Segoe UI" panose="020B0502040204020203" pitchFamily="34" charset="0"/>
                <a:cs typeface="Segoe UI" panose="020B0502040204020203" pitchFamily="34" charset="0"/>
              </a:rPr>
              <a:t>скв</a:t>
            </a:r>
            <a:r>
              <a:rPr lang="ru-RU" sz="1400" dirty="0">
                <a:latin typeface="Segoe UI" panose="020B0502040204020203" pitchFamily="34" charset="0"/>
                <a:cs typeface="Segoe UI" panose="020B0502040204020203" pitchFamily="34" charset="0"/>
              </a:rPr>
              <a:t>. № 1572 (50 м ниже по рельефу от </a:t>
            </a:r>
            <a:r>
              <a:rPr lang="ru-RU" sz="1400" dirty="0" err="1">
                <a:latin typeface="Segoe UI" panose="020B0502040204020203" pitchFamily="34" charset="0"/>
                <a:cs typeface="Segoe UI" panose="020B0502040204020203" pitchFamily="34" charset="0"/>
              </a:rPr>
              <a:t>обваловки</a:t>
            </a:r>
            <a:r>
              <a:rPr lang="ru-RU" sz="1400" dirty="0">
                <a:latin typeface="Segoe UI" panose="020B0502040204020203" pitchFamily="34" charset="0"/>
                <a:cs typeface="Segoe UI" panose="020B0502040204020203" pitchFamily="34" charset="0"/>
              </a:rPr>
              <a:t>), </a:t>
            </a:r>
            <a:r>
              <a:rPr lang="ru-RU" sz="1400" dirty="0" err="1">
                <a:latin typeface="Segoe UI" panose="020B0502040204020203" pitchFamily="34" charset="0"/>
                <a:cs typeface="Segoe UI" panose="020B0502040204020203" pitchFamily="34" charset="0"/>
              </a:rPr>
              <a:t>скв</a:t>
            </a:r>
            <a:r>
              <a:rPr lang="ru-RU" sz="1400" dirty="0">
                <a:latin typeface="Segoe UI" panose="020B0502040204020203" pitchFamily="34" charset="0"/>
                <a:cs typeface="Segoe UI" panose="020B0502040204020203" pitchFamily="34" charset="0"/>
              </a:rPr>
              <a:t>. № 382 (50 м ниже по рельефу от </a:t>
            </a:r>
            <a:r>
              <a:rPr lang="ru-RU" sz="1400" dirty="0" err="1">
                <a:latin typeface="Segoe UI" panose="020B0502040204020203" pitchFamily="34" charset="0"/>
                <a:cs typeface="Segoe UI" panose="020B0502040204020203" pitchFamily="34" charset="0"/>
              </a:rPr>
              <a:t>обваловки</a:t>
            </a:r>
            <a:r>
              <a:rPr lang="ru-RU" sz="1400" dirty="0">
                <a:latin typeface="Segoe UI" panose="020B0502040204020203" pitchFamily="34" charset="0"/>
                <a:cs typeface="Segoe UI" panose="020B0502040204020203" pitchFamily="34" charset="0"/>
              </a:rPr>
              <a:t>), </a:t>
            </a:r>
            <a:r>
              <a:rPr lang="ru-RU" sz="1400" dirty="0" err="1">
                <a:latin typeface="Segoe UI" panose="020B0502040204020203" pitchFamily="34" charset="0"/>
                <a:cs typeface="Segoe UI" panose="020B0502040204020203" pitchFamily="34" charset="0"/>
              </a:rPr>
              <a:t>скв</a:t>
            </a:r>
            <a:r>
              <a:rPr lang="ru-RU" sz="1400" dirty="0">
                <a:latin typeface="Segoe UI" panose="020B0502040204020203" pitchFamily="34" charset="0"/>
                <a:cs typeface="Segoe UI" panose="020B0502040204020203" pitchFamily="34" charset="0"/>
              </a:rPr>
              <a:t>. № 384 (50 м ниже по рельефу от </a:t>
            </a:r>
            <a:r>
              <a:rPr lang="ru-RU" sz="1400" dirty="0" err="1">
                <a:latin typeface="Segoe UI" panose="020B0502040204020203" pitchFamily="34" charset="0"/>
                <a:cs typeface="Segoe UI" panose="020B0502040204020203" pitchFamily="34" charset="0"/>
              </a:rPr>
              <a:t>обваловки</a:t>
            </a:r>
            <a:r>
              <a:rPr lang="ru-RU" sz="1400" dirty="0">
                <a:latin typeface="Segoe UI" panose="020B0502040204020203" pitchFamily="34" charset="0"/>
                <a:cs typeface="Segoe UI" panose="020B0502040204020203" pitchFamily="34" charset="0"/>
              </a:rPr>
              <a:t>), </a:t>
            </a:r>
            <a:r>
              <a:rPr lang="ru-RU" sz="1400" dirty="0" err="1">
                <a:latin typeface="Segoe UI" panose="020B0502040204020203" pitchFamily="34" charset="0"/>
                <a:cs typeface="Segoe UI" panose="020B0502040204020203" pitchFamily="34" charset="0"/>
              </a:rPr>
              <a:t>скв</a:t>
            </a:r>
            <a:r>
              <a:rPr lang="ru-RU" sz="1400" dirty="0">
                <a:latin typeface="Segoe UI" panose="020B0502040204020203" pitchFamily="34" charset="0"/>
                <a:cs typeface="Segoe UI" panose="020B0502040204020203" pitchFamily="34" charset="0"/>
              </a:rPr>
              <a:t>. № 425 (50 м ниже по рельефу от </a:t>
            </a:r>
            <a:r>
              <a:rPr lang="ru-RU" sz="1400" dirty="0" err="1">
                <a:latin typeface="Segoe UI" panose="020B0502040204020203" pitchFamily="34" charset="0"/>
                <a:cs typeface="Segoe UI" panose="020B0502040204020203" pitchFamily="34" charset="0"/>
              </a:rPr>
              <a:t>обваловки</a:t>
            </a:r>
            <a:r>
              <a:rPr lang="ru-RU" sz="1400" dirty="0">
                <a:latin typeface="Segoe UI" panose="020B0502040204020203" pitchFamily="34" charset="0"/>
                <a:cs typeface="Segoe UI" panose="020B0502040204020203" pitchFamily="34" charset="0"/>
              </a:rPr>
              <a:t>), </a:t>
            </a:r>
            <a:r>
              <a:rPr lang="ru-RU" sz="1400" dirty="0" err="1">
                <a:latin typeface="Segoe UI" panose="020B0502040204020203" pitchFamily="34" charset="0"/>
                <a:cs typeface="Segoe UI" panose="020B0502040204020203" pitchFamily="34" charset="0"/>
              </a:rPr>
              <a:t>скв</a:t>
            </a:r>
            <a:r>
              <a:rPr lang="ru-RU" sz="1400" dirty="0">
                <a:latin typeface="Segoe UI" panose="020B0502040204020203" pitchFamily="34" charset="0"/>
                <a:cs typeface="Segoe UI" panose="020B0502040204020203" pitchFamily="34" charset="0"/>
              </a:rPr>
              <a:t>. № 305 (50 м ниже по рельефу от </a:t>
            </a:r>
            <a:r>
              <a:rPr lang="ru-RU" sz="1400" dirty="0" err="1">
                <a:latin typeface="Segoe UI" panose="020B0502040204020203" pitchFamily="34" charset="0"/>
                <a:cs typeface="Segoe UI" panose="020B0502040204020203" pitchFamily="34" charset="0"/>
              </a:rPr>
              <a:t>обваловки</a:t>
            </a:r>
            <a:r>
              <a:rPr lang="ru-RU" sz="1400" dirty="0">
                <a:latin typeface="Segoe UI" panose="020B0502040204020203" pitchFamily="34" charset="0"/>
                <a:cs typeface="Segoe UI" panose="020B0502040204020203" pitchFamily="34" charset="0"/>
              </a:rPr>
              <a:t>) и 4 точки в районе ближайших населенных пунктов: восточная окраина с. Толкаевка, западная окраина с. Александровка, юго-западная окраина с. Вознесенка, южная окраина с. </a:t>
            </a:r>
            <a:r>
              <a:rPr lang="ru-RU" sz="1400" dirty="0" err="1">
                <a:latin typeface="Segoe UI" panose="020B0502040204020203" pitchFamily="34" charset="0"/>
                <a:cs typeface="Segoe UI" panose="020B0502040204020203" pitchFamily="34" charset="0"/>
              </a:rPr>
              <a:t>Кинзелька</a:t>
            </a:r>
            <a:endParaRPr lang="ru-RU" sz="1400" dirty="0">
              <a:latin typeface="Segoe UI" panose="020B0502040204020203" pitchFamily="34" charset="0"/>
              <a:cs typeface="Segoe UI" panose="020B0502040204020203" pitchFamily="34" charset="0"/>
            </a:endParaRPr>
          </a:p>
          <a:p>
            <a:pPr lvl="0" algn="just"/>
            <a:r>
              <a:rPr lang="ru-RU" sz="1400" dirty="0">
                <a:latin typeface="Segoe UI" panose="020B0502040204020203" pitchFamily="34" charset="0"/>
                <a:cs typeface="Segoe UI" panose="020B0502040204020203" pitchFamily="34" charset="0"/>
              </a:rPr>
              <a:t>Так же производится сбор исследований, выполняемых на стадии проектирования строительства и обустройства скважин с целью дальнейшего использования для проведения сравнительного анализа при организации контроля за качеством атмосферного воздуха в ходе проведения работ на данном участке недр (месторождении).</a:t>
            </a:r>
          </a:p>
          <a:p>
            <a:pPr algn="just">
              <a:buNone/>
            </a:pPr>
            <a:r>
              <a:rPr lang="ru-RU" sz="1400" dirty="0">
                <a:latin typeface="Segoe UI" panose="020B0502040204020203" pitchFamily="34" charset="0"/>
                <a:cs typeface="Segoe UI" panose="020B0502040204020203" pitchFamily="34" charset="0"/>
              </a:rPr>
              <a:t>В отдельных случаях периодичность производственного контроля может корректироваться по усмотрению органов по охране окружающей среды с учетом экологической обстановки в регионе.</a:t>
            </a:r>
          </a:p>
          <a:p>
            <a:pPr marL="342900" indent="-342900" algn="ctr" fontAlgn="base">
              <a:spcBef>
                <a:spcPct val="60000"/>
              </a:spcBef>
              <a:spcAft>
                <a:spcPct val="0"/>
              </a:spcAft>
              <a:buClr>
                <a:srgbClr val="947C18"/>
              </a:buClr>
              <a:defRPr/>
            </a:pPr>
            <a:endParaRPr lang="ru-RU" altLang="ru-RU" sz="1600" b="1" dirty="0">
              <a:solidFill>
                <a:srgbClr val="947C18"/>
              </a:solidFill>
              <a:latin typeface="Arial" pitchFamily="34" charset="0"/>
            </a:endParaRPr>
          </a:p>
        </p:txBody>
      </p:sp>
    </p:spTree>
    <p:extLst>
      <p:ext uri="{BB962C8B-B14F-4D97-AF65-F5344CB8AC3E}">
        <p14:creationId xmlns:p14="http://schemas.microsoft.com/office/powerpoint/2010/main" val="42801339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630125" y="327074"/>
            <a:ext cx="9869467" cy="523220"/>
          </a:xfrm>
          <a:prstGeom prst="rect">
            <a:avLst/>
          </a:prstGeom>
          <a:noFill/>
        </p:spPr>
        <p:txBody>
          <a:bodyPr wrap="square" rtlCol="0">
            <a:spAutoFit/>
          </a:bodyPr>
          <a:lstStyle/>
          <a:p>
            <a:r>
              <a:rPr lang="ru-RU" sz="2600" b="1" dirty="0" smtClean="0">
                <a:latin typeface="Segoe UI" panose="020B0502040204020203" pitchFamily="34" charset="0"/>
                <a:cs typeface="Segoe UI" panose="020B0502040204020203" pitchFamily="34" charset="0"/>
              </a:rPr>
              <a:t>МОНИТОРИНГ</a:t>
            </a:r>
            <a:r>
              <a:rPr lang="ru-RU" sz="2800" b="1" dirty="0" smtClean="0">
                <a:latin typeface="Europe" pitchFamily="2" charset="0"/>
              </a:rPr>
              <a:t> </a:t>
            </a:r>
            <a:r>
              <a:rPr lang="ru-RU" sz="2600" b="1" dirty="0" smtClean="0">
                <a:solidFill>
                  <a:schemeClr val="accent4"/>
                </a:solidFill>
                <a:latin typeface="Segoe UI" panose="020B0502040204020203" pitchFamily="34" charset="0"/>
                <a:cs typeface="Segoe UI" panose="020B0502040204020203" pitchFamily="34" charset="0"/>
              </a:rPr>
              <a:t>ПОВЕРХНОСТНЫХ ВОД</a:t>
            </a:r>
          </a:p>
        </p:txBody>
      </p:sp>
      <p:sp>
        <p:nvSpPr>
          <p:cNvPr id="25" name="TextBox 24"/>
          <p:cNvSpPr txBox="1"/>
          <p:nvPr/>
        </p:nvSpPr>
        <p:spPr>
          <a:xfrm>
            <a:off x="0" y="6381994"/>
            <a:ext cx="523875" cy="338554"/>
          </a:xfrm>
          <a:prstGeom prst="rect">
            <a:avLst/>
          </a:prstGeom>
          <a:noFill/>
        </p:spPr>
        <p:txBody>
          <a:bodyPr wrap="square">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26</a:t>
            </a:fld>
            <a:endParaRPr lang="ru-RU" sz="1600" b="0" dirty="0">
              <a:solidFill>
                <a:schemeClr val="bg1"/>
              </a:solidFill>
            </a:endParaRPr>
          </a:p>
        </p:txBody>
      </p:sp>
      <p:sp>
        <p:nvSpPr>
          <p:cNvPr id="26" name="Прямоугольник 25"/>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sp>
        <p:nvSpPr>
          <p:cNvPr id="3" name="Прямоугольник 2"/>
          <p:cNvSpPr/>
          <p:nvPr/>
        </p:nvSpPr>
        <p:spPr>
          <a:xfrm>
            <a:off x="615991" y="811238"/>
            <a:ext cx="11298215" cy="5570756"/>
          </a:xfrm>
          <a:prstGeom prst="rect">
            <a:avLst/>
          </a:prstGeom>
        </p:spPr>
        <p:txBody>
          <a:bodyPr wrap="square">
            <a:spAutoFit/>
          </a:bodyPr>
          <a:lstStyle/>
          <a:p>
            <a:pPr>
              <a:spcBef>
                <a:spcPct val="20000"/>
              </a:spcBef>
            </a:pPr>
            <a:r>
              <a:rPr lang="ru-RU" altLang="ru-RU" sz="1600" b="1" i="1" dirty="0">
                <a:solidFill>
                  <a:srgbClr val="977F19"/>
                </a:solidFill>
                <a:latin typeface="Segoe UI" panose="020B0502040204020203" pitchFamily="34" charset="0"/>
                <a:cs typeface="Segoe UI" panose="020B0502040204020203" pitchFamily="34" charset="0"/>
              </a:rPr>
              <a:t>Для контроля состояния поверхностных вод предусмотрено: </a:t>
            </a:r>
          </a:p>
          <a:p>
            <a:pPr algn="just">
              <a:buNone/>
            </a:pPr>
            <a:r>
              <a:rPr lang="ru-RU" sz="1400" dirty="0">
                <a:latin typeface="Segoe UI" panose="020B0502040204020203" pitchFamily="34" charset="0"/>
                <a:cs typeface="Segoe UI" panose="020B0502040204020203" pitchFamily="34" charset="0"/>
              </a:rPr>
              <a:t>В настоящее время в районе </a:t>
            </a:r>
            <a:r>
              <a:rPr lang="ru-RU" sz="1400" dirty="0" err="1" smtClean="0">
                <a:latin typeface="Segoe UI" panose="020B0502040204020203" pitchFamily="34" charset="0"/>
                <a:cs typeface="Segoe UI" panose="020B0502040204020203" pitchFamily="34" charset="0"/>
              </a:rPr>
              <a:t>Сорочинско</a:t>
            </a:r>
            <a:r>
              <a:rPr lang="ru-RU" sz="1400" dirty="0" smtClean="0">
                <a:latin typeface="Segoe UI" panose="020B0502040204020203" pitchFamily="34" charset="0"/>
                <a:cs typeface="Segoe UI" panose="020B0502040204020203" pitchFamily="34" charset="0"/>
              </a:rPr>
              <a:t>-Никольского месторождения в </a:t>
            </a:r>
            <a:r>
              <a:rPr lang="ru-RU" sz="1400" dirty="0">
                <a:latin typeface="Segoe UI" panose="020B0502040204020203" pitchFamily="34" charset="0"/>
                <a:cs typeface="Segoe UI" panose="020B0502040204020203" pitchFamily="34" charset="0"/>
              </a:rPr>
              <a:t>соответствии с «Программой мониторинга состояния окружающей среды на объектах АО «Оренбургнефть» на 2020 год» ведутся ведомственные наблюдения за состоянием поверхностных вод, включающие лабораторный контроль по следующим </a:t>
            </a:r>
            <a:r>
              <a:rPr lang="ru-RU" sz="1400" dirty="0" smtClean="0">
                <a:latin typeface="Segoe UI" panose="020B0502040204020203" pitchFamily="34" charset="0"/>
                <a:cs typeface="Segoe UI" panose="020B0502040204020203" pitchFamily="34" charset="0"/>
              </a:rPr>
              <a:t>точкам:</a:t>
            </a:r>
          </a:p>
          <a:p>
            <a:pPr algn="just">
              <a:buNone/>
            </a:pPr>
            <a:endParaRPr lang="ru-RU" sz="1400" dirty="0">
              <a:latin typeface="Segoe UI" panose="020B0502040204020203" pitchFamily="34" charset="0"/>
              <a:cs typeface="Segoe UI" panose="020B0502040204020203" pitchFamily="34" charset="0"/>
            </a:endParaRPr>
          </a:p>
          <a:p>
            <a:pPr marL="285750" lvl="0" indent="-285750" algn="just" fontAlgn="base">
              <a:spcBef>
                <a:spcPts val="600"/>
              </a:spcBef>
              <a:spcAft>
                <a:spcPts val="600"/>
              </a:spcAft>
              <a:buClr>
                <a:srgbClr val="FED104"/>
              </a:buClr>
              <a:buSzPct val="120000"/>
              <a:buFont typeface="Wingdings" pitchFamily="2" charset="2"/>
              <a:buChar char="§"/>
              <a:tabLst>
                <a:tab pos="265113" algn="l"/>
              </a:tabLst>
              <a:defRPr/>
            </a:pPr>
            <a:r>
              <a:rPr lang="ru-RU" sz="1600" dirty="0">
                <a:latin typeface="Segoe UI" panose="020B0502040204020203" pitchFamily="34" charset="0"/>
                <a:cs typeface="Segoe UI" panose="020B0502040204020203" pitchFamily="34" charset="0"/>
              </a:rPr>
              <a:t>1 раз в квартал: </a:t>
            </a:r>
            <a:r>
              <a:rPr lang="ru-RU" sz="1600" b="1" dirty="0">
                <a:latin typeface="Segoe UI" panose="020B0502040204020203" pitchFamily="34" charset="0"/>
                <a:cs typeface="Segoe UI" panose="020B0502040204020203" pitchFamily="34" charset="0"/>
              </a:rPr>
              <a:t>р. Малый  Уран</a:t>
            </a:r>
            <a:r>
              <a:rPr lang="ru-RU" sz="1600" dirty="0">
                <a:latin typeface="Segoe UI" panose="020B0502040204020203" pitchFamily="34" charset="0"/>
                <a:cs typeface="Segoe UI" panose="020B0502040204020203" pitchFamily="34" charset="0"/>
              </a:rPr>
              <a:t>. Определяемые показатели: температура, взвешенные вещества, рН, сухой остаток, хлориды, сульфаты, жесткость, </a:t>
            </a:r>
            <a:r>
              <a:rPr lang="ru-RU" sz="1600" dirty="0" err="1">
                <a:latin typeface="Segoe UI" panose="020B0502040204020203" pitchFamily="34" charset="0"/>
                <a:cs typeface="Segoe UI" panose="020B0502040204020203" pitchFamily="34" charset="0"/>
              </a:rPr>
              <a:t>БПК</a:t>
            </a:r>
            <a:r>
              <a:rPr lang="ru-RU" sz="1600" dirty="0">
                <a:latin typeface="Segoe UI" panose="020B0502040204020203" pitchFamily="34" charset="0"/>
                <a:cs typeface="Segoe UI" panose="020B0502040204020203" pitchFamily="34" charset="0"/>
              </a:rPr>
              <a:t>-5, </a:t>
            </a:r>
            <a:r>
              <a:rPr lang="ru-RU" sz="1600" dirty="0" err="1">
                <a:latin typeface="Segoe UI" panose="020B0502040204020203" pitchFamily="34" charset="0"/>
                <a:cs typeface="Segoe UI" panose="020B0502040204020203" pitchFamily="34" charset="0"/>
              </a:rPr>
              <a:t>ХПК</a:t>
            </a:r>
            <a:r>
              <a:rPr lang="ru-RU" sz="1600" dirty="0">
                <a:latin typeface="Segoe UI" panose="020B0502040204020203" pitchFamily="34" charset="0"/>
                <a:cs typeface="Segoe UI" panose="020B0502040204020203" pitchFamily="34" charset="0"/>
              </a:rPr>
              <a:t>, железо, фосфаты, нитраты, нитриты, соли аммония, нефтепродукты. </a:t>
            </a:r>
          </a:p>
          <a:p>
            <a:pPr marL="285750" indent="-285750" algn="just" fontAlgn="base">
              <a:spcBef>
                <a:spcPts val="600"/>
              </a:spcBef>
              <a:spcAft>
                <a:spcPts val="600"/>
              </a:spcAft>
              <a:buClr>
                <a:srgbClr val="FED104"/>
              </a:buClr>
              <a:buSzPct val="120000"/>
              <a:buFont typeface="Wingdings" pitchFamily="2" charset="2"/>
              <a:buChar char="§"/>
              <a:tabLst>
                <a:tab pos="265113" algn="l"/>
              </a:tabLst>
              <a:defRPr/>
            </a:pPr>
            <a:r>
              <a:rPr lang="ru-RU" sz="1600" dirty="0">
                <a:latin typeface="Segoe UI" panose="020B0502040204020203" pitchFamily="34" charset="0"/>
                <a:cs typeface="Segoe UI" panose="020B0502040204020203" pitchFamily="34" charset="0"/>
              </a:rPr>
              <a:t>1 раз в квартал: </a:t>
            </a:r>
            <a:r>
              <a:rPr lang="ru-RU" sz="1600" b="1" dirty="0" err="1">
                <a:latin typeface="Segoe UI" panose="020B0502040204020203" pitchFamily="34" charset="0"/>
                <a:cs typeface="Segoe UI" panose="020B0502040204020203" pitchFamily="34" charset="0"/>
              </a:rPr>
              <a:t>руч</a:t>
            </a:r>
            <a:r>
              <a:rPr lang="ru-RU" sz="1600" b="1" dirty="0">
                <a:latin typeface="Segoe UI" panose="020B0502040204020203" pitchFamily="34" charset="0"/>
                <a:cs typeface="Segoe UI" panose="020B0502040204020203" pitchFamily="34" charset="0"/>
              </a:rPr>
              <a:t>. </a:t>
            </a:r>
            <a:r>
              <a:rPr lang="ru-RU" sz="1600" b="1" dirty="0" smtClean="0">
                <a:latin typeface="Segoe UI" panose="020B0502040204020203" pitchFamily="34" charset="0"/>
                <a:cs typeface="Segoe UI" panose="020B0502040204020203" pitchFamily="34" charset="0"/>
              </a:rPr>
              <a:t>Бородинский. </a:t>
            </a:r>
            <a:r>
              <a:rPr lang="ru-RU" sz="1600" dirty="0">
                <a:latin typeface="Segoe UI" panose="020B0502040204020203" pitchFamily="34" charset="0"/>
                <a:cs typeface="Segoe UI" panose="020B0502040204020203" pitchFamily="34" charset="0"/>
              </a:rPr>
              <a:t>Определяемые показатели: температура, взвешенные вещества, рН, сухой остаток, хлориды, сульфаты, жесткость, </a:t>
            </a:r>
            <a:r>
              <a:rPr lang="ru-RU" sz="1600" dirty="0" err="1">
                <a:latin typeface="Segoe UI" panose="020B0502040204020203" pitchFamily="34" charset="0"/>
                <a:cs typeface="Segoe UI" panose="020B0502040204020203" pitchFamily="34" charset="0"/>
              </a:rPr>
              <a:t>БПК</a:t>
            </a:r>
            <a:r>
              <a:rPr lang="ru-RU" sz="1600" dirty="0">
                <a:latin typeface="Segoe UI" panose="020B0502040204020203" pitchFamily="34" charset="0"/>
                <a:cs typeface="Segoe UI" panose="020B0502040204020203" pitchFamily="34" charset="0"/>
              </a:rPr>
              <a:t>-5, </a:t>
            </a:r>
            <a:r>
              <a:rPr lang="ru-RU" sz="1600" dirty="0" err="1">
                <a:latin typeface="Segoe UI" panose="020B0502040204020203" pitchFamily="34" charset="0"/>
                <a:cs typeface="Segoe UI" panose="020B0502040204020203" pitchFamily="34" charset="0"/>
              </a:rPr>
              <a:t>ХПК</a:t>
            </a:r>
            <a:r>
              <a:rPr lang="ru-RU" sz="1600" dirty="0">
                <a:latin typeface="Segoe UI" panose="020B0502040204020203" pitchFamily="34" charset="0"/>
                <a:cs typeface="Segoe UI" panose="020B0502040204020203" pitchFamily="34" charset="0"/>
              </a:rPr>
              <a:t>, железо, фосфаты, нитраты, нитриты, соли аммония, нефтепродукты. </a:t>
            </a:r>
          </a:p>
          <a:p>
            <a:pPr marL="285750" indent="-285750" algn="just" fontAlgn="base">
              <a:spcBef>
                <a:spcPts val="600"/>
              </a:spcBef>
              <a:spcAft>
                <a:spcPts val="600"/>
              </a:spcAft>
              <a:buClr>
                <a:srgbClr val="FED104"/>
              </a:buClr>
              <a:buSzPct val="120000"/>
              <a:buFont typeface="Wingdings" pitchFamily="2" charset="2"/>
              <a:buChar char="§"/>
              <a:tabLst>
                <a:tab pos="265113" algn="l"/>
              </a:tabLst>
              <a:defRPr/>
            </a:pPr>
            <a:r>
              <a:rPr lang="ru-RU" sz="1600" dirty="0">
                <a:latin typeface="Segoe UI" panose="020B0502040204020203" pitchFamily="34" charset="0"/>
                <a:cs typeface="Segoe UI" panose="020B0502040204020203" pitchFamily="34" charset="0"/>
              </a:rPr>
              <a:t>1 раз в квартал:  </a:t>
            </a:r>
            <a:r>
              <a:rPr lang="ru-RU" sz="1600" b="1" dirty="0" err="1">
                <a:latin typeface="Segoe UI" panose="020B0502040204020203" pitchFamily="34" charset="0"/>
                <a:cs typeface="Segoe UI" panose="020B0502040204020203" pitchFamily="34" charset="0"/>
              </a:rPr>
              <a:t>р.Толкаевка</a:t>
            </a:r>
            <a:r>
              <a:rPr lang="ru-RU" sz="1600" dirty="0">
                <a:latin typeface="Segoe UI" panose="020B0502040204020203" pitchFamily="34" charset="0"/>
                <a:cs typeface="Segoe UI" panose="020B0502040204020203" pitchFamily="34" charset="0"/>
              </a:rPr>
              <a:t>. Определяемые показатели: температура, взвешенные вещества, рН, сухой остаток, хлориды, сульфаты, жесткость, </a:t>
            </a:r>
            <a:r>
              <a:rPr lang="ru-RU" sz="1600" dirty="0" err="1">
                <a:latin typeface="Segoe UI" panose="020B0502040204020203" pitchFamily="34" charset="0"/>
                <a:cs typeface="Segoe UI" panose="020B0502040204020203" pitchFamily="34" charset="0"/>
              </a:rPr>
              <a:t>БПК</a:t>
            </a:r>
            <a:r>
              <a:rPr lang="ru-RU" sz="1600" dirty="0">
                <a:latin typeface="Segoe UI" panose="020B0502040204020203" pitchFamily="34" charset="0"/>
                <a:cs typeface="Segoe UI" panose="020B0502040204020203" pitchFamily="34" charset="0"/>
              </a:rPr>
              <a:t>-5, </a:t>
            </a:r>
            <a:r>
              <a:rPr lang="ru-RU" sz="1600" dirty="0" err="1">
                <a:latin typeface="Segoe UI" panose="020B0502040204020203" pitchFamily="34" charset="0"/>
                <a:cs typeface="Segoe UI" panose="020B0502040204020203" pitchFamily="34" charset="0"/>
              </a:rPr>
              <a:t>ХПК</a:t>
            </a:r>
            <a:r>
              <a:rPr lang="ru-RU" sz="1600" dirty="0">
                <a:latin typeface="Segoe UI" panose="020B0502040204020203" pitchFamily="34" charset="0"/>
                <a:cs typeface="Segoe UI" panose="020B0502040204020203" pitchFamily="34" charset="0"/>
              </a:rPr>
              <a:t>, железо, фосфаты, нитраты, нитриты, соли аммония, нефтепродукты. </a:t>
            </a:r>
          </a:p>
          <a:p>
            <a:pPr marL="285750" indent="-285750" algn="just" fontAlgn="base">
              <a:spcBef>
                <a:spcPts val="600"/>
              </a:spcBef>
              <a:spcAft>
                <a:spcPts val="600"/>
              </a:spcAft>
              <a:buClr>
                <a:srgbClr val="FED104"/>
              </a:buClr>
              <a:buSzPct val="120000"/>
              <a:buFont typeface="Wingdings" pitchFamily="2" charset="2"/>
              <a:buChar char="§"/>
              <a:tabLst>
                <a:tab pos="265113" algn="l"/>
              </a:tabLst>
              <a:defRPr/>
            </a:pPr>
            <a:r>
              <a:rPr lang="ru-RU" sz="1600" dirty="0">
                <a:latin typeface="Segoe UI" panose="020B0502040204020203" pitchFamily="34" charset="0"/>
                <a:cs typeface="Segoe UI" panose="020B0502040204020203" pitchFamily="34" charset="0"/>
              </a:rPr>
              <a:t>1 раз в квартал: </a:t>
            </a:r>
            <a:r>
              <a:rPr lang="ru-RU" sz="1600" b="1" dirty="0">
                <a:latin typeface="Segoe UI" panose="020B0502040204020203" pitchFamily="34" charset="0"/>
                <a:cs typeface="Segoe UI" panose="020B0502040204020203" pitchFamily="34" charset="0"/>
              </a:rPr>
              <a:t>р. Боровка</a:t>
            </a:r>
            <a:r>
              <a:rPr lang="ru-RU" sz="1600" dirty="0">
                <a:latin typeface="Segoe UI" panose="020B0502040204020203" pitchFamily="34" charset="0"/>
                <a:cs typeface="Segoe UI" panose="020B0502040204020203" pitchFamily="34" charset="0"/>
              </a:rPr>
              <a:t>. Определяемые показатели: температура, взвешенные вещества, рН, сухой остаток, хлориды, сульфаты, жесткость, </a:t>
            </a:r>
            <a:r>
              <a:rPr lang="ru-RU" sz="1600" dirty="0" err="1">
                <a:latin typeface="Segoe UI" panose="020B0502040204020203" pitchFamily="34" charset="0"/>
                <a:cs typeface="Segoe UI" panose="020B0502040204020203" pitchFamily="34" charset="0"/>
              </a:rPr>
              <a:t>БПК</a:t>
            </a:r>
            <a:r>
              <a:rPr lang="ru-RU" sz="1600" dirty="0">
                <a:latin typeface="Segoe UI" panose="020B0502040204020203" pitchFamily="34" charset="0"/>
                <a:cs typeface="Segoe UI" panose="020B0502040204020203" pitchFamily="34" charset="0"/>
              </a:rPr>
              <a:t>-5, </a:t>
            </a:r>
            <a:r>
              <a:rPr lang="ru-RU" sz="1600" dirty="0" err="1">
                <a:latin typeface="Segoe UI" panose="020B0502040204020203" pitchFamily="34" charset="0"/>
                <a:cs typeface="Segoe UI" panose="020B0502040204020203" pitchFamily="34" charset="0"/>
              </a:rPr>
              <a:t>ХПК</a:t>
            </a:r>
            <a:r>
              <a:rPr lang="ru-RU" sz="1600" dirty="0">
                <a:latin typeface="Segoe UI" panose="020B0502040204020203" pitchFamily="34" charset="0"/>
                <a:cs typeface="Segoe UI" panose="020B0502040204020203" pitchFamily="34" charset="0"/>
              </a:rPr>
              <a:t>, железо, фосфаты, нитраты, нитриты, соли аммония, нефтепродукты. </a:t>
            </a:r>
          </a:p>
          <a:p>
            <a:pPr algn="just">
              <a:spcBef>
                <a:spcPct val="0"/>
              </a:spcBef>
              <a:buNone/>
            </a:pPr>
            <a:endParaRPr lang="ru-RU" sz="1400" b="1" dirty="0" smtClean="0">
              <a:latin typeface="Segoe UI" panose="020B0502040204020203" pitchFamily="34" charset="0"/>
              <a:cs typeface="Segoe UI" panose="020B0502040204020203" pitchFamily="34" charset="0"/>
            </a:endParaRPr>
          </a:p>
          <a:p>
            <a:pPr algn="just">
              <a:spcBef>
                <a:spcPct val="0"/>
              </a:spcBef>
              <a:buNone/>
            </a:pPr>
            <a:r>
              <a:rPr lang="ru-RU" sz="1400" b="1" dirty="0" smtClean="0">
                <a:latin typeface="Segoe UI" panose="020B0502040204020203" pitchFamily="34" charset="0"/>
                <a:cs typeface="Segoe UI" panose="020B0502040204020203" pitchFamily="34" charset="0"/>
              </a:rPr>
              <a:t>Результаты  </a:t>
            </a:r>
            <a:r>
              <a:rPr lang="ru-RU" sz="1400" b="1" dirty="0">
                <a:latin typeface="Segoe UI" panose="020B0502040204020203" pitchFamily="34" charset="0"/>
                <a:cs typeface="Segoe UI" panose="020B0502040204020203" pitchFamily="34" charset="0"/>
              </a:rPr>
              <a:t>анализов   систематизируются  и  обрабатываются  с  помощью  прикладной  программы   для  персональных  компьютеров  и   представляются  в  контролирующие и  вышестоящие  организации. Кроме того, проводится сбор и анализ гидрохимических данных специализированных лабораторий, характеризующих качество подземных и поверхностных вод. </a:t>
            </a:r>
          </a:p>
          <a:p>
            <a:pPr algn="just">
              <a:buNone/>
            </a:pPr>
            <a:endParaRPr lang="ru-RU" sz="1400" dirty="0" smtClean="0">
              <a:latin typeface="Segoe UI" panose="020B0502040204020203" pitchFamily="34" charset="0"/>
              <a:cs typeface="Segoe UI" panose="020B0502040204020203" pitchFamily="34" charset="0"/>
            </a:endParaRPr>
          </a:p>
          <a:p>
            <a:pPr algn="just">
              <a:buNone/>
            </a:pPr>
            <a:endParaRPr lang="ru-RU" sz="1400" dirty="0" smtClean="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972543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615991" y="327074"/>
            <a:ext cx="9869467" cy="492443"/>
          </a:xfrm>
          <a:prstGeom prst="rect">
            <a:avLst/>
          </a:prstGeom>
          <a:noFill/>
        </p:spPr>
        <p:txBody>
          <a:bodyPr wrap="square" rtlCol="0">
            <a:spAutoFit/>
          </a:bodyPr>
          <a:lstStyle/>
          <a:p>
            <a:r>
              <a:rPr lang="ru-RU" sz="2600" b="1" dirty="0" smtClean="0">
                <a:solidFill>
                  <a:schemeClr val="accent4"/>
                </a:solidFill>
                <a:latin typeface="Segoe UI" panose="020B0502040204020203" pitchFamily="34" charset="0"/>
                <a:cs typeface="Segoe UI" panose="020B0502040204020203" pitchFamily="34" charset="0"/>
              </a:rPr>
              <a:t>РАДИАЦИОННЫЙ</a:t>
            </a:r>
            <a:r>
              <a:rPr lang="ru-RU" sz="2600" b="1" dirty="0" smtClean="0">
                <a:latin typeface="Segoe UI" panose="020B0502040204020203" pitchFamily="34" charset="0"/>
                <a:cs typeface="Segoe UI" panose="020B0502040204020203" pitchFamily="34" charset="0"/>
              </a:rPr>
              <a:t> МОНИТОРИНГ</a:t>
            </a:r>
            <a:endParaRPr lang="ru-RU" sz="2600" b="1" dirty="0" smtClean="0">
              <a:solidFill>
                <a:schemeClr val="accent4"/>
              </a:solidFill>
              <a:latin typeface="Segoe UI" panose="020B0502040204020203" pitchFamily="34" charset="0"/>
              <a:cs typeface="Segoe UI" panose="020B0502040204020203" pitchFamily="34" charset="0"/>
            </a:endParaRPr>
          </a:p>
        </p:txBody>
      </p:sp>
      <p:sp>
        <p:nvSpPr>
          <p:cNvPr id="25" name="TextBox 24"/>
          <p:cNvSpPr txBox="1"/>
          <p:nvPr/>
        </p:nvSpPr>
        <p:spPr>
          <a:xfrm>
            <a:off x="0" y="6381994"/>
            <a:ext cx="523875" cy="338554"/>
          </a:xfrm>
          <a:prstGeom prst="rect">
            <a:avLst/>
          </a:prstGeom>
          <a:noFill/>
        </p:spPr>
        <p:txBody>
          <a:bodyPr wrap="square">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27</a:t>
            </a:fld>
            <a:endParaRPr lang="ru-RU" sz="1600" b="0" dirty="0">
              <a:solidFill>
                <a:schemeClr val="bg1"/>
              </a:solidFill>
            </a:endParaRPr>
          </a:p>
        </p:txBody>
      </p:sp>
      <p:sp>
        <p:nvSpPr>
          <p:cNvPr id="26" name="Прямоугольник 25"/>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sp>
        <p:nvSpPr>
          <p:cNvPr id="3" name="Прямоугольник 2"/>
          <p:cNvSpPr/>
          <p:nvPr/>
        </p:nvSpPr>
        <p:spPr>
          <a:xfrm>
            <a:off x="615991" y="811238"/>
            <a:ext cx="11298215" cy="5601533"/>
          </a:xfrm>
          <a:prstGeom prst="rect">
            <a:avLst/>
          </a:prstGeom>
        </p:spPr>
        <p:txBody>
          <a:bodyPr wrap="square">
            <a:spAutoFit/>
          </a:bodyPr>
          <a:lstStyle/>
          <a:p>
            <a:pPr algn="just">
              <a:buSzPct val="150000"/>
            </a:pPr>
            <a:r>
              <a:rPr lang="ru-RU" sz="1400" dirty="0">
                <a:latin typeface="Segoe UI" panose="020B0502040204020203" pitchFamily="34" charset="0"/>
                <a:cs typeface="Segoe UI" panose="020B0502040204020203" pitchFamily="34" charset="0"/>
              </a:rPr>
              <a:t>В настоящее время на территории </a:t>
            </a:r>
            <a:r>
              <a:rPr lang="ru-RU" sz="1400" dirty="0" err="1">
                <a:latin typeface="Segoe UI" panose="020B0502040204020203" pitchFamily="34" charset="0"/>
                <a:cs typeface="Segoe UI" panose="020B0502040204020203" pitchFamily="34" charset="0"/>
              </a:rPr>
              <a:t>Сорочинско</a:t>
            </a:r>
            <a:r>
              <a:rPr lang="ru-RU" sz="1400" dirty="0">
                <a:latin typeface="Segoe UI" panose="020B0502040204020203" pitchFamily="34" charset="0"/>
                <a:cs typeface="Segoe UI" panose="020B0502040204020203" pitchFamily="34" charset="0"/>
              </a:rPr>
              <a:t>-Никольского месторождения </a:t>
            </a:r>
            <a:r>
              <a:rPr lang="ru-RU" sz="1400" b="1" dirty="0">
                <a:latin typeface="Segoe UI" panose="020B0502040204020203" pitchFamily="34" charset="0"/>
                <a:cs typeface="Segoe UI" panose="020B0502040204020203" pitchFamily="34" charset="0"/>
              </a:rPr>
              <a:t>радиационный мониторинг</a:t>
            </a:r>
            <a:r>
              <a:rPr lang="ru-RU" sz="1400" dirty="0">
                <a:latin typeface="Segoe UI" panose="020B0502040204020203" pitchFamily="34" charset="0"/>
                <a:cs typeface="Segoe UI" panose="020B0502040204020203" pitchFamily="34" charset="0"/>
              </a:rPr>
              <a:t> проводится в соответствии с утвержденным «Графиком радиационного экологического контроля АО «Оренбургнефть» на 2020 год». В соответствии с графиком производится:</a:t>
            </a:r>
          </a:p>
          <a:p>
            <a:pPr marL="285750" lvl="0" indent="-285750" algn="just" fontAlgn="base">
              <a:spcBef>
                <a:spcPts val="600"/>
              </a:spcBef>
              <a:buClr>
                <a:srgbClr val="FED104"/>
              </a:buClr>
              <a:buSzPct val="120000"/>
              <a:buFont typeface="Wingdings" pitchFamily="2" charset="2"/>
              <a:buChar char="§"/>
              <a:tabLst>
                <a:tab pos="265113" algn="l"/>
              </a:tabLst>
              <a:defRPr/>
            </a:pPr>
            <a:r>
              <a:rPr lang="ru-RU" sz="1200" dirty="0">
                <a:latin typeface="Segoe UI" panose="020B0502040204020203" pitchFamily="34" charset="0"/>
                <a:cs typeface="Segoe UI" panose="020B0502040204020203" pitchFamily="34" charset="0"/>
              </a:rPr>
              <a:t>отбор проб на дозиметрический контроль 1 раз в год на территории скважин №№ 231, 547, 1348 (5 точек: территория </a:t>
            </a:r>
            <a:r>
              <a:rPr lang="ru-RU" sz="1200" dirty="0" err="1">
                <a:latin typeface="Segoe UI" panose="020B0502040204020203" pitchFamily="34" charset="0"/>
                <a:cs typeface="Segoe UI" panose="020B0502040204020203" pitchFamily="34" charset="0"/>
              </a:rPr>
              <a:t>скв</a:t>
            </a:r>
            <a:r>
              <a:rPr lang="ru-RU" sz="1200" dirty="0">
                <a:latin typeface="Segoe UI" panose="020B0502040204020203" pitchFamily="34" charset="0"/>
                <a:cs typeface="Segoe UI" panose="020B0502040204020203" pitchFamily="34" charset="0"/>
              </a:rPr>
              <a:t>., </a:t>
            </a:r>
            <a:r>
              <a:rPr lang="ru-RU" sz="1200" dirty="0" err="1">
                <a:latin typeface="Segoe UI" panose="020B0502040204020203" pitchFamily="34" charset="0"/>
                <a:cs typeface="Segoe UI" panose="020B0502040204020203" pitchFamily="34" charset="0"/>
              </a:rPr>
              <a:t>обваловка</a:t>
            </a:r>
            <a:r>
              <a:rPr lang="ru-RU" sz="1200" dirty="0">
                <a:latin typeface="Segoe UI" panose="020B0502040204020203" pitchFamily="34" charset="0"/>
                <a:cs typeface="Segoe UI" panose="020B0502040204020203" pitchFamily="34" charset="0"/>
              </a:rPr>
              <a:t>, </a:t>
            </a:r>
            <a:r>
              <a:rPr lang="ru-RU" sz="1200" dirty="0" err="1">
                <a:latin typeface="Segoe UI" panose="020B0502040204020203" pitchFamily="34" charset="0"/>
                <a:cs typeface="Segoe UI" panose="020B0502040204020203" pitchFamily="34" charset="0"/>
              </a:rPr>
              <a:t>СЗЗ</a:t>
            </a:r>
            <a:r>
              <a:rPr lang="ru-RU" sz="1200" dirty="0">
                <a:latin typeface="Segoe UI" panose="020B0502040204020203" pitchFamily="34" charset="0"/>
                <a:cs typeface="Segoe UI" panose="020B0502040204020203" pitchFamily="34" charset="0"/>
              </a:rPr>
              <a:t>, поверхность арматуры, поверхность трубопровода) - определяется среднее значение </a:t>
            </a:r>
            <a:r>
              <a:rPr lang="ru-RU" sz="1200" dirty="0" err="1">
                <a:latin typeface="Segoe UI" panose="020B0502040204020203" pitchFamily="34" charset="0"/>
                <a:cs typeface="Segoe UI" panose="020B0502040204020203" pitchFamily="34" charset="0"/>
              </a:rPr>
              <a:t>МЭД</a:t>
            </a:r>
            <a:r>
              <a:rPr lang="ru-RU" sz="1200" dirty="0">
                <a:latin typeface="Segoe UI" panose="020B0502040204020203" pitchFamily="34" charset="0"/>
                <a:cs typeface="Segoe UI" panose="020B0502040204020203" pitchFamily="34" charset="0"/>
              </a:rPr>
              <a:t> гамма-излучения, </a:t>
            </a:r>
            <a:r>
              <a:rPr lang="ru-RU" sz="1200" dirty="0" err="1">
                <a:latin typeface="Segoe UI" panose="020B0502040204020203" pitchFamily="34" charset="0"/>
                <a:cs typeface="Segoe UI" panose="020B0502040204020203" pitchFamily="34" charset="0"/>
              </a:rPr>
              <a:t>мкЗв</a:t>
            </a:r>
            <a:r>
              <a:rPr lang="ru-RU" sz="1200" dirty="0">
                <a:latin typeface="Segoe UI" panose="020B0502040204020203" pitchFamily="34" charset="0"/>
                <a:cs typeface="Segoe UI" panose="020B0502040204020203" pitchFamily="34" charset="0"/>
              </a:rPr>
              <a:t>/ч; </a:t>
            </a:r>
          </a:p>
          <a:p>
            <a:pPr marL="285750" lvl="0" indent="-285750" algn="just" fontAlgn="base">
              <a:spcBef>
                <a:spcPts val="600"/>
              </a:spcBef>
              <a:buClr>
                <a:srgbClr val="FED104"/>
              </a:buClr>
              <a:buSzPct val="120000"/>
              <a:buFont typeface="Wingdings" pitchFamily="2" charset="2"/>
              <a:buChar char="§"/>
              <a:tabLst>
                <a:tab pos="265113" algn="l"/>
              </a:tabLst>
              <a:defRPr/>
            </a:pPr>
            <a:r>
              <a:rPr lang="ru-RU" sz="1200" dirty="0">
                <a:latin typeface="Segoe UI" panose="020B0502040204020203" pitchFamily="34" charset="0"/>
                <a:cs typeface="Segoe UI" panose="020B0502040204020203" pitchFamily="34" charset="0"/>
              </a:rPr>
              <a:t>отбор проб подземных вод 1 раз в год в следующих точках: скважина № 1285 с. Толкаевка; скважина № 2390 с. Александровка; колодец № 5 с. Александровка - определяется объемная суммарная альфа и бета- активность.</a:t>
            </a:r>
          </a:p>
          <a:p>
            <a:pPr marL="285750" lvl="0" indent="-285750" algn="just" fontAlgn="base">
              <a:spcBef>
                <a:spcPts val="600"/>
              </a:spcBef>
              <a:buClr>
                <a:srgbClr val="FED104"/>
              </a:buClr>
              <a:buSzPct val="120000"/>
              <a:buFont typeface="Wingdings" pitchFamily="2" charset="2"/>
              <a:buChar char="§"/>
              <a:tabLst>
                <a:tab pos="265113" algn="l"/>
              </a:tabLst>
              <a:defRPr/>
            </a:pPr>
            <a:r>
              <a:rPr lang="ru-RU" sz="1200" dirty="0">
                <a:latin typeface="Segoe UI" panose="020B0502040204020203" pitchFamily="34" charset="0"/>
                <a:cs typeface="Segoe UI" panose="020B0502040204020203" pitchFamily="34" charset="0"/>
              </a:rPr>
              <a:t>отбор проб поверхностных вод 1 раз в год в следующих точках: р. М. Уран вход на лицензионный участок 1000 м выше с. Петропавловка; р. М. Уран 1000 м выше с. Вознесенское; слияние р. </a:t>
            </a:r>
            <a:r>
              <a:rPr lang="ru-RU" sz="1200" dirty="0" err="1">
                <a:latin typeface="Segoe UI" panose="020B0502040204020203" pitchFamily="34" charset="0"/>
                <a:cs typeface="Segoe UI" panose="020B0502040204020203" pitchFamily="34" charset="0"/>
              </a:rPr>
              <a:t>Кинзелька</a:t>
            </a:r>
            <a:r>
              <a:rPr lang="ru-RU" sz="1200" dirty="0">
                <a:latin typeface="Segoe UI" panose="020B0502040204020203" pitchFamily="34" charset="0"/>
                <a:cs typeface="Segoe UI" panose="020B0502040204020203" pitchFamily="34" charset="0"/>
              </a:rPr>
              <a:t> с р. М. Уран 500 м западнее п. Вознесенка; р. М. Уран выход с лицензионного участка 300 м северо-западнее с. Никольское; </a:t>
            </a:r>
            <a:r>
              <a:rPr lang="ru-RU" sz="1200" dirty="0" err="1">
                <a:latin typeface="Segoe UI" panose="020B0502040204020203" pitchFamily="34" charset="0"/>
                <a:cs typeface="Segoe UI" panose="020B0502040204020203" pitchFamily="34" charset="0"/>
              </a:rPr>
              <a:t>руч</a:t>
            </a:r>
            <a:r>
              <a:rPr lang="ru-RU" sz="1200" dirty="0">
                <a:latin typeface="Segoe UI" panose="020B0502040204020203" pitchFamily="34" charset="0"/>
                <a:cs typeface="Segoe UI" panose="020B0502040204020203" pitchFamily="34" charset="0"/>
              </a:rPr>
              <a:t>. Бородинский выше 50 м в/л </a:t>
            </a:r>
            <a:r>
              <a:rPr lang="ru-RU" sz="1200" dirty="0" err="1">
                <a:latin typeface="Segoe UI" panose="020B0502040204020203" pitchFamily="34" charset="0"/>
                <a:cs typeface="Segoe UI" panose="020B0502040204020203" pitchFamily="34" charset="0"/>
              </a:rPr>
              <a:t>скв</a:t>
            </a:r>
            <a:r>
              <a:rPr lang="ru-RU" sz="1200" dirty="0">
                <a:latin typeface="Segoe UI" panose="020B0502040204020203" pitchFamily="34" charset="0"/>
                <a:cs typeface="Segoe UI" panose="020B0502040204020203" pitchFamily="34" charset="0"/>
              </a:rPr>
              <a:t>. № 1551 – </a:t>
            </a:r>
            <a:r>
              <a:rPr lang="ru-RU" sz="1200" dirty="0" err="1">
                <a:latin typeface="Segoe UI" panose="020B0502040204020203" pitchFamily="34" charset="0"/>
                <a:cs typeface="Segoe UI" panose="020B0502040204020203" pitchFamily="34" charset="0"/>
              </a:rPr>
              <a:t>ЗУ-4в</a:t>
            </a:r>
            <a:r>
              <a:rPr lang="ru-RU" sz="1200" dirty="0">
                <a:latin typeface="Segoe UI" panose="020B0502040204020203" pitchFamily="34" charset="0"/>
                <a:cs typeface="Segoe UI" panose="020B0502040204020203" pitchFamily="34" charset="0"/>
              </a:rPr>
              <a:t>; </a:t>
            </a:r>
            <a:r>
              <a:rPr lang="ru-RU" sz="1200" dirty="0" err="1">
                <a:latin typeface="Segoe UI" panose="020B0502040204020203" pitchFamily="34" charset="0"/>
                <a:cs typeface="Segoe UI" panose="020B0502040204020203" pitchFamily="34" charset="0"/>
              </a:rPr>
              <a:t>руч</a:t>
            </a:r>
            <a:r>
              <a:rPr lang="ru-RU" sz="1200" dirty="0">
                <a:latin typeface="Segoe UI" panose="020B0502040204020203" pitchFamily="34" charset="0"/>
                <a:cs typeface="Segoe UI" panose="020B0502040204020203" pitchFamily="34" charset="0"/>
              </a:rPr>
              <a:t>. Бородинский ниже 50 м в/л </a:t>
            </a:r>
            <a:r>
              <a:rPr lang="ru-RU" sz="1200" dirty="0" err="1">
                <a:latin typeface="Segoe UI" panose="020B0502040204020203" pitchFamily="34" charset="0"/>
                <a:cs typeface="Segoe UI" panose="020B0502040204020203" pitchFamily="34" charset="0"/>
              </a:rPr>
              <a:t>скв</a:t>
            </a:r>
            <a:r>
              <a:rPr lang="ru-RU" sz="1200" dirty="0">
                <a:latin typeface="Segoe UI" panose="020B0502040204020203" pitchFamily="34" charset="0"/>
                <a:cs typeface="Segoe UI" panose="020B0502040204020203" pitchFamily="34" charset="0"/>
              </a:rPr>
              <a:t>. № 1551 – </a:t>
            </a:r>
            <a:r>
              <a:rPr lang="ru-RU" sz="1200" dirty="0" err="1">
                <a:latin typeface="Segoe UI" panose="020B0502040204020203" pitchFamily="34" charset="0"/>
                <a:cs typeface="Segoe UI" panose="020B0502040204020203" pitchFamily="34" charset="0"/>
              </a:rPr>
              <a:t>ЗУ-4в</a:t>
            </a:r>
            <a:r>
              <a:rPr lang="ru-RU" sz="1200" dirty="0">
                <a:latin typeface="Segoe UI" panose="020B0502040204020203" pitchFamily="34" charset="0"/>
                <a:cs typeface="Segoe UI" panose="020B0502040204020203" pitchFamily="34" charset="0"/>
              </a:rPr>
              <a:t>; </a:t>
            </a:r>
            <a:r>
              <a:rPr lang="ru-RU" sz="1200" dirty="0" err="1">
                <a:latin typeface="Segoe UI" panose="020B0502040204020203" pitchFamily="34" charset="0"/>
                <a:cs typeface="Segoe UI" panose="020B0502040204020203" pitchFamily="34" charset="0"/>
              </a:rPr>
              <a:t>руч</a:t>
            </a:r>
            <a:r>
              <a:rPr lang="ru-RU" sz="1200" dirty="0">
                <a:latin typeface="Segoe UI" panose="020B0502040204020203" pitchFamily="34" charset="0"/>
                <a:cs typeface="Segoe UI" panose="020B0502040204020203" pitchFamily="34" charset="0"/>
              </a:rPr>
              <a:t>. Бородинский выше 50 м в/в </a:t>
            </a:r>
            <a:r>
              <a:rPr lang="ru-RU" sz="1200" dirty="0" err="1">
                <a:latin typeface="Segoe UI" panose="020B0502040204020203" pitchFamily="34" charset="0"/>
                <a:cs typeface="Segoe UI" panose="020B0502040204020203" pitchFamily="34" charset="0"/>
              </a:rPr>
              <a:t>БНГ</a:t>
            </a:r>
            <a:r>
              <a:rPr lang="ru-RU" sz="1200" dirty="0">
                <a:latin typeface="Segoe UI" panose="020B0502040204020203" pitchFamily="34" charset="0"/>
                <a:cs typeface="Segoe UI" panose="020B0502040204020203" pitchFamily="34" charset="0"/>
              </a:rPr>
              <a:t> – ВРП №1; </a:t>
            </a:r>
            <a:r>
              <a:rPr lang="ru-RU" sz="1200" dirty="0" err="1">
                <a:latin typeface="Segoe UI" panose="020B0502040204020203" pitchFamily="34" charset="0"/>
                <a:cs typeface="Segoe UI" panose="020B0502040204020203" pitchFamily="34" charset="0"/>
              </a:rPr>
              <a:t>руч</a:t>
            </a:r>
            <a:r>
              <a:rPr lang="ru-RU" sz="1200" dirty="0">
                <a:latin typeface="Segoe UI" panose="020B0502040204020203" pitchFamily="34" charset="0"/>
                <a:cs typeface="Segoe UI" panose="020B0502040204020203" pitchFamily="34" charset="0"/>
              </a:rPr>
              <a:t>. Бородинский ниже 50 м в/в </a:t>
            </a:r>
            <a:r>
              <a:rPr lang="ru-RU" sz="1200" dirty="0" err="1">
                <a:latin typeface="Segoe UI" panose="020B0502040204020203" pitchFamily="34" charset="0"/>
                <a:cs typeface="Segoe UI" panose="020B0502040204020203" pitchFamily="34" charset="0"/>
              </a:rPr>
              <a:t>БНГ</a:t>
            </a:r>
            <a:r>
              <a:rPr lang="ru-RU" sz="1200" dirty="0">
                <a:latin typeface="Segoe UI" panose="020B0502040204020203" pitchFamily="34" charset="0"/>
                <a:cs typeface="Segoe UI" panose="020B0502040204020203" pitchFamily="34" charset="0"/>
              </a:rPr>
              <a:t> – ВРП №1 - определяется объемная суммарная альфа и бета- активность;</a:t>
            </a:r>
          </a:p>
          <a:p>
            <a:pPr marL="285750" lvl="0" indent="-285750" algn="just" fontAlgn="base">
              <a:spcBef>
                <a:spcPts val="600"/>
              </a:spcBef>
              <a:buClr>
                <a:srgbClr val="FED104"/>
              </a:buClr>
              <a:buSzPct val="120000"/>
              <a:buFont typeface="Wingdings" pitchFamily="2" charset="2"/>
              <a:buChar char="§"/>
              <a:tabLst>
                <a:tab pos="265113" algn="l"/>
              </a:tabLst>
              <a:defRPr/>
            </a:pPr>
            <a:r>
              <a:rPr lang="ru-RU" sz="1200" dirty="0">
                <a:latin typeface="Segoe UI" panose="020B0502040204020203" pitchFamily="34" charset="0"/>
                <a:cs typeface="Segoe UI" panose="020B0502040204020203" pitchFamily="34" charset="0"/>
              </a:rPr>
              <a:t>отбор проб нефти 1 раз в год со скважин №№ 231, 547, 1348 - определяется удельная активность </a:t>
            </a:r>
            <a:r>
              <a:rPr lang="ru-RU" sz="1200" dirty="0" err="1">
                <a:latin typeface="Segoe UI" panose="020B0502040204020203" pitchFamily="34" charset="0"/>
                <a:cs typeface="Segoe UI" panose="020B0502040204020203" pitchFamily="34" charset="0"/>
              </a:rPr>
              <a:t>40К</a:t>
            </a:r>
            <a:r>
              <a:rPr lang="ru-RU" sz="1200" dirty="0">
                <a:latin typeface="Segoe UI" panose="020B0502040204020203" pitchFamily="34" charset="0"/>
                <a:cs typeface="Segoe UI" panose="020B0502040204020203" pitchFamily="34" charset="0"/>
              </a:rPr>
              <a:t>, </a:t>
            </a:r>
            <a:r>
              <a:rPr lang="ru-RU" sz="1200" dirty="0" err="1">
                <a:latin typeface="Segoe UI" panose="020B0502040204020203" pitchFamily="34" charset="0"/>
                <a:cs typeface="Segoe UI" panose="020B0502040204020203" pitchFamily="34" charset="0"/>
              </a:rPr>
              <a:t>232Т</a:t>
            </a:r>
            <a:r>
              <a:rPr lang="en-US" sz="1200" dirty="0">
                <a:latin typeface="Segoe UI" panose="020B0502040204020203" pitchFamily="34" charset="0"/>
                <a:cs typeface="Segoe UI" panose="020B0502040204020203" pitchFamily="34" charset="0"/>
              </a:rPr>
              <a:t>h</a:t>
            </a:r>
            <a:r>
              <a:rPr lang="ru-RU" sz="1200" dirty="0">
                <a:latin typeface="Segoe UI" panose="020B0502040204020203" pitchFamily="34" charset="0"/>
                <a:cs typeface="Segoe UI" panose="020B0502040204020203" pitchFamily="34" charset="0"/>
              </a:rPr>
              <a:t>, 137</a:t>
            </a:r>
            <a:r>
              <a:rPr lang="en-US" sz="1200" dirty="0">
                <a:latin typeface="Segoe UI" panose="020B0502040204020203" pitchFamily="34" charset="0"/>
                <a:cs typeface="Segoe UI" panose="020B0502040204020203" pitchFamily="34" charset="0"/>
              </a:rPr>
              <a:t>Cs</a:t>
            </a:r>
            <a:r>
              <a:rPr lang="ru-RU" sz="1200" dirty="0">
                <a:latin typeface="Segoe UI" panose="020B0502040204020203" pitchFamily="34" charset="0"/>
                <a:cs typeface="Segoe UI" panose="020B0502040204020203" pitchFamily="34" charset="0"/>
              </a:rPr>
              <a:t>, 226</a:t>
            </a:r>
            <a:r>
              <a:rPr lang="en-US" sz="1200" dirty="0">
                <a:latin typeface="Segoe UI" panose="020B0502040204020203" pitchFamily="34" charset="0"/>
                <a:cs typeface="Segoe UI" panose="020B0502040204020203" pitchFamily="34" charset="0"/>
              </a:rPr>
              <a:t>Ra</a:t>
            </a:r>
            <a:r>
              <a:rPr lang="ru-RU" sz="1200" dirty="0">
                <a:latin typeface="Segoe UI" panose="020B0502040204020203" pitchFamily="34" charset="0"/>
                <a:cs typeface="Segoe UI" panose="020B0502040204020203" pitchFamily="34" charset="0"/>
              </a:rPr>
              <a:t>; удельная эффективная активность </a:t>
            </a:r>
            <a:r>
              <a:rPr lang="ru-RU" sz="1200" dirty="0" err="1">
                <a:latin typeface="Segoe UI" panose="020B0502040204020203" pitchFamily="34" charset="0"/>
                <a:cs typeface="Segoe UI" panose="020B0502040204020203" pitchFamily="34" charset="0"/>
              </a:rPr>
              <a:t>ЕРН</a:t>
            </a:r>
            <a:r>
              <a:rPr lang="ru-RU" sz="1200" dirty="0">
                <a:latin typeface="Segoe UI" panose="020B0502040204020203" pitchFamily="34" charset="0"/>
                <a:cs typeface="Segoe UI" panose="020B0502040204020203" pitchFamily="34" charset="0"/>
              </a:rPr>
              <a:t>.</a:t>
            </a:r>
          </a:p>
          <a:p>
            <a:pPr algn="just">
              <a:buSzPct val="150000"/>
            </a:pPr>
            <a:r>
              <a:rPr lang="ru-RU" sz="1400" dirty="0">
                <a:latin typeface="Segoe UI" panose="020B0502040204020203" pitchFamily="34" charset="0"/>
                <a:cs typeface="Segoe UI" panose="020B0502040204020203" pitchFamily="34" charset="0"/>
              </a:rPr>
              <a:t>С целью изучения радиационной обстановки и прогнозирования возможного радиоактивного загрязнения окружающей среды </a:t>
            </a:r>
            <a:r>
              <a:rPr lang="ru-RU" sz="1400" b="1" dirty="0">
                <a:latin typeface="Segoe UI" panose="020B0502040204020203" pitchFamily="34" charset="0"/>
                <a:cs typeface="Segoe UI" panose="020B0502040204020203" pitchFamily="34" charset="0"/>
              </a:rPr>
              <a:t>необходимо предусмотреть </a:t>
            </a:r>
            <a:r>
              <a:rPr lang="ru-RU" sz="1400" dirty="0">
                <a:latin typeface="Segoe UI" panose="020B0502040204020203" pitchFamily="34" charset="0"/>
                <a:cs typeface="Segoe UI" panose="020B0502040204020203" pitchFamily="34" charset="0"/>
              </a:rPr>
              <a:t>специализированное радиационно-экологическое обследование территории: </a:t>
            </a:r>
            <a:endParaRPr lang="ru-RU" sz="1400" dirty="0" smtClean="0">
              <a:latin typeface="Segoe UI" panose="020B0502040204020203" pitchFamily="34" charset="0"/>
              <a:cs typeface="Segoe UI" panose="020B0502040204020203" pitchFamily="34" charset="0"/>
            </a:endParaRPr>
          </a:p>
          <a:p>
            <a:pPr marL="285750" indent="-285750" algn="just" fontAlgn="base">
              <a:spcBef>
                <a:spcPts val="600"/>
              </a:spcBef>
              <a:buClr>
                <a:srgbClr val="FED104"/>
              </a:buClr>
              <a:buSzPct val="120000"/>
              <a:buFont typeface="Wingdings" pitchFamily="2" charset="2"/>
              <a:buChar char="§"/>
              <a:tabLst>
                <a:tab pos="265113" algn="l"/>
              </a:tabLst>
              <a:defRPr/>
            </a:pPr>
            <a:r>
              <a:rPr lang="ru-RU" sz="1200" dirty="0">
                <a:latin typeface="Segoe UI" panose="020B0502040204020203" pitchFamily="34" charset="0"/>
                <a:cs typeface="Segoe UI" panose="020B0502040204020203" pitchFamily="34" charset="0"/>
              </a:rPr>
              <a:t>оценку гамма-фона территории (определение мощности эквивалентной дозы внешнего гамма-излучения); </a:t>
            </a:r>
          </a:p>
          <a:p>
            <a:pPr marL="285750" indent="-285750" algn="just" fontAlgn="base">
              <a:spcBef>
                <a:spcPts val="600"/>
              </a:spcBef>
              <a:buClr>
                <a:srgbClr val="FED104"/>
              </a:buClr>
              <a:buSzPct val="120000"/>
              <a:buFont typeface="Wingdings" pitchFamily="2" charset="2"/>
              <a:buChar char="§"/>
              <a:tabLst>
                <a:tab pos="265113" algn="l"/>
              </a:tabLst>
              <a:defRPr/>
            </a:pPr>
            <a:r>
              <a:rPr lang="ru-RU" sz="1200" dirty="0">
                <a:latin typeface="Segoe UI" panose="020B0502040204020203" pitchFamily="34" charset="0"/>
                <a:cs typeface="Segoe UI" panose="020B0502040204020203" pitchFamily="34" charset="0"/>
              </a:rPr>
              <a:t>гамма-спектрометрические исследования проб грунта на территории скважин и воды в контрольных точках с определение удельной альфа - и бета-активности воды по СанПиН «Питьевая вода»; </a:t>
            </a:r>
          </a:p>
          <a:p>
            <a:pPr marL="285750" indent="-285750" algn="just" fontAlgn="base">
              <a:spcBef>
                <a:spcPts val="600"/>
              </a:spcBef>
              <a:buClr>
                <a:srgbClr val="FED104"/>
              </a:buClr>
              <a:buSzPct val="120000"/>
              <a:buFont typeface="Wingdings" pitchFamily="2" charset="2"/>
              <a:buChar char="§"/>
              <a:tabLst>
                <a:tab pos="265113" algn="l"/>
              </a:tabLst>
              <a:defRPr/>
            </a:pPr>
            <a:r>
              <a:rPr lang="ru-RU" sz="1200" dirty="0">
                <a:latin typeface="Segoe UI" panose="020B0502040204020203" pitchFamily="34" charset="0"/>
                <a:cs typeface="Segoe UI" panose="020B0502040204020203" pitchFamily="34" charset="0"/>
              </a:rPr>
              <a:t>измерение удельной активности и эффективной удельной активности природных радионуклидов в продукции добывающих нефтяных скважин №№ 811, 812, 7000;</a:t>
            </a:r>
          </a:p>
          <a:p>
            <a:pPr marL="285750" indent="-285750" algn="just" fontAlgn="base">
              <a:spcBef>
                <a:spcPts val="600"/>
              </a:spcBef>
              <a:buClr>
                <a:srgbClr val="FED104"/>
              </a:buClr>
              <a:buSzPct val="120000"/>
              <a:buFont typeface="Wingdings" pitchFamily="2" charset="2"/>
              <a:buChar char="§"/>
              <a:tabLst>
                <a:tab pos="265113" algn="l"/>
              </a:tabLst>
              <a:defRPr/>
            </a:pPr>
            <a:r>
              <a:rPr lang="ru-RU" sz="1200" dirty="0">
                <a:latin typeface="Segoe UI" panose="020B0502040204020203" pitchFamily="34" charset="0"/>
                <a:cs typeface="Segoe UI" panose="020B0502040204020203" pitchFamily="34" charset="0"/>
              </a:rPr>
              <a:t>измерение удельной активности и эффективной удельной активности природных радионуклидов в производственных отходах. </a:t>
            </a:r>
          </a:p>
          <a:p>
            <a:pPr algn="just">
              <a:buSzPct val="150000"/>
              <a:buNone/>
            </a:pPr>
            <a:endParaRPr lang="ru-RU" sz="1400" b="1" dirty="0" smtClean="0">
              <a:latin typeface="Segoe UI" panose="020B0502040204020203" pitchFamily="34" charset="0"/>
              <a:cs typeface="Segoe UI" panose="020B0502040204020203" pitchFamily="34" charset="0"/>
            </a:endParaRPr>
          </a:p>
          <a:p>
            <a:pPr algn="just">
              <a:buSzPct val="150000"/>
              <a:buNone/>
            </a:pPr>
            <a:r>
              <a:rPr lang="ru-RU" sz="1400" b="1" dirty="0" smtClean="0">
                <a:latin typeface="Segoe UI" panose="020B0502040204020203" pitchFamily="34" charset="0"/>
                <a:cs typeface="Segoe UI" panose="020B0502040204020203" pitchFamily="34" charset="0"/>
              </a:rPr>
              <a:t>Ответственность </a:t>
            </a:r>
            <a:r>
              <a:rPr lang="ru-RU" sz="1400" b="1" dirty="0">
                <a:latin typeface="Segoe UI" panose="020B0502040204020203" pitchFamily="34" charset="0"/>
                <a:cs typeface="Segoe UI" panose="020B0502040204020203" pitchFamily="34" charset="0"/>
              </a:rPr>
              <a:t>за радиационную безопасность и организацию работ по радиационному контролю (получение информации о радиационной обстановке в организации, в окружающей среде и об уровнях облучения людей, включает в себя дозиметрический и радиометрический контроль) возлагается на </a:t>
            </a:r>
            <a:r>
              <a:rPr lang="ru-RU" sz="1400" b="1" dirty="0" err="1" smtClean="0">
                <a:latin typeface="Segoe UI" panose="020B0502040204020203" pitchFamily="34" charset="0"/>
                <a:cs typeface="Segoe UI" panose="020B0502040204020203" pitchFamily="34" charset="0"/>
              </a:rPr>
              <a:t>недропользователя</a:t>
            </a:r>
            <a:r>
              <a:rPr lang="ru-RU" sz="1400" b="1" dirty="0">
                <a:latin typeface="Segoe UI" panose="020B0502040204020203" pitchFamily="34" charset="0"/>
                <a:cs typeface="Segoe UI" panose="020B0502040204020203" pitchFamily="34" charset="0"/>
              </a:rPr>
              <a:t>.</a:t>
            </a:r>
            <a:endParaRPr lang="ru-RU" altLang="ru-RU" sz="14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348357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615991" y="327074"/>
            <a:ext cx="9869467" cy="492443"/>
          </a:xfrm>
          <a:prstGeom prst="rect">
            <a:avLst/>
          </a:prstGeom>
          <a:noFill/>
        </p:spPr>
        <p:txBody>
          <a:bodyPr wrap="square" rtlCol="0">
            <a:spAutoFit/>
          </a:bodyPr>
          <a:lstStyle/>
          <a:p>
            <a:r>
              <a:rPr lang="ru-RU" sz="2600" b="1" dirty="0" smtClean="0">
                <a:solidFill>
                  <a:schemeClr val="accent4"/>
                </a:solidFill>
                <a:latin typeface="Segoe UI" panose="020B0502040204020203" pitchFamily="34" charset="0"/>
                <a:cs typeface="Segoe UI" panose="020B0502040204020203" pitchFamily="34" charset="0"/>
              </a:rPr>
              <a:t>РЕЗЮМЕ</a:t>
            </a:r>
          </a:p>
        </p:txBody>
      </p:sp>
      <p:sp>
        <p:nvSpPr>
          <p:cNvPr id="25" name="TextBox 24"/>
          <p:cNvSpPr txBox="1"/>
          <p:nvPr/>
        </p:nvSpPr>
        <p:spPr>
          <a:xfrm>
            <a:off x="0" y="6381994"/>
            <a:ext cx="523875" cy="338554"/>
          </a:xfrm>
          <a:prstGeom prst="rect">
            <a:avLst/>
          </a:prstGeom>
          <a:noFill/>
        </p:spPr>
        <p:txBody>
          <a:bodyPr wrap="square">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28</a:t>
            </a:fld>
            <a:endParaRPr lang="ru-RU" sz="1600" b="0" dirty="0">
              <a:solidFill>
                <a:schemeClr val="bg1"/>
              </a:solidFill>
            </a:endParaRPr>
          </a:p>
        </p:txBody>
      </p:sp>
      <p:sp>
        <p:nvSpPr>
          <p:cNvPr id="26" name="Прямоугольник 25"/>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sp>
        <p:nvSpPr>
          <p:cNvPr id="3" name="Прямоугольник 2"/>
          <p:cNvSpPr/>
          <p:nvPr/>
        </p:nvSpPr>
        <p:spPr>
          <a:xfrm>
            <a:off x="636608" y="1719452"/>
            <a:ext cx="10666837" cy="3293209"/>
          </a:xfrm>
          <a:prstGeom prst="rect">
            <a:avLst/>
          </a:prstGeom>
          <a:ln w="25400">
            <a:solidFill>
              <a:srgbClr val="92D050"/>
            </a:solidFill>
          </a:ln>
        </p:spPr>
        <p:txBody>
          <a:bodyPr wrap="square">
            <a:spAutoFit/>
          </a:bodyPr>
          <a:lstStyle/>
          <a:p>
            <a:pPr marL="285750" indent="-285750" algn="just">
              <a:spcBef>
                <a:spcPts val="1200"/>
              </a:spcBef>
              <a:spcAft>
                <a:spcPts val="1200"/>
              </a:spcAft>
              <a:buClr>
                <a:srgbClr val="FFC000"/>
              </a:buClr>
              <a:buFont typeface="Wingdings" panose="05000000000000000000" pitchFamily="2" charset="2"/>
              <a:buChar char="§"/>
            </a:pPr>
            <a:r>
              <a:rPr lang="ru-RU" sz="2400" b="1" dirty="0">
                <a:latin typeface="Segoe UI" panose="020B0502040204020203" pitchFamily="34" charset="0"/>
                <a:cs typeface="Segoe UI" panose="020B0502040204020203" pitchFamily="34" charset="0"/>
              </a:rPr>
              <a:t>Проектируемое строительство в пределах данного участка недр запроектировано с соблюдением строительных, санитарно-гигиенических, противопожарных норм, что обеспечивает безопасную эксплуатацию проектируемых объектов.</a:t>
            </a:r>
            <a:endParaRPr lang="ru-RU" altLang="ru-RU" sz="2400" b="1" dirty="0">
              <a:latin typeface="Segoe UI" panose="020B0502040204020203" pitchFamily="34" charset="0"/>
              <a:cs typeface="Segoe UI" panose="020B0502040204020203" pitchFamily="34" charset="0"/>
            </a:endParaRPr>
          </a:p>
          <a:p>
            <a:pPr marL="285750" indent="-285750" algn="just">
              <a:buClr>
                <a:srgbClr val="FFC000"/>
              </a:buClr>
              <a:buFont typeface="Wingdings" panose="05000000000000000000" pitchFamily="2" charset="2"/>
              <a:buChar char="§"/>
            </a:pPr>
            <a:r>
              <a:rPr lang="ru-RU" altLang="ru-RU" sz="2400" b="1" dirty="0">
                <a:latin typeface="Segoe UI" panose="020B0502040204020203" pitchFamily="34" charset="0"/>
                <a:cs typeface="Segoe UI" panose="020B0502040204020203" pitchFamily="34" charset="0"/>
              </a:rPr>
              <a:t>Воздействие на окружающую среду от реализации проекта (этапы строительства и эксплуатации) оценивается как локальное и допустимое. </a:t>
            </a:r>
          </a:p>
          <a:p>
            <a:pPr algn="just">
              <a:buSzPct val="150000"/>
            </a:pPr>
            <a:endParaRPr lang="ru-RU" sz="1600" b="1" dirty="0">
              <a:latin typeface="Segoe UI" panose="020B0502040204020203" pitchFamily="34" charset="0"/>
              <a:cs typeface="Segoe UI" panose="020B0502040204020203" pitchFamily="34" charset="0"/>
            </a:endParaRPr>
          </a:p>
          <a:p>
            <a:pPr algn="just">
              <a:buSzPct val="150000"/>
              <a:buNone/>
            </a:pPr>
            <a:endParaRPr lang="ru-RU" sz="1400" b="1" dirty="0" smtClean="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210394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0" y="-231494"/>
            <a:ext cx="12192000" cy="7216816"/>
            <a:chOff x="0" y="-231494"/>
            <a:chExt cx="12192000" cy="7216816"/>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r="14953"/>
            <a:stretch/>
          </p:blipFill>
          <p:spPr>
            <a:xfrm>
              <a:off x="2734002" y="-231494"/>
              <a:ext cx="9442565" cy="7216816"/>
            </a:xfrm>
            <a:prstGeom prst="rect">
              <a:avLst/>
            </a:prstGeom>
          </p:spPr>
        </p:pic>
        <p:sp>
          <p:nvSpPr>
            <p:cNvPr id="4" name="Прямоугольник 3"/>
            <p:cNvSpPr/>
            <p:nvPr/>
          </p:nvSpPr>
          <p:spPr>
            <a:xfrm>
              <a:off x="2" y="3483980"/>
              <a:ext cx="12191998" cy="2095938"/>
            </a:xfrm>
            <a:prstGeom prst="rect">
              <a:avLst/>
            </a:prstGeom>
            <a:solidFill>
              <a:srgbClr val="FED10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TextBox 5"/>
            <p:cNvSpPr txBox="1"/>
            <p:nvPr/>
          </p:nvSpPr>
          <p:spPr>
            <a:xfrm>
              <a:off x="3834805" y="4859864"/>
              <a:ext cx="4522392" cy="477054"/>
            </a:xfrm>
            <a:prstGeom prst="rect">
              <a:avLst/>
            </a:prstGeom>
            <a:noFill/>
          </p:spPr>
          <p:txBody>
            <a:bodyPr wrap="none" rtlCol="0">
              <a:spAutoFit/>
            </a:bodyPr>
            <a:lstStyle/>
            <a:p>
              <a:pPr algn="ctr"/>
              <a:r>
                <a:rPr lang="ru-RU" sz="2500" b="1" dirty="0">
                  <a:solidFill>
                    <a:srgbClr val="221E20"/>
                  </a:solidFill>
                  <a:latin typeface="Segoe UI Black" panose="020B0A02040204020203" pitchFamily="34" charset="0"/>
                  <a:ea typeface="Segoe UI Black" panose="020B0A02040204020203" pitchFamily="34" charset="0"/>
                </a:rPr>
                <a:t>СПАСИБО ЗА ВНИМАНИЕ!</a:t>
              </a:r>
            </a:p>
          </p:txBody>
        </p:sp>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4657" y="3650936"/>
              <a:ext cx="1580706" cy="1046790"/>
            </a:xfrm>
            <a:prstGeom prst="rect">
              <a:avLst/>
            </a:prstGeom>
          </p:spPr>
        </p:pic>
      </p:grpSp>
    </p:spTree>
    <p:extLst>
      <p:ext uri="{BB962C8B-B14F-4D97-AF65-F5344CB8AC3E}">
        <p14:creationId xmlns:p14="http://schemas.microsoft.com/office/powerpoint/2010/main" val="687493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Прямоугольник 73"/>
          <p:cNvSpPr/>
          <p:nvPr/>
        </p:nvSpPr>
        <p:spPr bwMode="auto">
          <a:xfrm>
            <a:off x="0" y="1320800"/>
            <a:ext cx="12192000" cy="5537200"/>
          </a:xfrm>
          <a:prstGeom prst="rect">
            <a:avLst/>
          </a:prstGeom>
          <a:solidFill>
            <a:schemeClr val="bg1">
              <a:lumMod val="95000"/>
            </a:schemeClr>
          </a:solidFill>
          <a:ln>
            <a:noFill/>
          </a:ln>
        </p:spPr>
        <p:txBody>
          <a:bodyPr vert="horz" wrap="square" lIns="91440" tIns="45720" rIns="91440" bIns="45720" numCol="1" rtlCol="0" anchor="t" anchorCtr="0" compatLnSpc="1">
            <a:prstTxWarp prst="textNoShape">
              <a:avLst/>
            </a:prstTxWarp>
          </a:bodyPr>
          <a:lstStyle/>
          <a:p>
            <a:pPr algn="ctr"/>
            <a:endParaRPr lang="ru-RU"/>
          </a:p>
        </p:txBody>
      </p:sp>
      <p:sp>
        <p:nvSpPr>
          <p:cNvPr id="5" name="Прямоугольник 4"/>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509603" y="377876"/>
            <a:ext cx="10062061" cy="523220"/>
          </a:xfrm>
          <a:prstGeom prst="rect">
            <a:avLst/>
          </a:prstGeom>
          <a:noFill/>
        </p:spPr>
        <p:txBody>
          <a:bodyPr wrap="square" rtlCol="0">
            <a:spAutoFit/>
          </a:bodyPr>
          <a:lstStyle/>
          <a:p>
            <a:pPr defTabSz="912813"/>
            <a:r>
              <a:rPr lang="ru-RU" sz="2800" b="1" dirty="0">
                <a:solidFill>
                  <a:srgbClr val="1F2325"/>
                </a:solidFill>
                <a:latin typeface="Segoe UI" panose="020B0502040204020203" pitchFamily="34" charset="0"/>
                <a:cs typeface="Segoe UI" panose="020B0502040204020203" pitchFamily="34" charset="0"/>
              </a:rPr>
              <a:t>ЦЕЛИ </a:t>
            </a:r>
            <a:r>
              <a:rPr lang="ru-RU" sz="2800" b="1" dirty="0" smtClean="0">
                <a:solidFill>
                  <a:srgbClr val="1F2325"/>
                </a:solidFill>
                <a:latin typeface="Segoe UI" panose="020B0502040204020203" pitchFamily="34" charset="0"/>
                <a:cs typeface="Segoe UI" panose="020B0502040204020203" pitchFamily="34" charset="0"/>
              </a:rPr>
              <a:t>ВЫПОЛНЕНИЯ </a:t>
            </a:r>
            <a:r>
              <a:rPr lang="ru-RU" sz="2800" b="1" dirty="0" err="1" smtClean="0">
                <a:solidFill>
                  <a:srgbClr val="1F2325"/>
                </a:solidFill>
                <a:latin typeface="Segoe UI" panose="020B0502040204020203" pitchFamily="34" charset="0"/>
                <a:cs typeface="Segoe UI" panose="020B0502040204020203" pitchFamily="34" charset="0"/>
              </a:rPr>
              <a:t>ОВОС</a:t>
            </a:r>
            <a:endParaRPr lang="ru-RU" sz="2800" b="1" dirty="0" smtClean="0">
              <a:solidFill>
                <a:srgbClr val="1F2325"/>
              </a:solidFill>
              <a:latin typeface="Segoe UI" panose="020B0502040204020203" pitchFamily="34" charset="0"/>
              <a:cs typeface="Segoe UI" panose="020B0502040204020203" pitchFamily="34" charset="0"/>
            </a:endParaRPr>
          </a:p>
        </p:txBody>
      </p:sp>
      <p:sp>
        <p:nvSpPr>
          <p:cNvPr id="69" name="Прямоугольник 68"/>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1" name="Рисунок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sp>
        <p:nvSpPr>
          <p:cNvPr id="73" name="TextBox 72"/>
          <p:cNvSpPr txBox="1"/>
          <p:nvPr/>
        </p:nvSpPr>
        <p:spPr>
          <a:xfrm>
            <a:off x="193109" y="6381994"/>
            <a:ext cx="250389" cy="338554"/>
          </a:xfrm>
          <a:prstGeom prst="rect">
            <a:avLst/>
          </a:prstGeom>
          <a:noFill/>
        </p:spPr>
        <p:txBody>
          <a:bodyPr>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3</a:t>
            </a:fld>
            <a:endParaRPr lang="ru-RU" sz="1600" b="0" dirty="0">
              <a:solidFill>
                <a:schemeClr val="bg1"/>
              </a:solidFill>
            </a:endParaRPr>
          </a:p>
        </p:txBody>
      </p:sp>
      <p:sp>
        <p:nvSpPr>
          <p:cNvPr id="72" name="TextBox 71">
            <a:extLst>
              <a:ext uri="{FF2B5EF4-FFF2-40B4-BE49-F238E27FC236}">
                <a16:creationId xmlns="" xmlns:a16="http://schemas.microsoft.com/office/drawing/2014/main" id="{088DD9B0-E05D-442E-B0EC-D7C65CD49A69}"/>
              </a:ext>
            </a:extLst>
          </p:cNvPr>
          <p:cNvSpPr txBox="1"/>
          <p:nvPr/>
        </p:nvSpPr>
        <p:spPr>
          <a:xfrm>
            <a:off x="1060816" y="1108159"/>
            <a:ext cx="10070363" cy="4647426"/>
          </a:xfrm>
          <a:prstGeom prst="rect">
            <a:avLst/>
          </a:prstGeom>
          <a:noFill/>
        </p:spPr>
        <p:txBody>
          <a:bodyPr wrap="square" rtlCol="0">
            <a:spAutoFit/>
          </a:bodyPr>
          <a:lstStyle/>
          <a:p>
            <a:pPr algn="just">
              <a:spcBef>
                <a:spcPts val="600"/>
              </a:spcBef>
              <a:buClrTx/>
              <a:buFontTx/>
              <a:buNone/>
            </a:pPr>
            <a:r>
              <a:rPr lang="ru-RU" sz="1200" dirty="0" smtClean="0">
                <a:latin typeface="Segoe UI" panose="020B0502040204020203" pitchFamily="34" charset="0"/>
                <a:cs typeface="Segoe UI" panose="020B0502040204020203" pitchFamily="34" charset="0"/>
              </a:rPr>
              <a:t>	</a:t>
            </a:r>
            <a:endParaRPr lang="ru-RU" altLang="ru-RU" sz="1400" b="1" u="sng" dirty="0">
              <a:solidFill>
                <a:srgbClr val="3D464A"/>
              </a:solidFill>
              <a:latin typeface="Arial"/>
              <a:ea typeface="Times New Roman"/>
              <a:cs typeface="Times New Roman"/>
            </a:endParaRPr>
          </a:p>
          <a:p>
            <a:pPr algn="just" defTabSz="0">
              <a:spcBef>
                <a:spcPts val="600"/>
              </a:spcBef>
              <a:buClrTx/>
              <a:buFontTx/>
              <a:buNone/>
            </a:pPr>
            <a:r>
              <a:rPr lang="ru-RU" altLang="ru-RU" sz="1200" dirty="0" smtClean="0">
                <a:latin typeface="Segoe UI" panose="020B0502040204020203" pitchFamily="34" charset="0"/>
                <a:cs typeface="Segoe UI" panose="020B0502040204020203" pitchFamily="34" charset="0"/>
              </a:rPr>
              <a:t>	</a:t>
            </a:r>
            <a:r>
              <a:rPr lang="ru-RU" altLang="ru-RU" sz="1200" b="1" dirty="0" smtClean="0">
                <a:latin typeface="Segoe UI" panose="020B0502040204020203" pitchFamily="34" charset="0"/>
                <a:cs typeface="Segoe UI" panose="020B0502040204020203" pitchFamily="34" charset="0"/>
              </a:rPr>
              <a:t>Оценка</a:t>
            </a:r>
            <a:r>
              <a:rPr lang="ru-RU" altLang="ru-RU" sz="1200" b="1" dirty="0">
                <a:latin typeface="Segoe UI" panose="020B0502040204020203" pitchFamily="34" charset="0"/>
                <a:cs typeface="Segoe UI" panose="020B0502040204020203" pitchFamily="34" charset="0"/>
              </a:rPr>
              <a:t> воздействия намечаемой хозяйственной и иной деятельности на окружающую среду</a:t>
            </a:r>
            <a:r>
              <a:rPr lang="ru-RU" altLang="ru-RU" sz="1200" dirty="0">
                <a:latin typeface="Segoe UI" panose="020B0502040204020203" pitchFamily="34" charset="0"/>
                <a:cs typeface="Segoe UI" panose="020B0502040204020203" pitchFamily="34" charset="0"/>
              </a:rPr>
              <a:t> (далее - </a:t>
            </a:r>
            <a:r>
              <a:rPr lang="ru-RU" altLang="ru-RU" sz="1200" b="1" dirty="0" err="1">
                <a:latin typeface="Segoe UI" panose="020B0502040204020203" pitchFamily="34" charset="0"/>
                <a:cs typeface="Segoe UI" panose="020B0502040204020203" pitchFamily="34" charset="0"/>
              </a:rPr>
              <a:t>ОВОС</a:t>
            </a:r>
            <a:r>
              <a:rPr lang="ru-RU" altLang="ru-RU" sz="1200" dirty="0">
                <a:latin typeface="Segoe UI" panose="020B0502040204020203" pitchFamily="34" charset="0"/>
                <a:cs typeface="Segoe UI" panose="020B0502040204020203" pitchFamily="34" charset="0"/>
              </a:rPr>
              <a:t>) - процесс, способствующий принятию экологически ориентированного управленческого решения о реализации намечаемой хозяйственной и иной деятельности посредством определения возможных неблагоприятных воздействий, оценки экологических последствий, учета общественного мнения, разработки мер по уменьшению и предотвращению воздействий.</a:t>
            </a:r>
          </a:p>
          <a:p>
            <a:pPr algn="just" defTabSz="0">
              <a:spcBef>
                <a:spcPts val="600"/>
              </a:spcBef>
            </a:pPr>
            <a:r>
              <a:rPr lang="ru-RU" altLang="ru-RU" sz="1200" dirty="0" smtClean="0">
                <a:latin typeface="Segoe UI" panose="020B0502040204020203" pitchFamily="34" charset="0"/>
                <a:cs typeface="Segoe UI" panose="020B0502040204020203" pitchFamily="34" charset="0"/>
              </a:rPr>
              <a:t>	</a:t>
            </a:r>
            <a:r>
              <a:rPr lang="ru-RU" altLang="ru-RU" sz="1200" b="1" dirty="0">
                <a:latin typeface="Segoe UI" panose="020B0502040204020203" pitchFamily="34" charset="0"/>
                <a:cs typeface="Segoe UI" panose="020B0502040204020203" pitchFamily="34" charset="0"/>
              </a:rPr>
              <a:t>Материалы по оценке воздействия</a:t>
            </a:r>
            <a:r>
              <a:rPr lang="en-US" altLang="ru-RU" sz="1200" b="1" dirty="0">
                <a:latin typeface="Segoe UI" panose="020B0502040204020203" pitchFamily="34" charset="0"/>
                <a:cs typeface="Segoe UI" panose="020B0502040204020203" pitchFamily="34" charset="0"/>
              </a:rPr>
              <a:t> </a:t>
            </a:r>
            <a:r>
              <a:rPr lang="ru-RU" altLang="ru-RU" sz="1200" b="1" dirty="0">
                <a:latin typeface="Segoe UI" panose="020B0502040204020203" pitchFamily="34" charset="0"/>
                <a:cs typeface="Segoe UI" panose="020B0502040204020203" pitchFamily="34" charset="0"/>
              </a:rPr>
              <a:t> на ОС</a:t>
            </a:r>
            <a:r>
              <a:rPr lang="ru-RU" altLang="ru-RU" sz="1200" dirty="0">
                <a:latin typeface="Segoe UI" panose="020B0502040204020203" pitchFamily="34" charset="0"/>
                <a:cs typeface="Segoe UI" panose="020B0502040204020203" pitchFamily="34" charset="0"/>
              </a:rPr>
              <a:t> - комплект документации в составе раздела «Перечень мероприятий по охране окружающей среды», подготовленный при проведении оценки воздействия намечаемой деятельности на окружающую среду и являющийся частью документации, представляемой на экологическую экспертизу  (Приказ </a:t>
            </a:r>
            <a:r>
              <a:rPr lang="ru-RU" altLang="ru-RU" sz="1200" dirty="0" err="1">
                <a:latin typeface="Segoe UI" panose="020B0502040204020203" pitchFamily="34" charset="0"/>
                <a:cs typeface="Segoe UI" panose="020B0502040204020203" pitchFamily="34" charset="0"/>
              </a:rPr>
              <a:t>Госкомэкологии</a:t>
            </a:r>
            <a:r>
              <a:rPr lang="ru-RU" altLang="ru-RU" sz="1200" dirty="0">
                <a:latin typeface="Segoe UI" panose="020B0502040204020203" pitchFamily="34" charset="0"/>
                <a:cs typeface="Segoe UI" panose="020B0502040204020203" pitchFamily="34" charset="0"/>
              </a:rPr>
              <a:t> РФ №</a:t>
            </a:r>
            <a:r>
              <a:rPr lang="en-US" altLang="ru-RU" sz="1200" dirty="0">
                <a:latin typeface="Segoe UI" panose="020B0502040204020203" pitchFamily="34" charset="0"/>
                <a:cs typeface="Segoe UI" panose="020B0502040204020203" pitchFamily="34" charset="0"/>
              </a:rPr>
              <a:t> </a:t>
            </a:r>
            <a:r>
              <a:rPr lang="ru-RU" altLang="ru-RU" sz="1200" dirty="0">
                <a:latin typeface="Segoe UI" panose="020B0502040204020203" pitchFamily="34" charset="0"/>
                <a:cs typeface="Segoe UI" panose="020B0502040204020203" pitchFamily="34" charset="0"/>
              </a:rPr>
              <a:t>372 от 16.05.</a:t>
            </a:r>
            <a:r>
              <a:rPr lang="en-US" altLang="ru-RU" sz="1200" dirty="0">
                <a:latin typeface="Segoe UI" panose="020B0502040204020203" pitchFamily="34" charset="0"/>
                <a:cs typeface="Segoe UI" panose="020B0502040204020203" pitchFamily="34" charset="0"/>
              </a:rPr>
              <a:t>20</a:t>
            </a:r>
            <a:r>
              <a:rPr lang="ru-RU" altLang="ru-RU" sz="1200" dirty="0">
                <a:latin typeface="Segoe UI" panose="020B0502040204020203" pitchFamily="34" charset="0"/>
                <a:cs typeface="Segoe UI" panose="020B0502040204020203" pitchFamily="34" charset="0"/>
              </a:rPr>
              <a:t>00</a:t>
            </a:r>
            <a:r>
              <a:rPr lang="en-US" altLang="ru-RU" sz="1200" dirty="0">
                <a:latin typeface="Segoe UI" panose="020B0502040204020203" pitchFamily="34" charset="0"/>
                <a:cs typeface="Segoe UI" panose="020B0502040204020203" pitchFamily="34" charset="0"/>
              </a:rPr>
              <a:t> </a:t>
            </a:r>
            <a:r>
              <a:rPr lang="ru-RU" altLang="ru-RU" sz="1200" dirty="0">
                <a:latin typeface="Segoe UI" panose="020B0502040204020203" pitchFamily="34" charset="0"/>
                <a:cs typeface="Segoe UI" panose="020B0502040204020203" pitchFamily="34" charset="0"/>
              </a:rPr>
              <a:t>г</a:t>
            </a:r>
            <a:r>
              <a:rPr lang="en-US" altLang="ru-RU" sz="1200" dirty="0">
                <a:latin typeface="Segoe UI" panose="020B0502040204020203" pitchFamily="34" charset="0"/>
                <a:cs typeface="Segoe UI" panose="020B0502040204020203" pitchFamily="34" charset="0"/>
              </a:rPr>
              <a:t>.</a:t>
            </a:r>
            <a:r>
              <a:rPr lang="ru-RU" altLang="ru-RU" sz="1200" dirty="0" smtClean="0">
                <a:latin typeface="Segoe UI" panose="020B0502040204020203" pitchFamily="34" charset="0"/>
                <a:cs typeface="Segoe UI" panose="020B0502040204020203" pitchFamily="34" charset="0"/>
              </a:rPr>
              <a:t>).</a:t>
            </a:r>
          </a:p>
          <a:p>
            <a:pPr algn="just" defTabSz="0">
              <a:spcBef>
                <a:spcPts val="600"/>
              </a:spcBef>
            </a:pPr>
            <a:r>
              <a:rPr lang="ru-RU" altLang="ru-RU" sz="1200" dirty="0" smtClean="0">
                <a:latin typeface="Segoe UI" panose="020B0502040204020203" pitchFamily="34" charset="0"/>
                <a:cs typeface="Segoe UI" panose="020B0502040204020203" pitchFamily="34" charset="0"/>
              </a:rPr>
              <a:t> </a:t>
            </a:r>
            <a:r>
              <a:rPr lang="ru-RU" altLang="ru-RU" sz="1200" dirty="0">
                <a:latin typeface="Segoe UI" panose="020B0502040204020203" pitchFamily="34" charset="0"/>
                <a:cs typeface="Segoe UI" panose="020B0502040204020203" pitchFamily="34" charset="0"/>
              </a:rPr>
              <a:t>	</a:t>
            </a:r>
            <a:r>
              <a:rPr lang="ru-RU" altLang="ru-RU" sz="1200" b="1" dirty="0">
                <a:latin typeface="Segoe UI" panose="020B0502040204020203" pitchFamily="34" charset="0"/>
                <a:cs typeface="Segoe UI" panose="020B0502040204020203" pitchFamily="34" charset="0"/>
              </a:rPr>
              <a:t>Объектом экологической экспертизы федерального уровня</a:t>
            </a:r>
            <a:r>
              <a:rPr lang="ru-RU" altLang="ru-RU" sz="1200" dirty="0">
                <a:latin typeface="Segoe UI" panose="020B0502040204020203" pitchFamily="34" charset="0"/>
                <a:cs typeface="Segoe UI" panose="020B0502040204020203" pitchFamily="34" charset="0"/>
              </a:rPr>
              <a:t>, </a:t>
            </a:r>
            <a:r>
              <a:rPr lang="ru-RU" sz="1200" dirty="0">
                <a:latin typeface="Segoe UI" panose="020B0502040204020203" pitchFamily="34" charset="0"/>
                <a:cs typeface="Segoe UI" panose="020B0502040204020203" pitchFamily="34" charset="0"/>
              </a:rPr>
              <a:t>согласно </a:t>
            </a:r>
            <a:r>
              <a:rPr lang="ru-RU" sz="1200" dirty="0" err="1">
                <a:latin typeface="Segoe UI" panose="020B0502040204020203" pitchFamily="34" charset="0"/>
                <a:cs typeface="Segoe UI" panose="020B0502040204020203" pitchFamily="34" charset="0"/>
              </a:rPr>
              <a:t>пп</a:t>
            </a:r>
            <a:r>
              <a:rPr lang="ru-RU" sz="1200" dirty="0">
                <a:latin typeface="Segoe UI" panose="020B0502040204020203" pitchFamily="34" charset="0"/>
                <a:cs typeface="Segoe UI" panose="020B0502040204020203" pitchFamily="34" charset="0"/>
              </a:rPr>
              <a:t>. 7.5 ст. 11 Федерального закона «Об экологической экспертизе» от </a:t>
            </a:r>
            <a:r>
              <a:rPr lang="ru-RU" sz="1200" dirty="0" err="1">
                <a:latin typeface="Segoe UI" panose="020B0502040204020203" pitchFamily="34" charset="0"/>
                <a:cs typeface="Segoe UI" panose="020B0502040204020203" pitchFamily="34" charset="0"/>
              </a:rPr>
              <a:t>23.11.1995г</a:t>
            </a:r>
            <a:r>
              <a:rPr lang="ru-RU" sz="1200" dirty="0">
                <a:latin typeface="Segoe UI" panose="020B0502040204020203" pitchFamily="34" charset="0"/>
                <a:cs typeface="Segoe UI" panose="020B0502040204020203" pitchFamily="34" charset="0"/>
              </a:rPr>
              <a:t>.  № 174-ФЗ «проектная документация объектов капитального строительства, относящихся в соответствии с законодательством в области охраны окружающей среды к объектам I категории, за исключением проектной документации буровых скважин, создаваемых на земельном участке, предоставленном пользователю недр и необходимом для регионального геологического изучения, геологического изучения, разведки и добычи нефти и природного газа» является объектом государственной экологической экспертизы федерального уровня.</a:t>
            </a:r>
          </a:p>
          <a:p>
            <a:pPr indent="0" algn="just" defTabSz="0">
              <a:buNone/>
            </a:pPr>
            <a:r>
              <a:rPr lang="ru-RU" sz="1200" dirty="0" smtClean="0">
                <a:latin typeface="Segoe UI" panose="020B0502040204020203" pitchFamily="34" charset="0"/>
                <a:cs typeface="Segoe UI" panose="020B0502040204020203" pitchFamily="34" charset="0"/>
              </a:rPr>
              <a:t>	В </a:t>
            </a:r>
            <a:r>
              <a:rPr lang="ru-RU" sz="1200" dirty="0">
                <a:latin typeface="Segoe UI" panose="020B0502040204020203" pitchFamily="34" charset="0"/>
                <a:cs typeface="Segoe UI" panose="020B0502040204020203" pitchFamily="34" charset="0"/>
              </a:rPr>
              <a:t>соответствии с п. 10 ст. 11 Федерального закона «О внесении изменений в Федеральный закон «Об охране окружающей среды» и отдельные законодательные акты Российской Федерации» от </a:t>
            </a:r>
            <a:r>
              <a:rPr lang="ru-RU" sz="1200" dirty="0" err="1">
                <a:latin typeface="Segoe UI" panose="020B0502040204020203" pitchFamily="34" charset="0"/>
                <a:cs typeface="Segoe UI" panose="020B0502040204020203" pitchFamily="34" charset="0"/>
              </a:rPr>
              <a:t>21.06.2014г</a:t>
            </a:r>
            <a:r>
              <a:rPr lang="ru-RU" sz="1200" dirty="0">
                <a:latin typeface="Segoe UI" panose="020B0502040204020203" pitchFamily="34" charset="0"/>
                <a:cs typeface="Segoe UI" panose="020B0502040204020203" pitchFamily="34" charset="0"/>
              </a:rPr>
              <a:t>. № 219-ФЗ (с изм. от </a:t>
            </a:r>
            <a:r>
              <a:rPr lang="ru-RU" sz="1200" dirty="0" err="1">
                <a:latin typeface="Segoe UI" panose="020B0502040204020203" pitchFamily="34" charset="0"/>
                <a:cs typeface="Segoe UI" panose="020B0502040204020203" pitchFamily="34" charset="0"/>
              </a:rPr>
              <a:t>25.12.2018г</a:t>
            </a:r>
            <a:r>
              <a:rPr lang="ru-RU" sz="1200" dirty="0">
                <a:latin typeface="Segoe UI" panose="020B0502040204020203" pitchFamily="34" charset="0"/>
                <a:cs typeface="Segoe UI" panose="020B0502040204020203" pitchFamily="34" charset="0"/>
              </a:rPr>
              <a:t>. № 495-ФЗ) положения </a:t>
            </a:r>
            <a:r>
              <a:rPr lang="ru-RU" sz="1200" dirty="0" err="1">
                <a:latin typeface="Segoe UI" panose="020B0502040204020203" pitchFamily="34" charset="0"/>
                <a:cs typeface="Segoe UI" panose="020B0502040204020203" pitchFamily="34" charset="0"/>
              </a:rPr>
              <a:t>пп</a:t>
            </a:r>
            <a:r>
              <a:rPr lang="ru-RU" sz="1200" dirty="0">
                <a:latin typeface="Segoe UI" panose="020B0502040204020203" pitchFamily="34" charset="0"/>
                <a:cs typeface="Segoe UI" panose="020B0502040204020203" pitchFamily="34" charset="0"/>
              </a:rPr>
              <a:t>. 7.5 статьи 11 Федерального закона №174-ФЗ не применяются к проектной документации объектов капитального строительства, относящихся в соответствии с законодательством в области охраны окружающей среды к объектам  I категории, в случаях если подготовка проектной документации таких объектов предусмотрена подготовленной, согласованной и утвержденной в соответствии с законодательством Российской Федерации о недрах до 1 января 2019 года проектной документацией на выполнение работ, связанных с пользованием участками недр в отношении нефти и природного газа.</a:t>
            </a:r>
          </a:p>
          <a:p>
            <a:pPr algn="just" defTabSz="0">
              <a:spcBef>
                <a:spcPts val="600"/>
              </a:spcBef>
            </a:pPr>
            <a:r>
              <a:rPr lang="ru-RU" altLang="ru-RU" sz="1200" b="1" dirty="0" smtClean="0">
                <a:solidFill>
                  <a:srgbClr val="3D464A"/>
                </a:solidFill>
                <a:latin typeface="Arial"/>
                <a:ea typeface="Times New Roman"/>
                <a:cs typeface="Times New Roman"/>
              </a:rPr>
              <a:t>	</a:t>
            </a:r>
            <a:r>
              <a:rPr lang="ru-RU" altLang="ru-RU" sz="1200" b="1" dirty="0">
                <a:latin typeface="Segoe UI" panose="020B0502040204020203" pitchFamily="34" charset="0"/>
                <a:cs typeface="Segoe UI" panose="020B0502040204020203" pitchFamily="34" charset="0"/>
              </a:rPr>
              <a:t>Проектируемый объект попадает под действие данной статьи Федерального закона и является  объектом государственной экологической экспертизы федерального уровня.</a:t>
            </a:r>
          </a:p>
        </p:txBody>
      </p:sp>
    </p:spTree>
    <p:extLst>
      <p:ext uri="{BB962C8B-B14F-4D97-AF65-F5344CB8AC3E}">
        <p14:creationId xmlns:p14="http://schemas.microsoft.com/office/powerpoint/2010/main" val="19412353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p:cNvGrpSpPr/>
          <p:nvPr/>
        </p:nvGrpSpPr>
        <p:grpSpPr>
          <a:xfrm>
            <a:off x="0" y="-231494"/>
            <a:ext cx="12192000" cy="7216816"/>
            <a:chOff x="0" y="-231494"/>
            <a:chExt cx="12192000" cy="7216816"/>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r="14953"/>
            <a:stretch/>
          </p:blipFill>
          <p:spPr>
            <a:xfrm>
              <a:off x="2734002" y="-231494"/>
              <a:ext cx="9442565" cy="7216816"/>
            </a:xfrm>
            <a:prstGeom prst="rect">
              <a:avLst/>
            </a:prstGeom>
          </p:spPr>
        </p:pic>
        <p:sp>
          <p:nvSpPr>
            <p:cNvPr id="4" name="Прямоугольник 3"/>
            <p:cNvSpPr/>
            <p:nvPr/>
          </p:nvSpPr>
          <p:spPr>
            <a:xfrm>
              <a:off x="2" y="3727047"/>
              <a:ext cx="12191998" cy="3142527"/>
            </a:xfrm>
            <a:prstGeom prst="rect">
              <a:avLst/>
            </a:prstGeom>
            <a:solidFill>
              <a:srgbClr val="FED10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4657" y="3970976"/>
              <a:ext cx="1580706" cy="1046790"/>
            </a:xfrm>
            <a:prstGeom prst="rect">
              <a:avLst/>
            </a:prstGeom>
          </p:spPr>
        </p:pic>
      </p:grpSp>
      <p:sp>
        <p:nvSpPr>
          <p:cNvPr id="6" name="TextBox 5"/>
          <p:cNvSpPr txBox="1"/>
          <p:nvPr/>
        </p:nvSpPr>
        <p:spPr>
          <a:xfrm>
            <a:off x="3850706" y="5189878"/>
            <a:ext cx="4490588" cy="477054"/>
          </a:xfrm>
          <a:prstGeom prst="rect">
            <a:avLst/>
          </a:prstGeom>
          <a:noFill/>
        </p:spPr>
        <p:txBody>
          <a:bodyPr wrap="none" rtlCol="0">
            <a:spAutoFit/>
          </a:bodyPr>
          <a:lstStyle/>
          <a:p>
            <a:pPr algn="ctr"/>
            <a:r>
              <a:rPr lang="ru-RU" sz="2500" b="1" dirty="0" smtClean="0">
                <a:solidFill>
                  <a:srgbClr val="221E20"/>
                </a:solidFill>
                <a:latin typeface="Segoe UI Black" panose="020B0A02040204020203" pitchFamily="34" charset="0"/>
                <a:ea typeface="Segoe UI Black" panose="020B0A02040204020203" pitchFamily="34" charset="0"/>
              </a:rPr>
              <a:t>ООО «СамараНИПИнефть»</a:t>
            </a:r>
            <a:endParaRPr lang="ru-RU" sz="2500" b="1" dirty="0">
              <a:solidFill>
                <a:srgbClr val="221E20"/>
              </a:solidFill>
              <a:latin typeface="Segoe UI Black" panose="020B0A02040204020203" pitchFamily="34" charset="0"/>
              <a:ea typeface="Segoe UI Black" panose="020B0A02040204020203" pitchFamily="34" charset="0"/>
            </a:endParaRPr>
          </a:p>
        </p:txBody>
      </p:sp>
      <p:sp>
        <p:nvSpPr>
          <p:cNvPr id="9" name="TextBox 8"/>
          <p:cNvSpPr txBox="1"/>
          <p:nvPr/>
        </p:nvSpPr>
        <p:spPr>
          <a:xfrm>
            <a:off x="2569691" y="6051182"/>
            <a:ext cx="7052636" cy="1169551"/>
          </a:xfrm>
          <a:prstGeom prst="rect">
            <a:avLst/>
          </a:prstGeom>
          <a:noFill/>
        </p:spPr>
        <p:txBody>
          <a:bodyPr wrap="none" rtlCol="0">
            <a:spAutoFit/>
          </a:bodyPr>
          <a:lstStyle/>
          <a:p>
            <a:pPr algn="ctr"/>
            <a:r>
              <a:rPr lang="ru-RU" sz="1400" dirty="0" smtClean="0">
                <a:solidFill>
                  <a:srgbClr val="221E20"/>
                </a:solidFill>
                <a:latin typeface="Segoe UI" panose="020B0502040204020203" pitchFamily="34" charset="0"/>
                <a:ea typeface="Segoe UI" panose="020B0502040204020203" pitchFamily="34" charset="0"/>
                <a:cs typeface="Segoe UI" panose="020B0502040204020203" pitchFamily="34" charset="0"/>
              </a:rPr>
              <a:t>По всем возникающим вопросам просьба обращаться: </a:t>
            </a:r>
          </a:p>
          <a:p>
            <a:pPr algn="ctr"/>
            <a:r>
              <a:rPr lang="ru-RU" sz="1400" b="1" dirty="0" smtClean="0">
                <a:solidFill>
                  <a:srgbClr val="221E20"/>
                </a:solidFill>
                <a:latin typeface="Segoe UI" panose="020B0502040204020203" pitchFamily="34" charset="0"/>
                <a:ea typeface="Segoe UI" panose="020B0502040204020203" pitchFamily="34" charset="0"/>
                <a:cs typeface="Segoe UI" panose="020B0502040204020203" pitchFamily="34" charset="0"/>
              </a:rPr>
              <a:t>Щербаков Олег Юрьевич, </a:t>
            </a:r>
            <a:r>
              <a:rPr lang="en-US" sz="1400" b="1" dirty="0" err="1" smtClean="0">
                <a:solidFill>
                  <a:srgbClr val="221E20"/>
                </a:solidFill>
                <a:latin typeface="Segoe UI" panose="020B0502040204020203" pitchFamily="34" charset="0"/>
                <a:ea typeface="Segoe UI" panose="020B0502040204020203" pitchFamily="34" charset="0"/>
                <a:cs typeface="Segoe UI" panose="020B0502040204020203" pitchFamily="34" charset="0"/>
              </a:rPr>
              <a:t>ScherbakovOYu</a:t>
            </a:r>
            <a:r>
              <a:rPr lang="ru-RU" sz="1400" b="1" dirty="0" smtClean="0">
                <a:solidFill>
                  <a:srgbClr val="221E20"/>
                </a:solidFill>
                <a:latin typeface="Segoe UI" panose="020B0502040204020203" pitchFamily="34" charset="0"/>
                <a:ea typeface="Segoe UI" panose="020B0502040204020203" pitchFamily="34" charset="0"/>
                <a:cs typeface="Segoe UI" panose="020B0502040204020203" pitchFamily="34" charset="0"/>
              </a:rPr>
              <a:t>@</a:t>
            </a:r>
            <a:r>
              <a:rPr lang="en-US" sz="1400" b="1" dirty="0" err="1" smtClean="0">
                <a:solidFill>
                  <a:srgbClr val="221E20"/>
                </a:solidFill>
                <a:latin typeface="Segoe UI" panose="020B0502040204020203" pitchFamily="34" charset="0"/>
                <a:ea typeface="Segoe UI" panose="020B0502040204020203" pitchFamily="34" charset="0"/>
                <a:cs typeface="Segoe UI" panose="020B0502040204020203" pitchFamily="34" charset="0"/>
              </a:rPr>
              <a:t>samnipi</a:t>
            </a:r>
            <a:r>
              <a:rPr lang="en-US" sz="1400" b="1" dirty="0">
                <a:solidFill>
                  <a:srgbClr val="221E20"/>
                </a:solidFill>
                <a:latin typeface="Segoe UI" panose="020B0502040204020203" pitchFamily="34" charset="0"/>
                <a:ea typeface="Segoe UI" panose="020B0502040204020203" pitchFamily="34" charset="0"/>
                <a:cs typeface="Segoe UI" panose="020B0502040204020203" pitchFamily="34" charset="0"/>
              </a:rPr>
              <a:t>.</a:t>
            </a:r>
            <a:r>
              <a:rPr lang="ru-RU" sz="1400" b="1" dirty="0" err="1" smtClean="0">
                <a:solidFill>
                  <a:srgbClr val="221E20"/>
                </a:solidFill>
                <a:latin typeface="Segoe UI" panose="020B0502040204020203" pitchFamily="34" charset="0"/>
                <a:ea typeface="Segoe UI" panose="020B0502040204020203" pitchFamily="34" charset="0"/>
                <a:cs typeface="Segoe UI" panose="020B0502040204020203" pitchFamily="34" charset="0"/>
              </a:rPr>
              <a:t>rosneft.ru</a:t>
            </a:r>
            <a:r>
              <a:rPr lang="ru-RU" sz="1400" b="1" dirty="0" smtClean="0">
                <a:solidFill>
                  <a:srgbClr val="221E20"/>
                </a:solidFill>
                <a:latin typeface="Segoe UI" panose="020B0502040204020203" pitchFamily="34" charset="0"/>
                <a:ea typeface="Segoe UI" panose="020B0502040204020203" pitchFamily="34" charset="0"/>
                <a:cs typeface="Segoe UI" panose="020B0502040204020203" pitchFamily="34" charset="0"/>
              </a:rPr>
              <a:t>, </a:t>
            </a:r>
            <a:r>
              <a:rPr lang="ru-RU" sz="1400" b="1" dirty="0" smtClean="0">
                <a:solidFill>
                  <a:srgbClr val="221E20"/>
                </a:solidFill>
                <a:latin typeface="Segoe UI" panose="020B0502040204020203" pitchFamily="34" charset="0"/>
                <a:ea typeface="Segoe UI" panose="020B0502040204020203" pitchFamily="34" charset="0"/>
                <a:cs typeface="Segoe UI" panose="020B0502040204020203" pitchFamily="34" charset="0"/>
              </a:rPr>
              <a:t>8</a:t>
            </a:r>
            <a:r>
              <a:rPr lang="en-US" sz="1400" b="1" dirty="0" smtClean="0">
                <a:solidFill>
                  <a:srgbClr val="221E20"/>
                </a:solidFill>
                <a:latin typeface="Segoe UI" panose="020B0502040204020203" pitchFamily="34" charset="0"/>
                <a:ea typeface="Segoe UI" panose="020B0502040204020203" pitchFamily="34" charset="0"/>
                <a:cs typeface="Segoe UI" panose="020B0502040204020203" pitchFamily="34" charset="0"/>
              </a:rPr>
              <a:t>6 711 70 8118</a:t>
            </a:r>
            <a:endParaRPr lang="ru-RU" sz="1400" b="1" dirty="0">
              <a:solidFill>
                <a:srgbClr val="221E20"/>
              </a:solidFill>
              <a:latin typeface="Segoe UI" panose="020B0502040204020203" pitchFamily="34" charset="0"/>
              <a:ea typeface="Segoe UI" panose="020B0502040204020203" pitchFamily="34" charset="0"/>
              <a:cs typeface="Segoe UI" panose="020B0502040204020203" pitchFamily="34" charset="0"/>
            </a:endParaRPr>
          </a:p>
          <a:p>
            <a:pPr algn="ctr"/>
            <a:r>
              <a:rPr lang="ru-RU" sz="1400" b="1" dirty="0" smtClean="0">
                <a:solidFill>
                  <a:srgbClr val="221E20"/>
                </a:solidFill>
                <a:latin typeface="Segoe UI" panose="020B0502040204020203" pitchFamily="34" charset="0"/>
                <a:ea typeface="Segoe UI" panose="020B0502040204020203" pitchFamily="34" charset="0"/>
                <a:cs typeface="Segoe UI" panose="020B0502040204020203" pitchFamily="34" charset="0"/>
              </a:rPr>
              <a:t> </a:t>
            </a:r>
          </a:p>
          <a:p>
            <a:pPr algn="ctr"/>
            <a:endParaRPr lang="ru-RU" sz="1400" b="1" dirty="0" smtClean="0">
              <a:solidFill>
                <a:srgbClr val="221E20"/>
              </a:solidFill>
              <a:latin typeface="Segoe UI" panose="020B0502040204020203" pitchFamily="34" charset="0"/>
              <a:ea typeface="Segoe UI" panose="020B0502040204020203" pitchFamily="34" charset="0"/>
              <a:cs typeface="Segoe UI" panose="020B0502040204020203" pitchFamily="34" charset="0"/>
            </a:endParaRPr>
          </a:p>
          <a:p>
            <a:pPr algn="ctr"/>
            <a:endParaRPr lang="ru-RU" sz="1400" dirty="0">
              <a:solidFill>
                <a:srgbClr val="221E20"/>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TextBox 13"/>
          <p:cNvSpPr txBox="1"/>
          <p:nvPr/>
        </p:nvSpPr>
        <p:spPr>
          <a:xfrm>
            <a:off x="1947172" y="5691939"/>
            <a:ext cx="8297657" cy="307777"/>
          </a:xfrm>
          <a:prstGeom prst="rect">
            <a:avLst/>
          </a:prstGeom>
          <a:noFill/>
        </p:spPr>
        <p:txBody>
          <a:bodyPr wrap="none" rtlCol="0">
            <a:spAutoFit/>
          </a:bodyPr>
          <a:lstStyle/>
          <a:p>
            <a:pPr algn="ctr"/>
            <a:r>
              <a:rPr lang="ru-RU" sz="1400" b="1" dirty="0">
                <a:solidFill>
                  <a:srgbClr val="221E20"/>
                </a:solidFill>
                <a:latin typeface="Segoe UI Semilight" panose="020B0402040204020203" pitchFamily="34" charset="0"/>
                <a:ea typeface="Segoe UI Black" panose="020B0A02040204020203" pitchFamily="34" charset="0"/>
                <a:cs typeface="Segoe UI Semilight" panose="020B0402040204020203" pitchFamily="34" charset="0"/>
              </a:rPr>
              <a:t>443010, г.Самара, ул. </a:t>
            </a:r>
            <a:r>
              <a:rPr lang="ru-RU" sz="1400" b="1" dirty="0" err="1" smtClean="0">
                <a:solidFill>
                  <a:srgbClr val="221E20"/>
                </a:solidFill>
                <a:latin typeface="Segoe UI Semilight" panose="020B0402040204020203" pitchFamily="34" charset="0"/>
                <a:ea typeface="Segoe UI Black" panose="020B0A02040204020203" pitchFamily="34" charset="0"/>
                <a:cs typeface="Segoe UI Semilight" panose="020B0402040204020203" pitchFamily="34" charset="0"/>
              </a:rPr>
              <a:t>Вилоновская</a:t>
            </a:r>
            <a:r>
              <a:rPr lang="ru-RU" sz="1400" b="1" dirty="0" smtClean="0">
                <a:solidFill>
                  <a:srgbClr val="221E20"/>
                </a:solidFill>
                <a:latin typeface="Segoe UI Semilight" panose="020B0402040204020203" pitchFamily="34" charset="0"/>
                <a:ea typeface="Segoe UI Black" panose="020B0A02040204020203" pitchFamily="34" charset="0"/>
                <a:cs typeface="Segoe UI Semilight" panose="020B0402040204020203" pitchFamily="34" charset="0"/>
              </a:rPr>
              <a:t> 18</a:t>
            </a:r>
            <a:r>
              <a:rPr lang="ru-RU" sz="1400" b="1" dirty="0">
                <a:solidFill>
                  <a:srgbClr val="221E20"/>
                </a:solidFill>
                <a:latin typeface="Segoe UI Semilight" panose="020B0402040204020203" pitchFamily="34" charset="0"/>
                <a:ea typeface="Segoe UI Black" panose="020B0A02040204020203" pitchFamily="34" charset="0"/>
                <a:cs typeface="Segoe UI Semilight" panose="020B0402040204020203" pitchFamily="34" charset="0"/>
              </a:rPr>
              <a:t>,</a:t>
            </a:r>
            <a:r>
              <a:rPr lang="ru-RU" sz="1400" b="1" dirty="0" smtClean="0">
                <a:solidFill>
                  <a:srgbClr val="221E20"/>
                </a:solidFill>
                <a:latin typeface="Segoe UI Semilight" panose="020B0402040204020203" pitchFamily="34" charset="0"/>
                <a:ea typeface="Segoe UI Black" panose="020B0A02040204020203" pitchFamily="34" charset="0"/>
                <a:cs typeface="Segoe UI Semilight" panose="020B0402040204020203" pitchFamily="34" charset="0"/>
              </a:rPr>
              <a:t> </a:t>
            </a:r>
            <a:r>
              <a:rPr lang="ru-RU" sz="1400" b="1" dirty="0" err="1" smtClean="0">
                <a:solidFill>
                  <a:srgbClr val="221E20"/>
                </a:solidFill>
                <a:latin typeface="Segoe UI" panose="020B0502040204020203" pitchFamily="34" charset="0"/>
                <a:ea typeface="Segoe UI" panose="020B0502040204020203" pitchFamily="34" charset="0"/>
                <a:cs typeface="Segoe UI" panose="020B0502040204020203" pitchFamily="34" charset="0"/>
              </a:rPr>
              <a:t>email</a:t>
            </a:r>
            <a:r>
              <a:rPr lang="ru-RU" sz="1400" b="1" dirty="0" smtClean="0">
                <a:solidFill>
                  <a:srgbClr val="221E20"/>
                </a:solidFill>
                <a:latin typeface="Segoe UI" panose="020B0502040204020203" pitchFamily="34" charset="0"/>
                <a:ea typeface="Segoe UI" panose="020B0502040204020203" pitchFamily="34" charset="0"/>
                <a:cs typeface="Segoe UI" panose="020B0502040204020203" pitchFamily="34" charset="0"/>
              </a:rPr>
              <a:t>: </a:t>
            </a:r>
            <a:r>
              <a:rPr lang="ru-RU" sz="1400" b="1" dirty="0" smtClean="0">
                <a:solidFill>
                  <a:srgbClr val="221E20"/>
                </a:solidFill>
                <a:latin typeface="Segoe UI Semilight" panose="020B0402040204020203" pitchFamily="34" charset="0"/>
                <a:ea typeface="Segoe UI Black" panose="020B0A02040204020203" pitchFamily="34" charset="0"/>
                <a:cs typeface="Segoe UI Semilight" panose="020B0402040204020203" pitchFamily="34" charset="0"/>
              </a:rPr>
              <a:t>snipioil@samnipi.rosneft.ru, тел</a:t>
            </a:r>
            <a:r>
              <a:rPr lang="ru-RU" sz="1400" b="1" dirty="0">
                <a:solidFill>
                  <a:srgbClr val="221E20"/>
                </a:solidFill>
                <a:latin typeface="Segoe UI Semilight" panose="020B0402040204020203" pitchFamily="34" charset="0"/>
                <a:ea typeface="Segoe UI Black" panose="020B0A02040204020203" pitchFamily="34" charset="0"/>
                <a:cs typeface="Segoe UI Semilight" panose="020B0402040204020203" pitchFamily="34" charset="0"/>
              </a:rPr>
              <a:t>. 846-205-86-00</a:t>
            </a:r>
          </a:p>
        </p:txBody>
      </p:sp>
    </p:spTree>
    <p:extLst>
      <p:ext uri="{BB962C8B-B14F-4D97-AF65-F5344CB8AC3E}">
        <p14:creationId xmlns:p14="http://schemas.microsoft.com/office/powerpoint/2010/main" val="2719014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18303" y="901095"/>
            <a:ext cx="3972799" cy="4639732"/>
          </a:xfrm>
          <a:prstGeom prst="rect">
            <a:avLst/>
          </a:prstGeom>
          <a:noFill/>
        </p:spPr>
        <p:txBody>
          <a:bodyPr wrap="square" rtlCol="0">
            <a:spAutoFit/>
          </a:bodyPr>
          <a:lstStyle/>
          <a:p>
            <a:pPr algn="just">
              <a:spcBef>
                <a:spcPts val="300"/>
              </a:spcBef>
            </a:pPr>
            <a:r>
              <a:rPr lang="ru-RU" sz="1200" dirty="0" smtClean="0">
                <a:latin typeface="Segoe UI" panose="020B0502040204020203" pitchFamily="34" charset="0"/>
                <a:ea typeface="Segoe UI Emoji" panose="020B0502040204020203" pitchFamily="34" charset="0"/>
                <a:cs typeface="Segoe UI" panose="020B0502040204020203" pitchFamily="34" charset="0"/>
              </a:rPr>
              <a:t>В </a:t>
            </a:r>
            <a:r>
              <a:rPr lang="ru-RU" sz="1200" dirty="0">
                <a:latin typeface="Segoe UI" panose="020B0502040204020203" pitchFamily="34" charset="0"/>
                <a:ea typeface="Segoe UI Emoji" panose="020B0502040204020203" pitchFamily="34" charset="0"/>
                <a:cs typeface="Segoe UI" panose="020B0502040204020203" pitchFamily="34" charset="0"/>
              </a:rPr>
              <a:t>административном отношении </a:t>
            </a:r>
            <a:r>
              <a:rPr lang="ru-RU" sz="1200" dirty="0" err="1">
                <a:latin typeface="Segoe UI" panose="020B0502040204020203" pitchFamily="34" charset="0"/>
                <a:ea typeface="Segoe UI Emoji" panose="020B0502040204020203" pitchFamily="34" charset="0"/>
                <a:cs typeface="Segoe UI" panose="020B0502040204020203" pitchFamily="34" charset="0"/>
              </a:rPr>
              <a:t>Сорочинско</a:t>
            </a:r>
            <a:r>
              <a:rPr lang="ru-RU" sz="1200" dirty="0">
                <a:latin typeface="Segoe UI" panose="020B0502040204020203" pitchFamily="34" charset="0"/>
                <a:ea typeface="Segoe UI Emoji" panose="020B0502040204020203" pitchFamily="34" charset="0"/>
                <a:cs typeface="Segoe UI" panose="020B0502040204020203" pitchFamily="34" charset="0"/>
              </a:rPr>
              <a:t>-Никольское месторождение расположено на территории Красногвардейского района и МО </a:t>
            </a:r>
            <a:r>
              <a:rPr lang="ru-RU" sz="1200" dirty="0" err="1">
                <a:latin typeface="Segoe UI" panose="020B0502040204020203" pitchFamily="34" charset="0"/>
                <a:ea typeface="Segoe UI Emoji" panose="020B0502040204020203" pitchFamily="34" charset="0"/>
                <a:cs typeface="Segoe UI" panose="020B0502040204020203" pitchFamily="34" charset="0"/>
              </a:rPr>
              <a:t>Сорочинский</a:t>
            </a:r>
            <a:r>
              <a:rPr lang="ru-RU" sz="1200" dirty="0">
                <a:latin typeface="Segoe UI" panose="020B0502040204020203" pitchFamily="34" charset="0"/>
                <a:ea typeface="Segoe UI Emoji" panose="020B0502040204020203" pitchFamily="34" charset="0"/>
                <a:cs typeface="Segoe UI" panose="020B0502040204020203" pitchFamily="34" charset="0"/>
              </a:rPr>
              <a:t> городской округ </a:t>
            </a:r>
            <a:r>
              <a:rPr lang="ru-RU" sz="1200" dirty="0" smtClean="0">
                <a:latin typeface="Segoe UI" panose="020B0502040204020203" pitchFamily="34" charset="0"/>
                <a:ea typeface="Segoe UI Emoji" panose="020B0502040204020203" pitchFamily="34" charset="0"/>
                <a:cs typeface="Segoe UI" panose="020B0502040204020203" pitchFamily="34" charset="0"/>
              </a:rPr>
              <a:t>Оренбургской </a:t>
            </a:r>
            <a:r>
              <a:rPr lang="ru-RU" sz="1200" dirty="0">
                <a:latin typeface="Segoe UI" panose="020B0502040204020203" pitchFamily="34" charset="0"/>
                <a:ea typeface="Segoe UI Emoji" panose="020B0502040204020203" pitchFamily="34" charset="0"/>
                <a:cs typeface="Segoe UI" panose="020B0502040204020203" pitchFamily="34" charset="0"/>
              </a:rPr>
              <a:t>области. В 16 км к югу от границы лицензионного участка находится железнодорожная станция и районный центр </a:t>
            </a:r>
            <a:r>
              <a:rPr lang="ru-RU" sz="1200" dirty="0" err="1" smtClean="0">
                <a:latin typeface="Segoe UI" panose="020B0502040204020203" pitchFamily="34" charset="0"/>
                <a:ea typeface="Segoe UI Emoji" panose="020B0502040204020203" pitchFamily="34" charset="0"/>
                <a:cs typeface="Segoe UI" panose="020B0502040204020203" pitchFamily="34" charset="0"/>
              </a:rPr>
              <a:t>Сорочинского</a:t>
            </a:r>
            <a:r>
              <a:rPr lang="ru-RU" sz="1200" dirty="0" smtClean="0">
                <a:latin typeface="Segoe UI" panose="020B0502040204020203" pitchFamily="34" charset="0"/>
                <a:ea typeface="Segoe UI Emoji" panose="020B0502040204020203" pitchFamily="34" charset="0"/>
                <a:cs typeface="Segoe UI" panose="020B0502040204020203" pitchFamily="34" charset="0"/>
              </a:rPr>
              <a:t> </a:t>
            </a:r>
            <a:r>
              <a:rPr lang="ru-RU" sz="1200" dirty="0">
                <a:latin typeface="Segoe UI" panose="020B0502040204020203" pitchFamily="34" charset="0"/>
                <a:ea typeface="Segoe UI Emoji" panose="020B0502040204020203" pitchFamily="34" charset="0"/>
                <a:cs typeface="Segoe UI" panose="020B0502040204020203" pitchFamily="34" charset="0"/>
              </a:rPr>
              <a:t>ГО – город </a:t>
            </a:r>
            <a:r>
              <a:rPr lang="ru-RU" sz="1200" dirty="0" smtClean="0">
                <a:latin typeface="Segoe UI" panose="020B0502040204020203" pitchFamily="34" charset="0"/>
                <a:ea typeface="Segoe UI Emoji" panose="020B0502040204020203" pitchFamily="34" charset="0"/>
                <a:cs typeface="Segoe UI" panose="020B0502040204020203" pitchFamily="34" charset="0"/>
              </a:rPr>
              <a:t>Сорочинск.</a:t>
            </a:r>
            <a:r>
              <a:rPr lang="ru-RU" sz="1200" dirty="0" smtClean="0"/>
              <a:t> </a:t>
            </a:r>
            <a:r>
              <a:rPr lang="ru-RU" sz="1200" dirty="0">
                <a:latin typeface="Segoe UI" panose="020B0502040204020203" pitchFamily="34" charset="0"/>
                <a:ea typeface="Segoe UI Emoji" panose="020B0502040204020203" pitchFamily="34" charset="0"/>
                <a:cs typeface="Segoe UI" panose="020B0502040204020203" pitchFamily="34" charset="0"/>
              </a:rPr>
              <a:t>В контуре месторождения расположены села: Александровка, Толкаевка, Вознесенка, Никольское.</a:t>
            </a:r>
            <a:r>
              <a:rPr lang="ru-RU" sz="1200" dirty="0"/>
              <a:t> </a:t>
            </a:r>
            <a:endParaRPr lang="ru-RU" sz="1200" dirty="0" smtClean="0"/>
          </a:p>
          <a:p>
            <a:pPr algn="just">
              <a:spcBef>
                <a:spcPts val="300"/>
              </a:spcBef>
            </a:pPr>
            <a:r>
              <a:rPr lang="ru-RU" sz="1200" dirty="0">
                <a:latin typeface="Segoe UI" panose="020B0502040204020203" pitchFamily="34" charset="0"/>
                <a:ea typeface="Segoe UI Emoji" panose="020B0502040204020203" pitchFamily="34" charset="0"/>
                <a:cs typeface="Segoe UI" panose="020B0502040204020203" pitchFamily="34" charset="0"/>
              </a:rPr>
              <a:t>Дорожная сеть района работ развита трассой «Сорочинск-Грачевка», подъездными автодорогами к указанным выше населенным пунктам, а также сетью полевых дорог.</a:t>
            </a:r>
          </a:p>
          <a:p>
            <a:pPr algn="just">
              <a:spcBef>
                <a:spcPts val="300"/>
              </a:spcBef>
            </a:pPr>
            <a:r>
              <a:rPr lang="ru-RU" sz="1200" dirty="0">
                <a:latin typeface="Segoe UI" panose="020B0502040204020203" pitchFamily="34" charset="0"/>
                <a:ea typeface="Segoe UI Emoji" panose="020B0502040204020203" pitchFamily="34" charset="0"/>
                <a:cs typeface="Segoe UI" panose="020B0502040204020203" pitchFamily="34" charset="0"/>
              </a:rPr>
              <a:t>Ближайшими месторождениями являются </a:t>
            </a:r>
            <a:r>
              <a:rPr lang="ru-RU" sz="1200" dirty="0" err="1">
                <a:latin typeface="Segoe UI" panose="020B0502040204020203" pitchFamily="34" charset="0"/>
                <a:ea typeface="Segoe UI Emoji" panose="020B0502040204020203" pitchFamily="34" charset="0"/>
                <a:cs typeface="Segoe UI" panose="020B0502040204020203" pitchFamily="34" charset="0"/>
              </a:rPr>
              <a:t>Ольховское</a:t>
            </a:r>
            <a:r>
              <a:rPr lang="ru-RU" sz="1200" dirty="0">
                <a:latin typeface="Segoe UI" panose="020B0502040204020203" pitchFamily="34" charset="0"/>
                <a:ea typeface="Segoe UI Emoji" panose="020B0502040204020203" pitchFamily="34" charset="0"/>
                <a:cs typeface="Segoe UI" panose="020B0502040204020203" pitchFamily="34" charset="0"/>
              </a:rPr>
              <a:t>, </a:t>
            </a:r>
            <a:r>
              <a:rPr lang="ru-RU" sz="1200" dirty="0" err="1">
                <a:latin typeface="Segoe UI" panose="020B0502040204020203" pitchFamily="34" charset="0"/>
                <a:ea typeface="Segoe UI Emoji" panose="020B0502040204020203" pitchFamily="34" charset="0"/>
                <a:cs typeface="Segoe UI" panose="020B0502040204020203" pitchFamily="34" charset="0"/>
              </a:rPr>
              <a:t>Родинское</a:t>
            </a:r>
            <a:r>
              <a:rPr lang="ru-RU" sz="1200" dirty="0">
                <a:latin typeface="Segoe UI" panose="020B0502040204020203" pitchFamily="34" charset="0"/>
                <a:ea typeface="Segoe UI Emoji" panose="020B0502040204020203" pitchFamily="34" charset="0"/>
                <a:cs typeface="Segoe UI" panose="020B0502040204020203" pitchFamily="34" charset="0"/>
              </a:rPr>
              <a:t>, Горное</a:t>
            </a:r>
            <a:r>
              <a:rPr lang="ru-RU" sz="1200" dirty="0" smtClean="0">
                <a:latin typeface="Segoe UI" panose="020B0502040204020203" pitchFamily="34" charset="0"/>
                <a:ea typeface="Segoe UI Emoji" panose="020B0502040204020203" pitchFamily="34" charset="0"/>
                <a:cs typeface="Segoe UI" panose="020B0502040204020203" pitchFamily="34" charset="0"/>
              </a:rPr>
              <a:t>.</a:t>
            </a:r>
            <a:endParaRPr lang="ru-RU" sz="1200" dirty="0" smtClean="0"/>
          </a:p>
          <a:p>
            <a:pPr algn="just">
              <a:spcBef>
                <a:spcPts val="300"/>
              </a:spcBef>
            </a:pPr>
            <a:r>
              <a:rPr lang="ru-RU" sz="1200" dirty="0">
                <a:latin typeface="Segoe UI" panose="020B0502040204020203" pitchFamily="34" charset="0"/>
                <a:ea typeface="Segoe UI Emoji" panose="020B0502040204020203" pitchFamily="34" charset="0"/>
                <a:cs typeface="Segoe UI" panose="020B0502040204020203" pitchFamily="34" charset="0"/>
              </a:rPr>
              <a:t>АО «Оренбургнефть» имеет лицензию на право пользования недрами </a:t>
            </a:r>
            <a:r>
              <a:rPr lang="ru-RU" sz="1200" dirty="0" err="1">
                <a:latin typeface="Segoe UI" panose="020B0502040204020203" pitchFamily="34" charset="0"/>
                <a:ea typeface="Segoe UI Emoji" panose="020B0502040204020203" pitchFamily="34" charset="0"/>
                <a:cs typeface="Segoe UI" panose="020B0502040204020203" pitchFamily="34" charset="0"/>
              </a:rPr>
              <a:t>ОРБ</a:t>
            </a:r>
            <a:r>
              <a:rPr lang="ru-RU" sz="1200" dirty="0">
                <a:latin typeface="Segoe UI" panose="020B0502040204020203" pitchFamily="34" charset="0"/>
                <a:ea typeface="Segoe UI Emoji" panose="020B0502040204020203" pitchFamily="34" charset="0"/>
                <a:cs typeface="Segoe UI" panose="020B0502040204020203" pitchFamily="34" charset="0"/>
              </a:rPr>
              <a:t> № 03206 </a:t>
            </a:r>
            <a:r>
              <a:rPr lang="ru-RU" sz="1200" dirty="0" err="1">
                <a:latin typeface="Segoe UI" panose="020B0502040204020203" pitchFamily="34" charset="0"/>
                <a:ea typeface="Segoe UI Emoji" panose="020B0502040204020203" pitchFamily="34" charset="0"/>
                <a:cs typeface="Segoe UI" panose="020B0502040204020203" pitchFamily="34" charset="0"/>
              </a:rPr>
              <a:t>НЭ</a:t>
            </a:r>
            <a:r>
              <a:rPr lang="ru-RU" sz="1200" dirty="0">
                <a:latin typeface="Segoe UI" panose="020B0502040204020203" pitchFamily="34" charset="0"/>
                <a:ea typeface="Segoe UI Emoji" panose="020B0502040204020203" pitchFamily="34" charset="0"/>
                <a:cs typeface="Segoe UI" panose="020B0502040204020203" pitchFamily="34" charset="0"/>
              </a:rPr>
              <a:t> от 15.04.2019 г.  выданная АО «Оренбургнефть» сроком до 31.12.2126 г. с целевым назначением и видами работ: для разведки и добычи полезных ископаемых. Наименование участка недр, предоставленного в пользование: </a:t>
            </a:r>
            <a:r>
              <a:rPr lang="ru-RU" sz="1200" dirty="0" err="1">
                <a:latin typeface="Segoe UI" panose="020B0502040204020203" pitchFamily="34" charset="0"/>
                <a:ea typeface="Segoe UI Emoji" panose="020B0502040204020203" pitchFamily="34" charset="0"/>
                <a:cs typeface="Segoe UI" panose="020B0502040204020203" pitchFamily="34" charset="0"/>
              </a:rPr>
              <a:t>Сорочинско</a:t>
            </a:r>
            <a:r>
              <a:rPr lang="ru-RU" sz="1200" dirty="0">
                <a:latin typeface="Segoe UI" panose="020B0502040204020203" pitchFamily="34" charset="0"/>
                <a:ea typeface="Segoe UI Emoji" panose="020B0502040204020203" pitchFamily="34" charset="0"/>
                <a:cs typeface="Segoe UI" panose="020B0502040204020203" pitchFamily="34" charset="0"/>
              </a:rPr>
              <a:t>-Никольский. Территория расположения участка недр: Оренбургская область.</a:t>
            </a:r>
          </a:p>
        </p:txBody>
      </p:sp>
      <p:sp>
        <p:nvSpPr>
          <p:cNvPr id="8" name="Прямоугольник 7"/>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509603" y="377876"/>
            <a:ext cx="10062061" cy="523220"/>
          </a:xfrm>
          <a:prstGeom prst="rect">
            <a:avLst/>
          </a:prstGeom>
          <a:noFill/>
        </p:spPr>
        <p:txBody>
          <a:bodyPr wrap="square" rtlCol="0">
            <a:spAutoFit/>
          </a:bodyPr>
          <a:lstStyle/>
          <a:p>
            <a:pPr defTabSz="912813"/>
            <a:r>
              <a:rPr lang="ru-RU" sz="2800" b="1" dirty="0">
                <a:latin typeface="Segoe UI" panose="020B0502040204020203" pitchFamily="34" charset="0"/>
                <a:cs typeface="Segoe UI" panose="020B0502040204020203" pitchFamily="34" charset="0"/>
              </a:rPr>
              <a:t>СУЩЕСТВУЮЩЕЕ </a:t>
            </a:r>
            <a:r>
              <a:rPr lang="ru-RU" sz="2800" b="1" dirty="0" smtClean="0">
                <a:latin typeface="Segoe UI" panose="020B0502040204020203" pitchFamily="34" charset="0"/>
                <a:cs typeface="Segoe UI" panose="020B0502040204020203" pitchFamily="34" charset="0"/>
              </a:rPr>
              <a:t>ПОЛОЖЕНИЕ</a:t>
            </a:r>
            <a:endParaRPr lang="ru-RU" sz="2800" b="1" dirty="0">
              <a:solidFill>
                <a:srgbClr val="FFC000"/>
              </a:solidFill>
              <a:latin typeface="Segoe UI" panose="020B0502040204020203" pitchFamily="34" charset="0"/>
              <a:cs typeface="Segoe UI" panose="020B0502040204020203" pitchFamily="34" charset="0"/>
            </a:endParaRPr>
          </a:p>
        </p:txBody>
      </p:sp>
      <p:sp>
        <p:nvSpPr>
          <p:cNvPr id="15" name="Прямоугольник 14"/>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sp>
        <p:nvSpPr>
          <p:cNvPr id="18" name="TextBox 17"/>
          <p:cNvSpPr txBox="1"/>
          <p:nvPr/>
        </p:nvSpPr>
        <p:spPr>
          <a:xfrm>
            <a:off x="193109" y="6381994"/>
            <a:ext cx="250389" cy="338554"/>
          </a:xfrm>
          <a:prstGeom prst="rect">
            <a:avLst/>
          </a:prstGeom>
          <a:noFill/>
        </p:spPr>
        <p:txBody>
          <a:bodyPr>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4</a:t>
            </a:fld>
            <a:endParaRPr lang="ru-RU" sz="1600" b="0" dirty="0">
              <a:solidFill>
                <a:schemeClr val="bg1"/>
              </a:solidFill>
            </a:endParaRPr>
          </a:p>
        </p:txBody>
      </p:sp>
      <p:pic>
        <p:nvPicPr>
          <p:cNvPr id="1026" name="Рисунок 27" descr="рис_1_обзорка"/>
          <p:cNvPicPr>
            <a:picLocks noChangeAspect="1" noChangeArrowheads="1"/>
          </p:cNvPicPr>
          <p:nvPr/>
        </p:nvPicPr>
        <p:blipFill>
          <a:blip r:embed="rId3" cstate="print">
            <a:extLst>
              <a:ext uri="{28A0092B-C50C-407E-A947-70E740481C1C}">
                <a14:useLocalDpi xmlns:a14="http://schemas.microsoft.com/office/drawing/2010/main" val="0"/>
              </a:ext>
            </a:extLst>
          </a:blip>
          <a:srcRect t="7410" b="14044"/>
          <a:stretch>
            <a:fillRect/>
          </a:stretch>
        </p:blipFill>
        <p:spPr bwMode="auto">
          <a:xfrm>
            <a:off x="7643104" y="793538"/>
            <a:ext cx="4061021" cy="478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7810959" y="5594466"/>
            <a:ext cx="4197428" cy="461665"/>
          </a:xfrm>
          <a:prstGeom prst="rect">
            <a:avLst/>
          </a:prstGeom>
        </p:spPr>
        <p:txBody>
          <a:bodyPr wrap="square">
            <a:spAutoFit/>
          </a:bodyPr>
          <a:lstStyle/>
          <a:p>
            <a:pPr algn="ctr"/>
            <a:r>
              <a:rPr lang="ru-RU" sz="1200" b="1" dirty="0" smtClean="0">
                <a:latin typeface="Segoe UI" panose="020B0502040204020203" pitchFamily="34" charset="0"/>
                <a:ea typeface="Segoe UI Emoji" panose="020B0502040204020203" pitchFamily="34" charset="0"/>
                <a:cs typeface="Segoe UI" panose="020B0502040204020203" pitchFamily="34" charset="0"/>
              </a:rPr>
              <a:t>Обзорная карта района </a:t>
            </a:r>
            <a:r>
              <a:rPr lang="ru-RU" sz="1200" b="1" dirty="0" err="1" smtClean="0">
                <a:latin typeface="Segoe UI" panose="020B0502040204020203" pitchFamily="34" charset="0"/>
                <a:ea typeface="Segoe UI Emoji" panose="020B0502040204020203" pitchFamily="34" charset="0"/>
                <a:cs typeface="Segoe UI" panose="020B0502040204020203" pitchFamily="34" charset="0"/>
              </a:rPr>
              <a:t>Сорочинско</a:t>
            </a:r>
            <a:r>
              <a:rPr lang="ru-RU" sz="1200" b="1" dirty="0" smtClean="0">
                <a:latin typeface="Segoe UI" panose="020B0502040204020203" pitchFamily="34" charset="0"/>
                <a:ea typeface="Segoe UI Emoji" panose="020B0502040204020203" pitchFamily="34" charset="0"/>
                <a:cs typeface="Segoe UI" panose="020B0502040204020203" pitchFamily="34" charset="0"/>
              </a:rPr>
              <a:t>-Никольского месторождения </a:t>
            </a:r>
            <a:endParaRPr lang="ru-RU" sz="1200" b="1" dirty="0">
              <a:latin typeface="Segoe UI" panose="020B0502040204020203" pitchFamily="34" charset="0"/>
              <a:ea typeface="Segoe UI Emoji" panose="020B0502040204020203" pitchFamily="34" charset="0"/>
              <a:cs typeface="Segoe UI" panose="020B0502040204020203" pitchFamily="34" charset="0"/>
            </a:endParaRPr>
          </a:p>
        </p:txBody>
      </p:sp>
      <p:sp>
        <p:nvSpPr>
          <p:cNvPr id="3"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027" name="Picture 3" descr="Сорочинско-Никольский_03206_НЭ_Страница_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1102" y="871831"/>
            <a:ext cx="3519857" cy="4984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0406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79153" y="1200839"/>
            <a:ext cx="10798515" cy="4324261"/>
          </a:xfrm>
          <a:prstGeom prst="rect">
            <a:avLst/>
          </a:prstGeom>
          <a:noFill/>
        </p:spPr>
        <p:txBody>
          <a:bodyPr wrap="square" rtlCol="0">
            <a:spAutoFit/>
          </a:bodyPr>
          <a:lstStyle/>
          <a:p>
            <a:pPr indent="444500" algn="just">
              <a:spcBef>
                <a:spcPts val="600"/>
              </a:spcBef>
            </a:pPr>
            <a:r>
              <a:rPr lang="ru-RU" sz="1200" dirty="0">
                <a:latin typeface="Segoe UI" panose="020B0502040204020203" pitchFamily="34" charset="0"/>
                <a:ea typeface="Segoe UI Emoji" panose="020B0502040204020203" pitchFamily="34" charset="0"/>
                <a:cs typeface="Segoe UI" panose="020B0502040204020203" pitchFamily="34" charset="0"/>
              </a:rPr>
              <a:t>В рамках реализации проекта </a:t>
            </a:r>
            <a:r>
              <a:rPr lang="ru-RU" sz="1200" b="1" dirty="0" err="1" smtClean="0">
                <a:latin typeface="Segoe UI" panose="020B0502040204020203" pitchFamily="34" charset="0"/>
                <a:ea typeface="Segoe UI Emoji" panose="020B0502040204020203" pitchFamily="34" charset="0"/>
                <a:cs typeface="Segoe UI" panose="020B0502040204020203" pitchFamily="34" charset="0"/>
              </a:rPr>
              <a:t>6662П</a:t>
            </a:r>
            <a:r>
              <a:rPr lang="ru-RU" sz="1200" dirty="0" smtClean="0">
                <a:latin typeface="Segoe UI" panose="020B0502040204020203" pitchFamily="34" charset="0"/>
                <a:ea typeface="Segoe UI Emoji" panose="020B0502040204020203" pitchFamily="34" charset="0"/>
                <a:cs typeface="Segoe UI" panose="020B0502040204020203" pitchFamily="34" charset="0"/>
              </a:rPr>
              <a:t> «</a:t>
            </a:r>
            <a:r>
              <a:rPr lang="ru-RU" sz="1200" b="1" dirty="0">
                <a:latin typeface="Segoe UI" panose="020B0502040204020203" pitchFamily="34" charset="0"/>
                <a:ea typeface="Segoe UI Emoji" panose="020B0502040204020203" pitchFamily="34" charset="0"/>
                <a:cs typeface="Segoe UI" panose="020B0502040204020203" pitchFamily="34" charset="0"/>
              </a:rPr>
              <a:t>Сбор нефти и газа со скважин №№ 811, 812, 7000 и система </a:t>
            </a:r>
            <a:r>
              <a:rPr lang="ru-RU" sz="1200" b="1" dirty="0" err="1">
                <a:latin typeface="Segoe UI" panose="020B0502040204020203" pitchFamily="34" charset="0"/>
                <a:ea typeface="Segoe UI Emoji" panose="020B0502040204020203" pitchFamily="34" charset="0"/>
                <a:cs typeface="Segoe UI" panose="020B0502040204020203" pitchFamily="34" charset="0"/>
              </a:rPr>
              <a:t>заводнения</a:t>
            </a:r>
            <a:r>
              <a:rPr lang="ru-RU" sz="1200" b="1" dirty="0">
                <a:latin typeface="Segoe UI" panose="020B0502040204020203" pitchFamily="34" charset="0"/>
                <a:ea typeface="Segoe UI Emoji" panose="020B0502040204020203" pitchFamily="34" charset="0"/>
                <a:cs typeface="Segoe UI" panose="020B0502040204020203" pitchFamily="34" charset="0"/>
              </a:rPr>
              <a:t> скважины №812 </a:t>
            </a:r>
            <a:r>
              <a:rPr lang="ru-RU" sz="1200" b="1" dirty="0" err="1">
                <a:latin typeface="Segoe UI" panose="020B0502040204020203" pitchFamily="34" charset="0"/>
                <a:ea typeface="Segoe UI Emoji" panose="020B0502040204020203" pitchFamily="34" charset="0"/>
                <a:cs typeface="Segoe UI" panose="020B0502040204020203" pitchFamily="34" charset="0"/>
              </a:rPr>
              <a:t>Сорочинско</a:t>
            </a:r>
            <a:r>
              <a:rPr lang="ru-RU" sz="1200" b="1" dirty="0">
                <a:latin typeface="Segoe UI" panose="020B0502040204020203" pitchFamily="34" charset="0"/>
                <a:ea typeface="Segoe UI Emoji" panose="020B0502040204020203" pitchFamily="34" charset="0"/>
                <a:cs typeface="Segoe UI" panose="020B0502040204020203" pitchFamily="34" charset="0"/>
              </a:rPr>
              <a:t>-Никольского </a:t>
            </a:r>
            <a:r>
              <a:rPr lang="ru-RU" sz="1200" b="1" dirty="0" smtClean="0">
                <a:latin typeface="Segoe UI" panose="020B0502040204020203" pitchFamily="34" charset="0"/>
                <a:ea typeface="Segoe UI Emoji" panose="020B0502040204020203" pitchFamily="34" charset="0"/>
                <a:cs typeface="Segoe UI" panose="020B0502040204020203" pitchFamily="34" charset="0"/>
              </a:rPr>
              <a:t>месторождения</a:t>
            </a:r>
            <a:r>
              <a:rPr lang="ru-RU" sz="1200" dirty="0" smtClean="0">
                <a:latin typeface="Segoe UI" panose="020B0502040204020203" pitchFamily="34" charset="0"/>
                <a:ea typeface="Segoe UI Emoji" panose="020B0502040204020203" pitchFamily="34" charset="0"/>
                <a:cs typeface="Segoe UI" panose="020B0502040204020203" pitchFamily="34" charset="0"/>
              </a:rPr>
              <a:t>» </a:t>
            </a:r>
            <a:r>
              <a:rPr lang="ru-RU" sz="1200" dirty="0">
                <a:latin typeface="Segoe UI" panose="020B0502040204020203" pitchFamily="34" charset="0"/>
                <a:ea typeface="Segoe UI Emoji" panose="020B0502040204020203" pitchFamily="34" charset="0"/>
                <a:cs typeface="Segoe UI" panose="020B0502040204020203" pitchFamily="34" charset="0"/>
              </a:rPr>
              <a:t>предусматривается:</a:t>
            </a:r>
          </a:p>
          <a:p>
            <a:pPr marL="285750" lvl="0" indent="-285750">
              <a:spcBef>
                <a:spcPts val="600"/>
              </a:spcBef>
              <a:spcAft>
                <a:spcPts val="600"/>
              </a:spcAft>
              <a:buClr>
                <a:srgbClr val="FED104"/>
              </a:buClr>
              <a:buSzPct val="120000"/>
              <a:buFont typeface="Wingdings" panose="05000000000000000000" pitchFamily="2" charset="2"/>
              <a:buChar char="§"/>
              <a:tabLst>
                <a:tab pos="265113" algn="l"/>
              </a:tabLst>
              <a:defRPr/>
            </a:pPr>
            <a:r>
              <a:rPr lang="ru-RU" sz="1200" b="1" dirty="0">
                <a:latin typeface="Segoe UI" panose="020B0502040204020203" pitchFamily="34" charset="0"/>
                <a:cs typeface="Segoe UI" panose="020B0502040204020203" pitchFamily="34" charset="0"/>
              </a:rPr>
              <a:t>обустройство устья </a:t>
            </a:r>
            <a:r>
              <a:rPr lang="ru-RU" sz="1200" b="1" dirty="0" smtClean="0">
                <a:latin typeface="Segoe UI" panose="020B0502040204020203" pitchFamily="34" charset="0"/>
                <a:cs typeface="Segoe UI" panose="020B0502040204020203" pitchFamily="34" charset="0"/>
              </a:rPr>
              <a:t>добывающей скважины </a:t>
            </a:r>
            <a:r>
              <a:rPr lang="ru-RU" sz="1200" b="1" dirty="0">
                <a:latin typeface="Segoe UI" panose="020B0502040204020203" pitchFamily="34" charset="0"/>
                <a:cs typeface="Segoe UI" panose="020B0502040204020203" pitchFamily="34" charset="0"/>
              </a:rPr>
              <a:t>№ </a:t>
            </a:r>
            <a:r>
              <a:rPr lang="ru-RU" sz="1200" b="1" dirty="0" smtClean="0">
                <a:latin typeface="Segoe UI" panose="020B0502040204020203" pitchFamily="34" charset="0"/>
                <a:cs typeface="Segoe UI" panose="020B0502040204020203" pitchFamily="34" charset="0"/>
              </a:rPr>
              <a:t>811;</a:t>
            </a:r>
            <a:endParaRPr lang="ru-RU" sz="1200" b="1" dirty="0">
              <a:latin typeface="Segoe UI" panose="020B0502040204020203" pitchFamily="34" charset="0"/>
              <a:cs typeface="Segoe UI" panose="020B0502040204020203" pitchFamily="34" charset="0"/>
            </a:endParaRPr>
          </a:p>
          <a:p>
            <a:pPr marL="285750" indent="-285750">
              <a:spcBef>
                <a:spcPts val="600"/>
              </a:spcBef>
              <a:spcAft>
                <a:spcPts val="600"/>
              </a:spcAft>
              <a:buClr>
                <a:srgbClr val="FED104"/>
              </a:buClr>
              <a:buSzPct val="120000"/>
              <a:buFont typeface="Wingdings" panose="05000000000000000000" pitchFamily="2" charset="2"/>
              <a:buChar char="§"/>
              <a:tabLst>
                <a:tab pos="265113" algn="l"/>
              </a:tabLst>
              <a:defRPr/>
            </a:pPr>
            <a:r>
              <a:rPr lang="ru-RU" sz="1200" b="1" dirty="0">
                <a:latin typeface="Segoe UI" panose="020B0502040204020203" pitchFamily="34" charset="0"/>
                <a:cs typeface="Segoe UI" panose="020B0502040204020203" pitchFamily="34" charset="0"/>
              </a:rPr>
              <a:t>прокладка выкидного трубопровода </a:t>
            </a:r>
            <a:r>
              <a:rPr lang="ru-RU" sz="1200" b="1" dirty="0" err="1">
                <a:latin typeface="Segoe UI" panose="020B0502040204020203" pitchFamily="34" charset="0"/>
                <a:cs typeface="Segoe UI" panose="020B0502040204020203" pitchFamily="34" charset="0"/>
              </a:rPr>
              <a:t>Ø89х6</a:t>
            </a:r>
            <a:r>
              <a:rPr lang="ru-RU" sz="1200" b="1" dirty="0">
                <a:latin typeface="Segoe UI" panose="020B0502040204020203" pitchFamily="34" charset="0"/>
                <a:cs typeface="Segoe UI" panose="020B0502040204020203" pitchFamily="34" charset="0"/>
              </a:rPr>
              <a:t> от скважины № 811 до существующей </a:t>
            </a:r>
            <a:r>
              <a:rPr lang="ru-RU" sz="1200" b="1" dirty="0" err="1">
                <a:latin typeface="Segoe UI" panose="020B0502040204020203" pitchFamily="34" charset="0"/>
                <a:cs typeface="Segoe UI" panose="020B0502040204020203" pitchFamily="34" charset="0"/>
              </a:rPr>
              <a:t>АГЗУ</a:t>
            </a:r>
            <a:r>
              <a:rPr lang="ru-RU" sz="1200" b="1" dirty="0">
                <a:latin typeface="Segoe UI" panose="020B0502040204020203" pitchFamily="34" charset="0"/>
                <a:cs typeface="Segoe UI" panose="020B0502040204020203" pitchFamily="34" charset="0"/>
              </a:rPr>
              <a:t>-21;</a:t>
            </a:r>
          </a:p>
          <a:p>
            <a:pPr marL="285750" indent="-285750">
              <a:spcBef>
                <a:spcPts val="600"/>
              </a:spcBef>
              <a:spcAft>
                <a:spcPts val="600"/>
              </a:spcAft>
              <a:buClr>
                <a:srgbClr val="FED104"/>
              </a:buClr>
              <a:buSzPct val="120000"/>
              <a:buFont typeface="Wingdings" panose="05000000000000000000" pitchFamily="2" charset="2"/>
              <a:buChar char="§"/>
              <a:tabLst>
                <a:tab pos="265113" algn="l"/>
              </a:tabLst>
              <a:defRPr/>
            </a:pPr>
            <a:r>
              <a:rPr lang="ru-RU" sz="1200" b="1" dirty="0">
                <a:latin typeface="Segoe UI" panose="020B0502040204020203" pitchFamily="34" charset="0"/>
                <a:cs typeface="Segoe UI" panose="020B0502040204020203" pitchFamily="34" charset="0"/>
              </a:rPr>
              <a:t>установка камеры пуска очистного устройства </a:t>
            </a:r>
            <a:r>
              <a:rPr lang="ru-RU" sz="1200" b="1" dirty="0" err="1">
                <a:latin typeface="Segoe UI" panose="020B0502040204020203" pitchFamily="34" charset="0"/>
                <a:cs typeface="Segoe UI" panose="020B0502040204020203" pitchFamily="34" charset="0"/>
              </a:rPr>
              <a:t>МКПУ</a:t>
            </a:r>
            <a:r>
              <a:rPr lang="ru-RU" sz="1200" b="1" dirty="0">
                <a:latin typeface="Segoe UI" panose="020B0502040204020203" pitchFamily="34" charset="0"/>
                <a:cs typeface="Segoe UI" panose="020B0502040204020203" pitchFamily="34" charset="0"/>
              </a:rPr>
              <a:t> в районе проектируемой площадки скважины № 811 на выкидном трубопроводе со сбором дренажа в проектируемую дренажную емкость </a:t>
            </a:r>
            <a:r>
              <a:rPr lang="ru-RU" sz="1200" b="1" dirty="0" err="1">
                <a:latin typeface="Segoe UI" panose="020B0502040204020203" pitchFamily="34" charset="0"/>
                <a:cs typeface="Segoe UI" panose="020B0502040204020203" pitchFamily="34" charset="0"/>
              </a:rPr>
              <a:t>ЕД</a:t>
            </a:r>
            <a:r>
              <a:rPr lang="ru-RU" sz="1200" b="1" dirty="0">
                <a:latin typeface="Segoe UI" panose="020B0502040204020203" pitchFamily="34" charset="0"/>
                <a:cs typeface="Segoe UI" panose="020B0502040204020203" pitchFamily="34" charset="0"/>
              </a:rPr>
              <a:t> (V=</a:t>
            </a:r>
            <a:r>
              <a:rPr lang="ru-RU" sz="1200" b="1" dirty="0" err="1">
                <a:latin typeface="Segoe UI" panose="020B0502040204020203" pitchFamily="34" charset="0"/>
                <a:cs typeface="Segoe UI" panose="020B0502040204020203" pitchFamily="34" charset="0"/>
              </a:rPr>
              <a:t>1,5м3</a:t>
            </a:r>
            <a:r>
              <a:rPr lang="ru-RU" sz="1200" b="1" dirty="0">
                <a:latin typeface="Segoe UI" panose="020B0502040204020203" pitchFamily="34" charset="0"/>
                <a:cs typeface="Segoe UI" panose="020B0502040204020203" pitchFamily="34" charset="0"/>
              </a:rPr>
              <a:t>);</a:t>
            </a:r>
          </a:p>
          <a:p>
            <a:pPr marL="285750" indent="-285750">
              <a:spcBef>
                <a:spcPts val="600"/>
              </a:spcBef>
              <a:spcAft>
                <a:spcPts val="600"/>
              </a:spcAft>
              <a:buClr>
                <a:srgbClr val="FED104"/>
              </a:buClr>
              <a:buSzPct val="120000"/>
              <a:buFont typeface="Wingdings" panose="05000000000000000000" pitchFamily="2" charset="2"/>
              <a:buChar char="§"/>
              <a:tabLst>
                <a:tab pos="265113" algn="l"/>
              </a:tabLst>
              <a:defRPr/>
            </a:pPr>
            <a:r>
              <a:rPr lang="ru-RU" sz="1200" b="1" dirty="0">
                <a:latin typeface="Segoe UI" panose="020B0502040204020203" pitchFamily="34" charset="0"/>
                <a:cs typeface="Segoe UI" panose="020B0502040204020203" pitchFamily="34" charset="0"/>
              </a:rPr>
              <a:t>установка камеры приема очистного устройства </a:t>
            </a:r>
            <a:r>
              <a:rPr lang="ru-RU" sz="1200" b="1" dirty="0" err="1">
                <a:latin typeface="Segoe UI" panose="020B0502040204020203" pitchFamily="34" charset="0"/>
                <a:cs typeface="Segoe UI" panose="020B0502040204020203" pitchFamily="34" charset="0"/>
              </a:rPr>
              <a:t>МКПР</a:t>
            </a:r>
            <a:r>
              <a:rPr lang="ru-RU" sz="1200" b="1" dirty="0">
                <a:latin typeface="Segoe UI" panose="020B0502040204020203" pitchFamily="34" charset="0"/>
                <a:cs typeface="Segoe UI" panose="020B0502040204020203" pitchFamily="34" charset="0"/>
              </a:rPr>
              <a:t> в районе существующей площадки </a:t>
            </a:r>
            <a:r>
              <a:rPr lang="ru-RU" sz="1200" b="1" dirty="0" err="1">
                <a:latin typeface="Segoe UI" panose="020B0502040204020203" pitchFamily="34" charset="0"/>
                <a:cs typeface="Segoe UI" panose="020B0502040204020203" pitchFamily="34" charset="0"/>
              </a:rPr>
              <a:t>АГЗУ</a:t>
            </a:r>
            <a:r>
              <a:rPr lang="ru-RU" sz="1200" b="1" dirty="0">
                <a:latin typeface="Segoe UI" panose="020B0502040204020203" pitchFamily="34" charset="0"/>
                <a:cs typeface="Segoe UI" panose="020B0502040204020203" pitchFamily="34" charset="0"/>
              </a:rPr>
              <a:t>-21 на выкидном трубопроводе со сбором дренажа в проектируемую дренажную емкость </a:t>
            </a:r>
            <a:r>
              <a:rPr lang="ru-RU" sz="1200" b="1" dirty="0" err="1">
                <a:latin typeface="Segoe UI" panose="020B0502040204020203" pitchFamily="34" charset="0"/>
                <a:cs typeface="Segoe UI" panose="020B0502040204020203" pitchFamily="34" charset="0"/>
              </a:rPr>
              <a:t>ЕД</a:t>
            </a:r>
            <a:r>
              <a:rPr lang="ru-RU" sz="1200" b="1" dirty="0">
                <a:latin typeface="Segoe UI" panose="020B0502040204020203" pitchFamily="34" charset="0"/>
                <a:cs typeface="Segoe UI" panose="020B0502040204020203" pitchFamily="34" charset="0"/>
              </a:rPr>
              <a:t> (V=</a:t>
            </a:r>
            <a:r>
              <a:rPr lang="ru-RU" sz="1200" b="1" dirty="0" err="1">
                <a:latin typeface="Segoe UI" panose="020B0502040204020203" pitchFamily="34" charset="0"/>
                <a:cs typeface="Segoe UI" panose="020B0502040204020203" pitchFamily="34" charset="0"/>
              </a:rPr>
              <a:t>1,5м3</a:t>
            </a:r>
            <a:r>
              <a:rPr lang="ru-RU" sz="1200" b="1" dirty="0">
                <a:latin typeface="Segoe UI" panose="020B0502040204020203" pitchFamily="34" charset="0"/>
                <a:cs typeface="Segoe UI" panose="020B0502040204020203" pitchFamily="34" charset="0"/>
              </a:rPr>
              <a:t>);</a:t>
            </a:r>
          </a:p>
          <a:p>
            <a:pPr marL="285750" indent="-285750">
              <a:spcBef>
                <a:spcPts val="600"/>
              </a:spcBef>
              <a:spcAft>
                <a:spcPts val="600"/>
              </a:spcAft>
              <a:buClr>
                <a:srgbClr val="FED104"/>
              </a:buClr>
              <a:buSzPct val="120000"/>
              <a:buFont typeface="Wingdings" panose="05000000000000000000" pitchFamily="2" charset="2"/>
              <a:buChar char="§"/>
              <a:tabLst>
                <a:tab pos="265113" algn="l"/>
              </a:tabLst>
              <a:defRPr/>
            </a:pPr>
            <a:r>
              <a:rPr lang="ru-RU" sz="1200" b="1" dirty="0">
                <a:latin typeface="Segoe UI" panose="020B0502040204020203" pitchFamily="34" charset="0"/>
                <a:cs typeface="Segoe UI" panose="020B0502040204020203" pitchFamily="34" charset="0"/>
              </a:rPr>
              <a:t>обустройство устья добывающей скважины № 812;</a:t>
            </a:r>
          </a:p>
          <a:p>
            <a:pPr marL="285750" indent="-285750">
              <a:spcBef>
                <a:spcPts val="600"/>
              </a:spcBef>
              <a:spcAft>
                <a:spcPts val="600"/>
              </a:spcAft>
              <a:buClr>
                <a:srgbClr val="FED104"/>
              </a:buClr>
              <a:buSzPct val="120000"/>
              <a:buFont typeface="Wingdings" panose="05000000000000000000" pitchFamily="2" charset="2"/>
              <a:buChar char="§"/>
              <a:tabLst>
                <a:tab pos="265113" algn="l"/>
              </a:tabLst>
              <a:defRPr/>
            </a:pPr>
            <a:r>
              <a:rPr lang="ru-RU" sz="1200" b="1" dirty="0">
                <a:latin typeface="Segoe UI" panose="020B0502040204020203" pitchFamily="34" charset="0"/>
                <a:cs typeface="Segoe UI" panose="020B0502040204020203" pitchFamily="34" charset="0"/>
              </a:rPr>
              <a:t>прокладка выкидного трубопровода </a:t>
            </a:r>
            <a:r>
              <a:rPr lang="ru-RU" sz="1200" b="1" dirty="0" err="1">
                <a:latin typeface="Segoe UI" panose="020B0502040204020203" pitchFamily="34" charset="0"/>
                <a:cs typeface="Segoe UI" panose="020B0502040204020203" pitchFamily="34" charset="0"/>
              </a:rPr>
              <a:t>Ø89х8</a:t>
            </a:r>
            <a:r>
              <a:rPr lang="ru-RU" sz="1200" b="1" dirty="0">
                <a:latin typeface="Segoe UI" panose="020B0502040204020203" pitchFamily="34" charset="0"/>
                <a:cs typeface="Segoe UI" panose="020B0502040204020203" pitchFamily="34" charset="0"/>
              </a:rPr>
              <a:t> от скважины № 812 до существующей </a:t>
            </a:r>
            <a:r>
              <a:rPr lang="ru-RU" sz="1200" b="1" dirty="0" err="1">
                <a:latin typeface="Segoe UI" panose="020B0502040204020203" pitchFamily="34" charset="0"/>
                <a:cs typeface="Segoe UI" panose="020B0502040204020203" pitchFamily="34" charset="0"/>
              </a:rPr>
              <a:t>АГЗУ</a:t>
            </a:r>
            <a:r>
              <a:rPr lang="ru-RU" sz="1200" b="1" dirty="0">
                <a:latin typeface="Segoe UI" panose="020B0502040204020203" pitchFamily="34" charset="0"/>
                <a:cs typeface="Segoe UI" panose="020B0502040204020203" pitchFamily="34" charset="0"/>
              </a:rPr>
              <a:t>-21;</a:t>
            </a:r>
          </a:p>
          <a:p>
            <a:pPr marL="285750" indent="-285750">
              <a:spcBef>
                <a:spcPts val="600"/>
              </a:spcBef>
              <a:spcAft>
                <a:spcPts val="600"/>
              </a:spcAft>
              <a:buClr>
                <a:srgbClr val="FED104"/>
              </a:buClr>
              <a:buSzPct val="120000"/>
              <a:buFont typeface="Wingdings" panose="05000000000000000000" pitchFamily="2" charset="2"/>
              <a:buChar char="§"/>
              <a:tabLst>
                <a:tab pos="265113" algn="l"/>
              </a:tabLst>
              <a:defRPr/>
            </a:pPr>
            <a:r>
              <a:rPr lang="ru-RU" sz="1200" b="1" dirty="0">
                <a:latin typeface="Segoe UI" panose="020B0502040204020203" pitchFamily="34" charset="0"/>
                <a:cs typeface="Segoe UI" panose="020B0502040204020203" pitchFamily="34" charset="0"/>
              </a:rPr>
              <a:t>обустройство устья добывающей скважины № 7000;</a:t>
            </a:r>
          </a:p>
          <a:p>
            <a:pPr marL="285750" indent="-285750">
              <a:spcBef>
                <a:spcPts val="600"/>
              </a:spcBef>
              <a:spcAft>
                <a:spcPts val="600"/>
              </a:spcAft>
              <a:buClr>
                <a:srgbClr val="FED104"/>
              </a:buClr>
              <a:buSzPct val="120000"/>
              <a:buFont typeface="Wingdings" panose="05000000000000000000" pitchFamily="2" charset="2"/>
              <a:buChar char="§"/>
              <a:tabLst>
                <a:tab pos="265113" algn="l"/>
              </a:tabLst>
              <a:defRPr/>
            </a:pPr>
            <a:r>
              <a:rPr lang="ru-RU" sz="1200" b="1" dirty="0">
                <a:latin typeface="Segoe UI" panose="020B0502040204020203" pitchFamily="34" charset="0"/>
                <a:cs typeface="Segoe UI" panose="020B0502040204020203" pitchFamily="34" charset="0"/>
              </a:rPr>
              <a:t>прокладка выкидного трубопровода </a:t>
            </a:r>
            <a:r>
              <a:rPr lang="ru-RU" sz="1200" b="1" dirty="0" err="1">
                <a:latin typeface="Segoe UI" panose="020B0502040204020203" pitchFamily="34" charset="0"/>
                <a:cs typeface="Segoe UI" panose="020B0502040204020203" pitchFamily="34" charset="0"/>
              </a:rPr>
              <a:t>Ø89х6</a:t>
            </a:r>
            <a:r>
              <a:rPr lang="ru-RU" sz="1200" b="1" dirty="0">
                <a:latin typeface="Segoe UI" panose="020B0502040204020203" pitchFamily="34" charset="0"/>
                <a:cs typeface="Segoe UI" panose="020B0502040204020203" pitchFamily="34" charset="0"/>
              </a:rPr>
              <a:t> от скважины № 7000 до существующей </a:t>
            </a:r>
            <a:r>
              <a:rPr lang="ru-RU" sz="1200" b="1" dirty="0" err="1">
                <a:latin typeface="Segoe UI" panose="020B0502040204020203" pitchFamily="34" charset="0"/>
                <a:cs typeface="Segoe UI" panose="020B0502040204020203" pitchFamily="34" charset="0"/>
              </a:rPr>
              <a:t>АГЗУ</a:t>
            </a:r>
            <a:r>
              <a:rPr lang="ru-RU" sz="1200" b="1" dirty="0">
                <a:latin typeface="Segoe UI" panose="020B0502040204020203" pitchFamily="34" charset="0"/>
                <a:cs typeface="Segoe UI" panose="020B0502040204020203" pitchFamily="34" charset="0"/>
              </a:rPr>
              <a:t>-14;</a:t>
            </a:r>
          </a:p>
          <a:p>
            <a:pPr marL="285750" indent="-285750">
              <a:spcBef>
                <a:spcPts val="600"/>
              </a:spcBef>
              <a:spcAft>
                <a:spcPts val="600"/>
              </a:spcAft>
              <a:buClr>
                <a:srgbClr val="FED104"/>
              </a:buClr>
              <a:buSzPct val="120000"/>
              <a:buFont typeface="Wingdings" panose="05000000000000000000" pitchFamily="2" charset="2"/>
              <a:buChar char="§"/>
              <a:tabLst>
                <a:tab pos="265113" algn="l"/>
              </a:tabLst>
              <a:defRPr/>
            </a:pPr>
            <a:r>
              <a:rPr lang="ru-RU" sz="1200" b="1" dirty="0">
                <a:latin typeface="Segoe UI" panose="020B0502040204020203" pitchFamily="34" charset="0"/>
                <a:cs typeface="Segoe UI" panose="020B0502040204020203" pitchFamily="34" charset="0"/>
              </a:rPr>
              <a:t>обустройство нагнетательной скважины №812 (после отработки на нефть);</a:t>
            </a:r>
          </a:p>
          <a:p>
            <a:pPr marL="285750" indent="-285750">
              <a:spcBef>
                <a:spcPts val="600"/>
              </a:spcBef>
              <a:spcAft>
                <a:spcPts val="600"/>
              </a:spcAft>
              <a:buClr>
                <a:srgbClr val="FED104"/>
              </a:buClr>
              <a:buSzPct val="120000"/>
              <a:buFont typeface="Wingdings" panose="05000000000000000000" pitchFamily="2" charset="2"/>
              <a:buChar char="§"/>
              <a:tabLst>
                <a:tab pos="265113" algn="l"/>
              </a:tabLst>
              <a:defRPr/>
            </a:pPr>
            <a:r>
              <a:rPr lang="ru-RU" sz="1200" b="1" dirty="0">
                <a:latin typeface="Segoe UI" panose="020B0502040204020203" pitchFamily="34" charset="0"/>
                <a:cs typeface="Segoe UI" panose="020B0502040204020203" pitchFamily="34" charset="0"/>
              </a:rPr>
              <a:t>строительство высоконапорного водовода </a:t>
            </a:r>
            <a:r>
              <a:rPr lang="ru-RU" sz="1200" b="1" dirty="0" err="1">
                <a:latin typeface="Segoe UI" panose="020B0502040204020203" pitchFamily="34" charset="0"/>
                <a:cs typeface="Segoe UI" panose="020B0502040204020203" pitchFamily="34" charset="0"/>
              </a:rPr>
              <a:t>Ø89х8</a:t>
            </a:r>
            <a:r>
              <a:rPr lang="ru-RU" sz="1200" b="1" dirty="0">
                <a:latin typeface="Segoe UI" panose="020B0502040204020203" pitchFamily="34" charset="0"/>
                <a:cs typeface="Segoe UI" panose="020B0502040204020203" pitchFamily="34" charset="0"/>
              </a:rPr>
              <a:t> от ВРП-21 (проект 5311) до точки врезки в ранее запроектированный выкидной трубопровод от скважины №812, переводимой в систему </a:t>
            </a:r>
            <a:r>
              <a:rPr lang="ru-RU" sz="1200" b="1" dirty="0" err="1">
                <a:latin typeface="Segoe UI" panose="020B0502040204020203" pitchFamily="34" charset="0"/>
                <a:cs typeface="Segoe UI" panose="020B0502040204020203" pitchFamily="34" charset="0"/>
              </a:rPr>
              <a:t>ППД</a:t>
            </a:r>
            <a:r>
              <a:rPr lang="ru-RU" sz="1200" b="1" dirty="0" smtClean="0">
                <a:latin typeface="Segoe UI" panose="020B0502040204020203" pitchFamily="34" charset="0"/>
                <a:cs typeface="Segoe UI" panose="020B0502040204020203" pitchFamily="34" charset="0"/>
              </a:rPr>
              <a:t>.</a:t>
            </a:r>
            <a:endParaRPr lang="ru-RU" sz="1200" b="1" dirty="0">
              <a:latin typeface="Segoe UI" panose="020B0502040204020203" pitchFamily="34" charset="0"/>
              <a:cs typeface="Segoe UI" panose="020B0502040204020203" pitchFamily="34" charset="0"/>
            </a:endParaRPr>
          </a:p>
        </p:txBody>
      </p:sp>
      <p:sp>
        <p:nvSpPr>
          <p:cNvPr id="8" name="Прямоугольник 7"/>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509603" y="377876"/>
            <a:ext cx="10062061" cy="523220"/>
          </a:xfrm>
          <a:prstGeom prst="rect">
            <a:avLst/>
          </a:prstGeom>
          <a:noFill/>
        </p:spPr>
        <p:txBody>
          <a:bodyPr wrap="square" rtlCol="0">
            <a:spAutoFit/>
          </a:bodyPr>
          <a:lstStyle/>
          <a:p>
            <a:pPr defTabSz="912813"/>
            <a:r>
              <a:rPr lang="ru-RU" sz="2800" b="1" dirty="0" smtClean="0">
                <a:latin typeface="Segoe UI" panose="020B0502040204020203" pitchFamily="34" charset="0"/>
                <a:cs typeface="Segoe UI" panose="020B0502040204020203" pitchFamily="34" charset="0"/>
              </a:rPr>
              <a:t>ПРОЕКТИРУЕМЫЕ ОБЪЕКТЫ</a:t>
            </a:r>
            <a:endParaRPr lang="ru-RU" sz="2800" b="1" dirty="0">
              <a:solidFill>
                <a:srgbClr val="FFC000"/>
              </a:solidFill>
              <a:latin typeface="Segoe UI" panose="020B0502040204020203" pitchFamily="34" charset="0"/>
              <a:cs typeface="Segoe UI" panose="020B0502040204020203" pitchFamily="34" charset="0"/>
            </a:endParaRPr>
          </a:p>
        </p:txBody>
      </p:sp>
      <p:sp>
        <p:nvSpPr>
          <p:cNvPr id="15" name="Прямоугольник 14"/>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sp>
        <p:nvSpPr>
          <p:cNvPr id="18" name="TextBox 17"/>
          <p:cNvSpPr txBox="1"/>
          <p:nvPr/>
        </p:nvSpPr>
        <p:spPr>
          <a:xfrm>
            <a:off x="193109" y="6381994"/>
            <a:ext cx="250389" cy="338554"/>
          </a:xfrm>
          <a:prstGeom prst="rect">
            <a:avLst/>
          </a:prstGeom>
          <a:noFill/>
        </p:spPr>
        <p:txBody>
          <a:bodyPr>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5</a:t>
            </a:fld>
            <a:endParaRPr lang="ru-RU" sz="1600" b="0" dirty="0">
              <a:solidFill>
                <a:schemeClr val="bg1"/>
              </a:solidFill>
            </a:endParaRPr>
          </a:p>
        </p:txBody>
      </p:sp>
      <p:sp>
        <p:nvSpPr>
          <p:cNvPr id="3"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Tree>
    <p:extLst>
      <p:ext uri="{BB962C8B-B14F-4D97-AF65-F5344CB8AC3E}">
        <p14:creationId xmlns:p14="http://schemas.microsoft.com/office/powerpoint/2010/main" val="24971638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79153" y="1200839"/>
            <a:ext cx="10798515" cy="3954929"/>
          </a:xfrm>
          <a:prstGeom prst="rect">
            <a:avLst/>
          </a:prstGeom>
          <a:noFill/>
        </p:spPr>
        <p:txBody>
          <a:bodyPr wrap="square" rtlCol="0">
            <a:spAutoFit/>
          </a:bodyPr>
          <a:lstStyle/>
          <a:p>
            <a:pPr indent="444500" algn="just">
              <a:spcBef>
                <a:spcPts val="600"/>
              </a:spcBef>
            </a:pPr>
            <a:r>
              <a:rPr lang="ru-RU" sz="1200" dirty="0">
                <a:latin typeface="Segoe UI" panose="020B0502040204020203" pitchFamily="34" charset="0"/>
                <a:ea typeface="Segoe UI Emoji" panose="020B0502040204020203" pitchFamily="34" charset="0"/>
                <a:cs typeface="Segoe UI" panose="020B0502040204020203" pitchFamily="34" charset="0"/>
              </a:rPr>
              <a:t>Продукция скважин №№ 811, 812 под устьевым давлением, развиваемым погружным электронасосом, по проектируемым выкидным трубопроводам поступает на существующую автоматизированную замерную установку </a:t>
            </a:r>
            <a:r>
              <a:rPr lang="ru-RU" sz="1200" dirty="0" err="1">
                <a:latin typeface="Segoe UI" panose="020B0502040204020203" pitchFamily="34" charset="0"/>
                <a:ea typeface="Segoe UI Emoji" panose="020B0502040204020203" pitchFamily="34" charset="0"/>
                <a:cs typeface="Segoe UI" panose="020B0502040204020203" pitchFamily="34" charset="0"/>
              </a:rPr>
              <a:t>АГЗУ</a:t>
            </a:r>
            <a:r>
              <a:rPr lang="ru-RU" sz="1200" dirty="0">
                <a:latin typeface="Segoe UI" panose="020B0502040204020203" pitchFamily="34" charset="0"/>
                <a:ea typeface="Segoe UI Emoji" panose="020B0502040204020203" pitchFamily="34" charset="0"/>
                <a:cs typeface="Segoe UI" panose="020B0502040204020203" pitchFamily="34" charset="0"/>
              </a:rPr>
              <a:t>-21, где осуществляется замер дебита скважин. </a:t>
            </a:r>
          </a:p>
          <a:p>
            <a:pPr indent="444500" algn="just">
              <a:spcBef>
                <a:spcPts val="600"/>
              </a:spcBef>
            </a:pPr>
            <a:r>
              <a:rPr lang="ru-RU" sz="1200" dirty="0">
                <a:latin typeface="Segoe UI" panose="020B0502040204020203" pitchFamily="34" charset="0"/>
                <a:ea typeface="Segoe UI Emoji" panose="020B0502040204020203" pitchFamily="34" charset="0"/>
                <a:cs typeface="Segoe UI" panose="020B0502040204020203" pitchFamily="34" charset="0"/>
              </a:rPr>
              <a:t>Продукция скважины № 7000 под устьевым давлением, развиваемым погружным электронасосом, по проектируемому выкидному трубопроводам поступает на существующую автоматизированную замерную установку </a:t>
            </a:r>
            <a:r>
              <a:rPr lang="ru-RU" sz="1200" dirty="0" err="1">
                <a:latin typeface="Segoe UI" panose="020B0502040204020203" pitchFamily="34" charset="0"/>
                <a:ea typeface="Segoe UI Emoji" panose="020B0502040204020203" pitchFamily="34" charset="0"/>
                <a:cs typeface="Segoe UI" panose="020B0502040204020203" pitchFamily="34" charset="0"/>
              </a:rPr>
              <a:t>АГЗУ</a:t>
            </a:r>
            <a:r>
              <a:rPr lang="ru-RU" sz="1200" dirty="0">
                <a:latin typeface="Segoe UI" panose="020B0502040204020203" pitchFamily="34" charset="0"/>
                <a:ea typeface="Segoe UI Emoji" panose="020B0502040204020203" pitchFamily="34" charset="0"/>
                <a:cs typeface="Segoe UI" panose="020B0502040204020203" pitchFamily="34" charset="0"/>
              </a:rPr>
              <a:t>-14, где осуществляется замер дебита скважины. </a:t>
            </a:r>
          </a:p>
          <a:p>
            <a:pPr indent="444500" algn="just">
              <a:spcBef>
                <a:spcPts val="600"/>
              </a:spcBef>
            </a:pPr>
            <a:r>
              <a:rPr lang="ru-RU" sz="1200" dirty="0">
                <a:latin typeface="Segoe UI" panose="020B0502040204020203" pitchFamily="34" charset="0"/>
                <a:ea typeface="Segoe UI Emoji" panose="020B0502040204020203" pitchFamily="34" charset="0"/>
                <a:cs typeface="Segoe UI" panose="020B0502040204020203" pitchFamily="34" charset="0"/>
              </a:rPr>
              <a:t>Проектируемый выкидной трубопровод подключается к замерной установке при помощи сварки к штуцеру с ответным фланцевым соединением </a:t>
            </a:r>
            <a:r>
              <a:rPr lang="en-US" sz="1200" dirty="0">
                <a:latin typeface="Segoe UI" panose="020B0502040204020203" pitchFamily="34" charset="0"/>
                <a:ea typeface="Segoe UI Emoji" panose="020B0502040204020203" pitchFamily="34" charset="0"/>
                <a:cs typeface="Segoe UI" panose="020B0502040204020203" pitchFamily="34" charset="0"/>
              </a:rPr>
              <a:t>d</a:t>
            </a:r>
            <a:r>
              <a:rPr lang="ru-RU" sz="1200" dirty="0" err="1">
                <a:latin typeface="Segoe UI" panose="020B0502040204020203" pitchFamily="34" charset="0"/>
                <a:ea typeface="Segoe UI Emoji" panose="020B0502040204020203" pitchFamily="34" charset="0"/>
                <a:cs typeface="Segoe UI" panose="020B0502040204020203" pitchFamily="34" charset="0"/>
              </a:rPr>
              <a:t>у80</a:t>
            </a:r>
            <a:r>
              <a:rPr lang="ru-RU" sz="1200" dirty="0">
                <a:latin typeface="Segoe UI" panose="020B0502040204020203" pitchFamily="34" charset="0"/>
                <a:ea typeface="Segoe UI Emoji" panose="020B0502040204020203" pitchFamily="34" charset="0"/>
                <a:cs typeface="Segoe UI" panose="020B0502040204020203" pitchFamily="34" charset="0"/>
              </a:rPr>
              <a:t> мм, </a:t>
            </a:r>
            <a:r>
              <a:rPr lang="ru-RU" sz="1200" dirty="0" err="1">
                <a:latin typeface="Segoe UI" panose="020B0502040204020203" pitchFamily="34" charset="0"/>
                <a:ea typeface="Segoe UI Emoji" panose="020B0502040204020203" pitchFamily="34" charset="0"/>
                <a:cs typeface="Segoe UI" panose="020B0502040204020203" pitchFamily="34" charset="0"/>
              </a:rPr>
              <a:t>Ру</a:t>
            </a:r>
            <a:r>
              <a:rPr lang="ru-RU" sz="1200" dirty="0">
                <a:latin typeface="Segoe UI" panose="020B0502040204020203" pitchFamily="34" charset="0"/>
                <a:ea typeface="Segoe UI Emoji" panose="020B0502040204020203" pitchFamily="34" charset="0"/>
                <a:cs typeface="Segoe UI" panose="020B0502040204020203" pitchFamily="34" charset="0"/>
              </a:rPr>
              <a:t> 4,0 МПа, который входит в комплект поставки блока. Далее, по нефтегазосборному трубопроводу, совместно с продукцией существующих скважин, нефтегазосборная смесь поступает на </a:t>
            </a:r>
            <a:r>
              <a:rPr lang="ru-RU" sz="1200" dirty="0" err="1">
                <a:latin typeface="Segoe UI" panose="020B0502040204020203" pitchFamily="34" charset="0"/>
                <a:ea typeface="Segoe UI Emoji" panose="020B0502040204020203" pitchFamily="34" charset="0"/>
                <a:cs typeface="Segoe UI" panose="020B0502040204020203" pitchFamily="34" charset="0"/>
              </a:rPr>
              <a:t>УПСВ</a:t>
            </a:r>
            <a:r>
              <a:rPr lang="ru-RU" sz="1200" dirty="0">
                <a:latin typeface="Segoe UI" panose="020B0502040204020203" pitchFamily="34" charset="0"/>
                <a:ea typeface="Segoe UI Emoji" panose="020B0502040204020203" pitchFamily="34" charset="0"/>
                <a:cs typeface="Segoe UI" panose="020B0502040204020203" pitchFamily="34" charset="0"/>
              </a:rPr>
              <a:t> «</a:t>
            </a:r>
            <a:r>
              <a:rPr lang="ru-RU" sz="1200" dirty="0" err="1">
                <a:latin typeface="Segoe UI" panose="020B0502040204020203" pitchFamily="34" charset="0"/>
                <a:ea typeface="Segoe UI Emoji" panose="020B0502040204020203" pitchFamily="34" charset="0"/>
                <a:cs typeface="Segoe UI" panose="020B0502040204020203" pitchFamily="34" charset="0"/>
              </a:rPr>
              <a:t>Сорочинско</a:t>
            </a:r>
            <a:r>
              <a:rPr lang="ru-RU" sz="1200" dirty="0">
                <a:latin typeface="Segoe UI" panose="020B0502040204020203" pitchFamily="34" charset="0"/>
                <a:ea typeface="Segoe UI Emoji" panose="020B0502040204020203" pitchFamily="34" charset="0"/>
                <a:cs typeface="Segoe UI" panose="020B0502040204020203" pitchFamily="34" charset="0"/>
              </a:rPr>
              <a:t>-Никольская».</a:t>
            </a:r>
          </a:p>
          <a:p>
            <a:pPr indent="444500" algn="just">
              <a:spcBef>
                <a:spcPts val="600"/>
              </a:spcBef>
            </a:pPr>
            <a:r>
              <a:rPr lang="ru-RU" sz="1200" dirty="0">
                <a:latin typeface="Segoe UI" panose="020B0502040204020203" pitchFamily="34" charset="0"/>
                <a:ea typeface="Segoe UI Emoji" panose="020B0502040204020203" pitchFamily="34" charset="0"/>
                <a:cs typeface="Segoe UI" panose="020B0502040204020203" pitchFamily="34" charset="0"/>
              </a:rPr>
              <a:t>Для потребителей площадки </a:t>
            </a:r>
            <a:r>
              <a:rPr lang="ru-RU" sz="1200" dirty="0" err="1">
                <a:latin typeface="Segoe UI" panose="020B0502040204020203" pitchFamily="34" charset="0"/>
                <a:ea typeface="Segoe UI Emoji" panose="020B0502040204020203" pitchFamily="34" charset="0"/>
                <a:cs typeface="Segoe UI" panose="020B0502040204020203" pitchFamily="34" charset="0"/>
              </a:rPr>
              <a:t>скв</a:t>
            </a:r>
            <a:r>
              <a:rPr lang="ru-RU" sz="1200" dirty="0">
                <a:latin typeface="Segoe UI" panose="020B0502040204020203" pitchFamily="34" charset="0"/>
                <a:ea typeface="Segoe UI Emoji" panose="020B0502040204020203" pitchFamily="34" charset="0"/>
                <a:cs typeface="Segoe UI" panose="020B0502040204020203" pitchFamily="34" charset="0"/>
              </a:rPr>
              <a:t>.№ 811 предусматривается замена </a:t>
            </a:r>
            <a:r>
              <a:rPr lang="ru-RU" sz="1200" dirty="0" err="1">
                <a:latin typeface="Segoe UI" panose="020B0502040204020203" pitchFamily="34" charset="0"/>
                <a:ea typeface="Segoe UI Emoji" panose="020B0502040204020203" pitchFamily="34" charset="0"/>
                <a:cs typeface="Segoe UI" panose="020B0502040204020203" pitchFamily="34" charset="0"/>
              </a:rPr>
              <a:t>однотрансформаторной</a:t>
            </a:r>
            <a:r>
              <a:rPr lang="ru-RU" sz="1200" dirty="0">
                <a:latin typeface="Segoe UI" panose="020B0502040204020203" pitchFamily="34" charset="0"/>
                <a:ea typeface="Segoe UI Emoji" panose="020B0502040204020203" pitchFamily="34" charset="0"/>
                <a:cs typeface="Segoe UI" panose="020B0502040204020203" pitchFamily="34" charset="0"/>
              </a:rPr>
              <a:t> подстанции </a:t>
            </a:r>
            <a:r>
              <a:rPr lang="ru-RU" sz="1200" dirty="0" err="1">
                <a:latin typeface="Segoe UI" panose="020B0502040204020203" pitchFamily="34" charset="0"/>
                <a:ea typeface="Segoe UI Emoji" panose="020B0502040204020203" pitchFamily="34" charset="0"/>
                <a:cs typeface="Segoe UI" panose="020B0502040204020203" pitchFamily="34" charset="0"/>
              </a:rPr>
              <a:t>КТП</a:t>
            </a:r>
            <a:r>
              <a:rPr lang="ru-RU" sz="1200" dirty="0">
                <a:latin typeface="Segoe UI" panose="020B0502040204020203" pitchFamily="34" charset="0"/>
                <a:ea typeface="Segoe UI Emoji" panose="020B0502040204020203" pitchFamily="34" charset="0"/>
                <a:cs typeface="Segoe UI" panose="020B0502040204020203" pitchFamily="34" charset="0"/>
              </a:rPr>
              <a:t>-6/0,4 </a:t>
            </a:r>
            <a:r>
              <a:rPr lang="ru-RU" sz="1200" dirty="0" err="1">
                <a:latin typeface="Segoe UI" panose="020B0502040204020203" pitchFamily="34" charset="0"/>
                <a:ea typeface="Segoe UI Emoji" panose="020B0502040204020203" pitchFamily="34" charset="0"/>
                <a:cs typeface="Segoe UI" panose="020B0502040204020203" pitchFamily="34" charset="0"/>
              </a:rPr>
              <a:t>кВ</a:t>
            </a:r>
            <a:r>
              <a:rPr lang="ru-RU" sz="1200" dirty="0">
                <a:latin typeface="Segoe UI" panose="020B0502040204020203" pitchFamily="34" charset="0"/>
                <a:ea typeface="Segoe UI Emoji" panose="020B0502040204020203" pitchFamily="34" charset="0"/>
                <a:cs typeface="Segoe UI" panose="020B0502040204020203" pitchFamily="34" charset="0"/>
              </a:rPr>
              <a:t> с масляным трансформатором мощностью 160 </a:t>
            </a:r>
            <a:r>
              <a:rPr lang="ru-RU" sz="1200" dirty="0" err="1">
                <a:latin typeface="Segoe UI" panose="020B0502040204020203" pitchFamily="34" charset="0"/>
                <a:ea typeface="Segoe UI Emoji" panose="020B0502040204020203" pitchFamily="34" charset="0"/>
                <a:cs typeface="Segoe UI" panose="020B0502040204020203" pitchFamily="34" charset="0"/>
              </a:rPr>
              <a:t>кВА</a:t>
            </a:r>
            <a:r>
              <a:rPr lang="ru-RU" sz="1200" dirty="0">
                <a:latin typeface="Segoe UI" panose="020B0502040204020203" pitchFamily="34" charset="0"/>
                <a:ea typeface="Segoe UI Emoji" panose="020B0502040204020203" pitchFamily="34" charset="0"/>
                <a:cs typeface="Segoe UI" panose="020B0502040204020203" pitchFamily="34" charset="0"/>
              </a:rPr>
              <a:t> на </a:t>
            </a:r>
            <a:r>
              <a:rPr lang="ru-RU" sz="1200" dirty="0" err="1">
                <a:latin typeface="Segoe UI" panose="020B0502040204020203" pitchFamily="34" charset="0"/>
                <a:ea typeface="Segoe UI Emoji" panose="020B0502040204020203" pitchFamily="34" charset="0"/>
                <a:cs typeface="Segoe UI" panose="020B0502040204020203" pitchFamily="34" charset="0"/>
              </a:rPr>
              <a:t>скв</a:t>
            </a:r>
            <a:r>
              <a:rPr lang="ru-RU" sz="1200" dirty="0">
                <a:latin typeface="Segoe UI" panose="020B0502040204020203" pitchFamily="34" charset="0"/>
                <a:ea typeface="Segoe UI Emoji" panose="020B0502040204020203" pitchFamily="34" charset="0"/>
                <a:cs typeface="Segoe UI" panose="020B0502040204020203" pitchFamily="34" charset="0"/>
              </a:rPr>
              <a:t>.№ 81 (ранний проект </a:t>
            </a:r>
            <a:r>
              <a:rPr lang="ru-RU" sz="1200" dirty="0" err="1">
                <a:latin typeface="Segoe UI" panose="020B0502040204020203" pitchFamily="34" charset="0"/>
                <a:ea typeface="Segoe UI Emoji" panose="020B0502040204020203" pitchFamily="34" charset="0"/>
                <a:cs typeface="Segoe UI" panose="020B0502040204020203" pitchFamily="34" charset="0"/>
              </a:rPr>
              <a:t>5193П</a:t>
            </a:r>
            <a:r>
              <a:rPr lang="ru-RU" sz="1200" dirty="0">
                <a:latin typeface="Segoe UI" panose="020B0502040204020203" pitchFamily="34" charset="0"/>
                <a:ea typeface="Segoe UI Emoji" panose="020B0502040204020203" pitchFamily="34" charset="0"/>
                <a:cs typeface="Segoe UI" panose="020B0502040204020203" pitchFamily="34" charset="0"/>
              </a:rPr>
              <a:t>) на </a:t>
            </a:r>
            <a:r>
              <a:rPr lang="ru-RU" sz="1200" dirty="0" err="1">
                <a:latin typeface="Segoe UI" panose="020B0502040204020203" pitchFamily="34" charset="0"/>
                <a:ea typeface="Segoe UI Emoji" panose="020B0502040204020203" pitchFamily="34" charset="0"/>
                <a:cs typeface="Segoe UI" panose="020B0502040204020203" pitchFamily="34" charset="0"/>
              </a:rPr>
              <a:t>однотрансформаторную</a:t>
            </a:r>
            <a:r>
              <a:rPr lang="ru-RU" sz="1200" dirty="0">
                <a:latin typeface="Segoe UI" panose="020B0502040204020203" pitchFamily="34" charset="0"/>
                <a:ea typeface="Segoe UI Emoji" panose="020B0502040204020203" pitchFamily="34" charset="0"/>
                <a:cs typeface="Segoe UI" panose="020B0502040204020203" pitchFamily="34" charset="0"/>
              </a:rPr>
              <a:t> подстанцию </a:t>
            </a:r>
            <a:r>
              <a:rPr lang="ru-RU" sz="1200" dirty="0" err="1">
                <a:latin typeface="Segoe UI" panose="020B0502040204020203" pitchFamily="34" charset="0"/>
                <a:ea typeface="Segoe UI Emoji" panose="020B0502040204020203" pitchFamily="34" charset="0"/>
                <a:cs typeface="Segoe UI" panose="020B0502040204020203" pitchFamily="34" charset="0"/>
              </a:rPr>
              <a:t>КТП</a:t>
            </a:r>
            <a:r>
              <a:rPr lang="ru-RU" sz="1200" dirty="0">
                <a:latin typeface="Segoe UI" panose="020B0502040204020203" pitchFamily="34" charset="0"/>
                <a:ea typeface="Segoe UI Emoji" panose="020B0502040204020203" pitchFamily="34" charset="0"/>
                <a:cs typeface="Segoe UI" panose="020B0502040204020203" pitchFamily="34" charset="0"/>
              </a:rPr>
              <a:t>-6/0,4 </a:t>
            </a:r>
            <a:r>
              <a:rPr lang="ru-RU" sz="1200" dirty="0" err="1">
                <a:latin typeface="Segoe UI" panose="020B0502040204020203" pitchFamily="34" charset="0"/>
                <a:ea typeface="Segoe UI Emoji" panose="020B0502040204020203" pitchFamily="34" charset="0"/>
                <a:cs typeface="Segoe UI" panose="020B0502040204020203" pitchFamily="34" charset="0"/>
              </a:rPr>
              <a:t>кВ</a:t>
            </a:r>
            <a:r>
              <a:rPr lang="ru-RU" sz="1200" dirty="0">
                <a:latin typeface="Segoe UI" panose="020B0502040204020203" pitchFamily="34" charset="0"/>
                <a:ea typeface="Segoe UI Emoji" panose="020B0502040204020203" pitchFamily="34" charset="0"/>
                <a:cs typeface="Segoe UI" panose="020B0502040204020203" pitchFamily="34" charset="0"/>
              </a:rPr>
              <a:t> с масляным трансформатором 400 </a:t>
            </a:r>
            <a:r>
              <a:rPr lang="ru-RU" sz="1200" dirty="0" err="1" smtClean="0">
                <a:latin typeface="Segoe UI" panose="020B0502040204020203" pitchFamily="34" charset="0"/>
                <a:ea typeface="Segoe UI Emoji" panose="020B0502040204020203" pitchFamily="34" charset="0"/>
                <a:cs typeface="Segoe UI" panose="020B0502040204020203" pitchFamily="34" charset="0"/>
              </a:rPr>
              <a:t>кВа</a:t>
            </a:r>
            <a:r>
              <a:rPr lang="ru-RU" sz="1200" dirty="0" smtClean="0">
                <a:latin typeface="Segoe UI" panose="020B0502040204020203" pitchFamily="34" charset="0"/>
                <a:ea typeface="Segoe UI Emoji" panose="020B0502040204020203" pitchFamily="34" charset="0"/>
                <a:cs typeface="Segoe UI" panose="020B0502040204020203" pitchFamily="34" charset="0"/>
              </a:rPr>
              <a:t>.</a:t>
            </a:r>
          </a:p>
          <a:p>
            <a:pPr indent="444500" algn="just">
              <a:spcBef>
                <a:spcPts val="600"/>
              </a:spcBef>
            </a:pPr>
            <a:r>
              <a:rPr lang="ru-RU" sz="1200" dirty="0">
                <a:latin typeface="Segoe UI" panose="020B0502040204020203" pitchFamily="34" charset="0"/>
                <a:ea typeface="Segoe UI Emoji" panose="020B0502040204020203" pitchFamily="34" charset="0"/>
                <a:cs typeface="Segoe UI" panose="020B0502040204020203" pitchFamily="34" charset="0"/>
              </a:rPr>
              <a:t>Для электроснабжения и распределения электроэнергии на напряжение 0,4/0,23 </a:t>
            </a:r>
            <a:r>
              <a:rPr lang="ru-RU" sz="1200" dirty="0" err="1">
                <a:latin typeface="Segoe UI" panose="020B0502040204020203" pitchFamily="34" charset="0"/>
                <a:ea typeface="Segoe UI Emoji" panose="020B0502040204020203" pitchFamily="34" charset="0"/>
                <a:cs typeface="Segoe UI" panose="020B0502040204020203" pitchFamily="34" charset="0"/>
              </a:rPr>
              <a:t>кВ</a:t>
            </a:r>
            <a:r>
              <a:rPr lang="ru-RU" sz="1200" dirty="0">
                <a:latin typeface="Segoe UI" panose="020B0502040204020203" pitchFamily="34" charset="0"/>
                <a:ea typeface="Segoe UI Emoji" panose="020B0502040204020203" pitchFamily="34" charset="0"/>
                <a:cs typeface="Segoe UI" panose="020B0502040204020203" pitchFamily="34" charset="0"/>
              </a:rPr>
              <a:t> для потребителей площадки </a:t>
            </a:r>
            <a:r>
              <a:rPr lang="ru-RU" sz="1200" dirty="0" err="1">
                <a:latin typeface="Segoe UI" panose="020B0502040204020203" pitchFamily="34" charset="0"/>
                <a:ea typeface="Segoe UI Emoji" panose="020B0502040204020203" pitchFamily="34" charset="0"/>
                <a:cs typeface="Segoe UI" panose="020B0502040204020203" pitchFamily="34" charset="0"/>
              </a:rPr>
              <a:t>скв</a:t>
            </a:r>
            <a:r>
              <a:rPr lang="ru-RU" sz="1200" dirty="0">
                <a:latin typeface="Segoe UI" panose="020B0502040204020203" pitchFamily="34" charset="0"/>
                <a:ea typeface="Segoe UI Emoji" panose="020B0502040204020203" pitchFamily="34" charset="0"/>
                <a:cs typeface="Segoe UI" panose="020B0502040204020203" pitchFamily="34" charset="0"/>
              </a:rPr>
              <a:t>.№ 812 предусматривается установка комплектной </a:t>
            </a:r>
            <a:r>
              <a:rPr lang="ru-RU" sz="1200" dirty="0" err="1">
                <a:latin typeface="Segoe UI" panose="020B0502040204020203" pitchFamily="34" charset="0"/>
                <a:ea typeface="Segoe UI Emoji" panose="020B0502040204020203" pitchFamily="34" charset="0"/>
                <a:cs typeface="Segoe UI" panose="020B0502040204020203" pitchFamily="34" charset="0"/>
              </a:rPr>
              <a:t>однотрасформаторной</a:t>
            </a:r>
            <a:r>
              <a:rPr lang="ru-RU" sz="1200" dirty="0">
                <a:latin typeface="Segoe UI" panose="020B0502040204020203" pitchFamily="34" charset="0"/>
                <a:ea typeface="Segoe UI Emoji" panose="020B0502040204020203" pitchFamily="34" charset="0"/>
                <a:cs typeface="Segoe UI" panose="020B0502040204020203" pitchFamily="34" charset="0"/>
              </a:rPr>
              <a:t> подстанции </a:t>
            </a:r>
            <a:r>
              <a:rPr lang="ru-RU" sz="1200" dirty="0" err="1">
                <a:latin typeface="Segoe UI" panose="020B0502040204020203" pitchFamily="34" charset="0"/>
                <a:ea typeface="Segoe UI Emoji" panose="020B0502040204020203" pitchFamily="34" charset="0"/>
                <a:cs typeface="Segoe UI" panose="020B0502040204020203" pitchFamily="34" charset="0"/>
              </a:rPr>
              <a:t>КТП</a:t>
            </a:r>
            <a:r>
              <a:rPr lang="ru-RU" sz="1200" dirty="0">
                <a:latin typeface="Segoe UI" panose="020B0502040204020203" pitchFamily="34" charset="0"/>
                <a:ea typeface="Segoe UI Emoji" panose="020B0502040204020203" pitchFamily="34" charset="0"/>
                <a:cs typeface="Segoe UI" panose="020B0502040204020203" pitchFamily="34" charset="0"/>
              </a:rPr>
              <a:t>-6/0,4 </a:t>
            </a:r>
            <a:r>
              <a:rPr lang="ru-RU" sz="1200" dirty="0" err="1">
                <a:latin typeface="Segoe UI" panose="020B0502040204020203" pitchFamily="34" charset="0"/>
                <a:ea typeface="Segoe UI Emoji" panose="020B0502040204020203" pitchFamily="34" charset="0"/>
                <a:cs typeface="Segoe UI" panose="020B0502040204020203" pitchFamily="34" charset="0"/>
              </a:rPr>
              <a:t>кВ.</a:t>
            </a:r>
            <a:endParaRPr lang="ru-RU" sz="1200" dirty="0">
              <a:latin typeface="Segoe UI" panose="020B0502040204020203" pitchFamily="34" charset="0"/>
              <a:ea typeface="Segoe UI Emoji" panose="020B0502040204020203" pitchFamily="34" charset="0"/>
              <a:cs typeface="Segoe UI" panose="020B0502040204020203" pitchFamily="34" charset="0"/>
            </a:endParaRPr>
          </a:p>
          <a:p>
            <a:pPr indent="444500" algn="just">
              <a:spcBef>
                <a:spcPts val="600"/>
              </a:spcBef>
            </a:pPr>
            <a:r>
              <a:rPr lang="ru-RU" sz="1200" dirty="0">
                <a:latin typeface="Segoe UI" panose="020B0502040204020203" pitchFamily="34" charset="0"/>
                <a:ea typeface="Segoe UI Emoji" panose="020B0502040204020203" pitchFamily="34" charset="0"/>
                <a:cs typeface="Segoe UI" panose="020B0502040204020203" pitchFamily="34" charset="0"/>
              </a:rPr>
              <a:t>Для электроснабжения и распределения электроэнергии на напряжение 0,4/0,23 </a:t>
            </a:r>
            <a:r>
              <a:rPr lang="ru-RU" sz="1200" dirty="0" err="1">
                <a:latin typeface="Segoe UI" panose="020B0502040204020203" pitchFamily="34" charset="0"/>
                <a:ea typeface="Segoe UI Emoji" panose="020B0502040204020203" pitchFamily="34" charset="0"/>
                <a:cs typeface="Segoe UI" panose="020B0502040204020203" pitchFamily="34" charset="0"/>
              </a:rPr>
              <a:t>кВ</a:t>
            </a:r>
            <a:r>
              <a:rPr lang="ru-RU" sz="1200" dirty="0">
                <a:latin typeface="Segoe UI" panose="020B0502040204020203" pitchFamily="34" charset="0"/>
                <a:ea typeface="Segoe UI Emoji" panose="020B0502040204020203" pitchFamily="34" charset="0"/>
                <a:cs typeface="Segoe UI" panose="020B0502040204020203" pitchFamily="34" charset="0"/>
              </a:rPr>
              <a:t> для потребителей площадки </a:t>
            </a:r>
            <a:r>
              <a:rPr lang="ru-RU" sz="1200" dirty="0" err="1">
                <a:latin typeface="Segoe UI" panose="020B0502040204020203" pitchFamily="34" charset="0"/>
                <a:ea typeface="Segoe UI Emoji" panose="020B0502040204020203" pitchFamily="34" charset="0"/>
                <a:cs typeface="Segoe UI" panose="020B0502040204020203" pitchFamily="34" charset="0"/>
              </a:rPr>
              <a:t>скв</a:t>
            </a:r>
            <a:r>
              <a:rPr lang="ru-RU" sz="1200" dirty="0">
                <a:latin typeface="Segoe UI" panose="020B0502040204020203" pitchFamily="34" charset="0"/>
                <a:ea typeface="Segoe UI Emoji" panose="020B0502040204020203" pitchFamily="34" charset="0"/>
                <a:cs typeface="Segoe UI" panose="020B0502040204020203" pitchFamily="34" charset="0"/>
              </a:rPr>
              <a:t>.№ 7000 предусматривается перенос существующей </a:t>
            </a:r>
            <a:r>
              <a:rPr lang="ru-RU" sz="1200" dirty="0" err="1">
                <a:latin typeface="Segoe UI" panose="020B0502040204020203" pitchFamily="34" charset="0"/>
                <a:ea typeface="Segoe UI Emoji" panose="020B0502040204020203" pitchFamily="34" charset="0"/>
                <a:cs typeface="Segoe UI" panose="020B0502040204020203" pitchFamily="34" charset="0"/>
              </a:rPr>
              <a:t>КТПК</a:t>
            </a:r>
            <a:r>
              <a:rPr lang="ru-RU" sz="1200" dirty="0">
                <a:latin typeface="Segoe UI" panose="020B0502040204020203" pitchFamily="34" charset="0"/>
                <a:ea typeface="Segoe UI Emoji" panose="020B0502040204020203" pitchFamily="34" charset="0"/>
                <a:cs typeface="Segoe UI" panose="020B0502040204020203" pitchFamily="34" charset="0"/>
              </a:rPr>
              <a:t>-630/6/0,4 </a:t>
            </a:r>
            <a:r>
              <a:rPr lang="ru-RU" sz="1200" dirty="0" err="1">
                <a:latin typeface="Segoe UI" panose="020B0502040204020203" pitchFamily="34" charset="0"/>
                <a:ea typeface="Segoe UI Emoji" panose="020B0502040204020203" pitchFamily="34" charset="0"/>
                <a:cs typeface="Segoe UI" panose="020B0502040204020203" pitchFamily="34" charset="0"/>
              </a:rPr>
              <a:t>кВ</a:t>
            </a:r>
            <a:r>
              <a:rPr lang="ru-RU" sz="1200" dirty="0">
                <a:latin typeface="Segoe UI" panose="020B0502040204020203" pitchFamily="34" charset="0"/>
                <a:ea typeface="Segoe UI Emoji" panose="020B0502040204020203" pitchFamily="34" charset="0"/>
                <a:cs typeface="Segoe UI" panose="020B0502040204020203" pitchFamily="34" charset="0"/>
              </a:rPr>
              <a:t>  на </a:t>
            </a:r>
            <a:r>
              <a:rPr lang="ru-RU" sz="1200" dirty="0" err="1">
                <a:latin typeface="Segoe UI" panose="020B0502040204020203" pitchFamily="34" charset="0"/>
                <a:ea typeface="Segoe UI Emoji" panose="020B0502040204020203" pitchFamily="34" charset="0"/>
                <a:cs typeface="Segoe UI" panose="020B0502040204020203" pitchFamily="34" charset="0"/>
              </a:rPr>
              <a:t>скв</a:t>
            </a:r>
            <a:r>
              <a:rPr lang="ru-RU" sz="1200" dirty="0">
                <a:latin typeface="Segoe UI" panose="020B0502040204020203" pitchFamily="34" charset="0"/>
                <a:ea typeface="Segoe UI Emoji" panose="020B0502040204020203" pitchFamily="34" charset="0"/>
                <a:cs typeface="Segoe UI" panose="020B0502040204020203" pitchFamily="34" charset="0"/>
              </a:rPr>
              <a:t>.№ 4515 и площадки станции управления на нормируемое, согласно таблице 7.3.13 </a:t>
            </a:r>
            <a:r>
              <a:rPr lang="ru-RU" sz="1200" dirty="0" err="1">
                <a:latin typeface="Segoe UI" panose="020B0502040204020203" pitchFamily="34" charset="0"/>
                <a:ea typeface="Segoe UI Emoji" panose="020B0502040204020203" pitchFamily="34" charset="0"/>
                <a:cs typeface="Segoe UI" panose="020B0502040204020203" pitchFamily="34" charset="0"/>
              </a:rPr>
              <a:t>ПУЭ</a:t>
            </a:r>
            <a:r>
              <a:rPr lang="ru-RU" sz="1200" dirty="0">
                <a:latin typeface="Segoe UI" panose="020B0502040204020203" pitchFamily="34" charset="0"/>
                <a:ea typeface="Segoe UI Emoji" panose="020B0502040204020203" pitchFamily="34" charset="0"/>
                <a:cs typeface="Segoe UI" panose="020B0502040204020203" pitchFamily="34" charset="0"/>
              </a:rPr>
              <a:t>, расстояние в 80 м от устья скважины.</a:t>
            </a:r>
          </a:p>
          <a:p>
            <a:pPr indent="444500" algn="just">
              <a:spcBef>
                <a:spcPts val="600"/>
              </a:spcBef>
            </a:pPr>
            <a:r>
              <a:rPr lang="ru-RU" sz="1200" dirty="0" smtClean="0">
                <a:latin typeface="Segoe UI" panose="020B0502040204020203" pitchFamily="34" charset="0"/>
                <a:ea typeface="Segoe UI Emoji" panose="020B0502040204020203" pitchFamily="34" charset="0"/>
                <a:cs typeface="Segoe UI" panose="020B0502040204020203" pitchFamily="34" charset="0"/>
              </a:rPr>
              <a:t>Режим </a:t>
            </a:r>
            <a:r>
              <a:rPr lang="ru-RU" sz="1200" dirty="0">
                <a:latin typeface="Segoe UI" panose="020B0502040204020203" pitchFamily="34" charset="0"/>
                <a:ea typeface="Segoe UI Emoji" panose="020B0502040204020203" pitchFamily="34" charset="0"/>
                <a:cs typeface="Segoe UI" panose="020B0502040204020203" pitchFamily="34" charset="0"/>
              </a:rPr>
              <a:t>работы трансформаторных подстанций – круглогодичный. </a:t>
            </a:r>
            <a:r>
              <a:rPr lang="ru-RU" sz="1200" dirty="0" err="1">
                <a:latin typeface="Segoe UI" panose="020B0502040204020203" pitchFamily="34" charset="0"/>
                <a:ea typeface="Segoe UI Emoji" panose="020B0502040204020203" pitchFamily="34" charset="0"/>
                <a:cs typeface="Segoe UI" panose="020B0502040204020203" pitchFamily="34" charset="0"/>
              </a:rPr>
              <a:t>КТП</a:t>
            </a:r>
            <a:r>
              <a:rPr lang="ru-RU" sz="1200" dirty="0">
                <a:latin typeface="Segoe UI" panose="020B0502040204020203" pitchFamily="34" charset="0"/>
                <a:ea typeface="Segoe UI Emoji" panose="020B0502040204020203" pitchFamily="34" charset="0"/>
                <a:cs typeface="Segoe UI" panose="020B0502040204020203" pitchFamily="34" charset="0"/>
              </a:rPr>
              <a:t> являются «основным» источником электроснабжения для </a:t>
            </a:r>
            <a:r>
              <a:rPr lang="ru-RU" sz="1200" dirty="0" err="1">
                <a:latin typeface="Segoe UI" panose="020B0502040204020203" pitchFamily="34" charset="0"/>
                <a:ea typeface="Segoe UI Emoji" panose="020B0502040204020203" pitchFamily="34" charset="0"/>
                <a:cs typeface="Segoe UI" panose="020B0502040204020203" pitchFamily="34" charset="0"/>
              </a:rPr>
              <a:t>электроприемников</a:t>
            </a:r>
            <a:r>
              <a:rPr lang="ru-RU" sz="1200" dirty="0">
                <a:latin typeface="Segoe UI" panose="020B0502040204020203" pitchFamily="34" charset="0"/>
                <a:ea typeface="Segoe UI Emoji" panose="020B0502040204020203" pitchFamily="34" charset="0"/>
                <a:cs typeface="Segoe UI" panose="020B0502040204020203" pitchFamily="34" charset="0"/>
              </a:rPr>
              <a:t> </a:t>
            </a:r>
            <a:r>
              <a:rPr lang="ru-RU" sz="1200" dirty="0" smtClean="0">
                <a:latin typeface="Segoe UI" panose="020B0502040204020203" pitchFamily="34" charset="0"/>
                <a:ea typeface="Segoe UI Emoji" panose="020B0502040204020203" pitchFamily="34" charset="0"/>
                <a:cs typeface="Segoe UI" panose="020B0502040204020203" pitchFamily="34" charset="0"/>
              </a:rPr>
              <a:t>скважин. </a:t>
            </a:r>
          </a:p>
          <a:p>
            <a:pPr indent="444500" algn="just">
              <a:spcBef>
                <a:spcPts val="600"/>
              </a:spcBef>
            </a:pPr>
            <a:endParaRPr lang="ru-RU" sz="1200" dirty="0" smtClean="0">
              <a:latin typeface="Segoe UI" panose="020B0502040204020203" pitchFamily="34" charset="0"/>
              <a:ea typeface="Segoe UI Emoji" panose="020B0502040204020203" pitchFamily="34" charset="0"/>
              <a:cs typeface="Segoe UI" panose="020B0502040204020203" pitchFamily="34" charset="0"/>
            </a:endParaRPr>
          </a:p>
        </p:txBody>
      </p:sp>
      <p:sp>
        <p:nvSpPr>
          <p:cNvPr id="8" name="Прямоугольник 7"/>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509603" y="377876"/>
            <a:ext cx="10062061" cy="523220"/>
          </a:xfrm>
          <a:prstGeom prst="rect">
            <a:avLst/>
          </a:prstGeom>
          <a:noFill/>
        </p:spPr>
        <p:txBody>
          <a:bodyPr wrap="square" rtlCol="0">
            <a:spAutoFit/>
          </a:bodyPr>
          <a:lstStyle/>
          <a:p>
            <a:pPr defTabSz="912813"/>
            <a:r>
              <a:rPr lang="ru-RU" sz="2800" b="1" dirty="0" smtClean="0">
                <a:latin typeface="Segoe UI" panose="020B0502040204020203" pitchFamily="34" charset="0"/>
                <a:cs typeface="Segoe UI" panose="020B0502040204020203" pitchFamily="34" charset="0"/>
              </a:rPr>
              <a:t>ПРОЕКТНЫЕ РЕШЕНИЯ</a:t>
            </a:r>
            <a:endParaRPr lang="ru-RU" sz="2800" b="1" dirty="0">
              <a:solidFill>
                <a:srgbClr val="FFC000"/>
              </a:solidFill>
              <a:latin typeface="Segoe UI" panose="020B0502040204020203" pitchFamily="34" charset="0"/>
              <a:cs typeface="Segoe UI" panose="020B0502040204020203" pitchFamily="34" charset="0"/>
            </a:endParaRPr>
          </a:p>
        </p:txBody>
      </p:sp>
      <p:sp>
        <p:nvSpPr>
          <p:cNvPr id="15" name="Прямоугольник 14"/>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sp>
        <p:nvSpPr>
          <p:cNvPr id="18" name="TextBox 17"/>
          <p:cNvSpPr txBox="1"/>
          <p:nvPr/>
        </p:nvSpPr>
        <p:spPr>
          <a:xfrm>
            <a:off x="193109" y="6381994"/>
            <a:ext cx="250389" cy="338554"/>
          </a:xfrm>
          <a:prstGeom prst="rect">
            <a:avLst/>
          </a:prstGeom>
          <a:noFill/>
        </p:spPr>
        <p:txBody>
          <a:bodyPr>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6</a:t>
            </a:fld>
            <a:endParaRPr lang="ru-RU" sz="1600" b="0" dirty="0">
              <a:solidFill>
                <a:schemeClr val="bg1"/>
              </a:solidFill>
            </a:endParaRPr>
          </a:p>
        </p:txBody>
      </p:sp>
      <p:sp>
        <p:nvSpPr>
          <p:cNvPr id="3"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Tree>
    <p:extLst>
      <p:ext uri="{BB962C8B-B14F-4D97-AF65-F5344CB8AC3E}">
        <p14:creationId xmlns:p14="http://schemas.microsoft.com/office/powerpoint/2010/main" val="3456005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2778" y="368300"/>
            <a:ext cx="903541" cy="334645"/>
          </a:xfrm>
          <a:prstGeom prst="rect">
            <a:avLst/>
          </a:prstGeom>
        </p:spPr>
      </p:pic>
      <p:sp>
        <p:nvSpPr>
          <p:cNvPr id="26" name="TextBox 25"/>
          <p:cNvSpPr txBox="1"/>
          <p:nvPr/>
        </p:nvSpPr>
        <p:spPr>
          <a:xfrm>
            <a:off x="771182" y="92193"/>
            <a:ext cx="10021596" cy="1015663"/>
          </a:xfrm>
          <a:prstGeom prst="rect">
            <a:avLst/>
          </a:prstGeom>
          <a:noFill/>
        </p:spPr>
        <p:txBody>
          <a:bodyPr wrap="square" rtlCol="0">
            <a:spAutoFit/>
          </a:bodyPr>
          <a:lstStyle/>
          <a:p>
            <a:pPr algn="ctr"/>
            <a:r>
              <a:rPr lang="ru-RU" sz="2000" b="1" dirty="0" smtClean="0">
                <a:solidFill>
                  <a:srgbClr val="1F2325"/>
                </a:solidFill>
                <a:latin typeface="Segoe UI" panose="020B0502040204020203" pitchFamily="34" charset="0"/>
                <a:cs typeface="Segoe UI" panose="020B0502040204020203" pitchFamily="34" charset="0"/>
              </a:rPr>
              <a:t>Ситуационная карта-схема района проектируемых работ - Красногвардейский район и МО </a:t>
            </a:r>
            <a:r>
              <a:rPr lang="ru-RU" sz="2000" b="1" dirty="0" err="1" smtClean="0">
                <a:solidFill>
                  <a:srgbClr val="1F2325"/>
                </a:solidFill>
                <a:latin typeface="Segoe UI" panose="020B0502040204020203" pitchFamily="34" charset="0"/>
                <a:cs typeface="Segoe UI" panose="020B0502040204020203" pitchFamily="34" charset="0"/>
              </a:rPr>
              <a:t>Сорочинский</a:t>
            </a:r>
            <a:r>
              <a:rPr lang="ru-RU" sz="2000" b="1" dirty="0" smtClean="0">
                <a:solidFill>
                  <a:srgbClr val="1F2325"/>
                </a:solidFill>
                <a:latin typeface="Segoe UI" panose="020B0502040204020203" pitchFamily="34" charset="0"/>
                <a:cs typeface="Segoe UI" panose="020B0502040204020203" pitchFamily="34" charset="0"/>
              </a:rPr>
              <a:t> городской округ </a:t>
            </a:r>
          </a:p>
          <a:p>
            <a:pPr algn="ctr"/>
            <a:r>
              <a:rPr lang="ru-RU" sz="2000" b="1" dirty="0">
                <a:solidFill>
                  <a:srgbClr val="1F2325"/>
                </a:solidFill>
                <a:latin typeface="Segoe UI" panose="020B0502040204020203" pitchFamily="34" charset="0"/>
                <a:cs typeface="Segoe UI" panose="020B0502040204020203" pitchFamily="34" charset="0"/>
              </a:rPr>
              <a:t>М 1:25000</a:t>
            </a:r>
          </a:p>
        </p:txBody>
      </p:sp>
      <p:sp>
        <p:nvSpPr>
          <p:cNvPr id="34" name="Freeform 9"/>
          <p:cNvSpPr>
            <a:spLocks/>
          </p:cNvSpPr>
          <p:nvPr/>
        </p:nvSpPr>
        <p:spPr bwMode="auto">
          <a:xfrm>
            <a:off x="6110606" y="3430960"/>
            <a:ext cx="2162175" cy="2159000"/>
          </a:xfrm>
          <a:custGeom>
            <a:avLst/>
            <a:gdLst>
              <a:gd name="T0" fmla="*/ 14713 w 16344"/>
              <a:gd name="T1" fmla="*/ 0 h 16320"/>
              <a:gd name="T2" fmla="*/ 6 w 16344"/>
              <a:gd name="T3" fmla="*/ 14692 h 16320"/>
              <a:gd name="T4" fmla="*/ 0 w 16344"/>
              <a:gd name="T5" fmla="*/ 16320 h 16320"/>
              <a:gd name="T6" fmla="*/ 16344 w 16344"/>
              <a:gd name="T7" fmla="*/ 17 h 16320"/>
              <a:gd name="T8" fmla="*/ 14713 w 16344"/>
              <a:gd name="T9" fmla="*/ 0 h 16320"/>
            </a:gdLst>
            <a:ahLst/>
            <a:cxnLst>
              <a:cxn ang="0">
                <a:pos x="T0" y="T1"/>
              </a:cxn>
              <a:cxn ang="0">
                <a:pos x="T2" y="T3"/>
              </a:cxn>
              <a:cxn ang="0">
                <a:pos x="T4" y="T5"/>
              </a:cxn>
              <a:cxn ang="0">
                <a:pos x="T6" y="T7"/>
              </a:cxn>
              <a:cxn ang="0">
                <a:pos x="T8" y="T9"/>
              </a:cxn>
            </a:cxnLst>
            <a:rect l="0" t="0" r="r" b="b"/>
            <a:pathLst>
              <a:path w="16344" h="16320">
                <a:moveTo>
                  <a:pt x="14713" y="0"/>
                </a:moveTo>
                <a:lnTo>
                  <a:pt x="6" y="14692"/>
                </a:lnTo>
                <a:lnTo>
                  <a:pt x="0" y="16320"/>
                </a:lnTo>
                <a:lnTo>
                  <a:pt x="16344" y="17"/>
                </a:lnTo>
                <a:lnTo>
                  <a:pt x="1471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875" y="1092670"/>
            <a:ext cx="5586731" cy="3158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4946" y="1092670"/>
            <a:ext cx="4618455" cy="3158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7058" y="4145602"/>
            <a:ext cx="2777057" cy="2658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Прямоугольник 15"/>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46B7974-3318-46E1-BDC6-0CF3D49E58C1}" type="slidenum">
              <a:rPr lang="ru-RU">
                <a:solidFill>
                  <a:schemeClr val="bg1"/>
                </a:solidFill>
              </a:rPr>
              <a:pPr algn="ctr"/>
              <a:t>7</a:t>
            </a:fld>
            <a:endParaRPr lang="ru-RU" dirty="0">
              <a:solidFill>
                <a:schemeClr val="bg1"/>
              </a:solidFill>
            </a:endParaRPr>
          </a:p>
        </p:txBody>
      </p:sp>
    </p:spTree>
    <p:extLst>
      <p:ext uri="{BB962C8B-B14F-4D97-AF65-F5344CB8AC3E}">
        <p14:creationId xmlns:p14="http://schemas.microsoft.com/office/powerpoint/2010/main" val="26613106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9"/>
          <p:cNvSpPr>
            <a:spLocks/>
          </p:cNvSpPr>
          <p:nvPr/>
        </p:nvSpPr>
        <p:spPr bwMode="auto">
          <a:xfrm>
            <a:off x="6110606" y="3430960"/>
            <a:ext cx="2162175" cy="2159000"/>
          </a:xfrm>
          <a:custGeom>
            <a:avLst/>
            <a:gdLst>
              <a:gd name="T0" fmla="*/ 14713 w 16344"/>
              <a:gd name="T1" fmla="*/ 0 h 16320"/>
              <a:gd name="T2" fmla="*/ 6 w 16344"/>
              <a:gd name="T3" fmla="*/ 14692 h 16320"/>
              <a:gd name="T4" fmla="*/ 0 w 16344"/>
              <a:gd name="T5" fmla="*/ 16320 h 16320"/>
              <a:gd name="T6" fmla="*/ 16344 w 16344"/>
              <a:gd name="T7" fmla="*/ 17 h 16320"/>
              <a:gd name="T8" fmla="*/ 14713 w 16344"/>
              <a:gd name="T9" fmla="*/ 0 h 16320"/>
            </a:gdLst>
            <a:ahLst/>
            <a:cxnLst>
              <a:cxn ang="0">
                <a:pos x="T0" y="T1"/>
              </a:cxn>
              <a:cxn ang="0">
                <a:pos x="T2" y="T3"/>
              </a:cxn>
              <a:cxn ang="0">
                <a:pos x="T4" y="T5"/>
              </a:cxn>
              <a:cxn ang="0">
                <a:pos x="T6" y="T7"/>
              </a:cxn>
              <a:cxn ang="0">
                <a:pos x="T8" y="T9"/>
              </a:cxn>
            </a:cxnLst>
            <a:rect l="0" t="0" r="r" b="b"/>
            <a:pathLst>
              <a:path w="16344" h="16320">
                <a:moveTo>
                  <a:pt x="14713" y="0"/>
                </a:moveTo>
                <a:lnTo>
                  <a:pt x="6" y="14692"/>
                </a:lnTo>
                <a:lnTo>
                  <a:pt x="0" y="16320"/>
                </a:lnTo>
                <a:lnTo>
                  <a:pt x="16344" y="17"/>
                </a:lnTo>
                <a:lnTo>
                  <a:pt x="1471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7970" y="185068"/>
            <a:ext cx="9145271" cy="6491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Прямоугольник 11"/>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46B7974-3318-46E1-BDC6-0CF3D49E58C1}" type="slidenum">
              <a:rPr lang="ru-RU">
                <a:solidFill>
                  <a:schemeClr val="bg1"/>
                </a:solidFill>
              </a:rPr>
              <a:pPr algn="ctr"/>
              <a:t>8</a:t>
            </a:fld>
            <a:endParaRPr lang="ru-RU" dirty="0">
              <a:solidFill>
                <a:schemeClr val="bg1"/>
              </a:solidFill>
            </a:endParaRPr>
          </a:p>
        </p:txBody>
      </p:sp>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2778" y="368300"/>
            <a:ext cx="903541" cy="334645"/>
          </a:xfrm>
          <a:prstGeom prst="rect">
            <a:avLst/>
          </a:prstGeom>
        </p:spPr>
      </p:pic>
    </p:spTree>
    <p:extLst>
      <p:ext uri="{BB962C8B-B14F-4D97-AF65-F5344CB8AC3E}">
        <p14:creationId xmlns:p14="http://schemas.microsoft.com/office/powerpoint/2010/main" val="34373387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6238754"/>
            <a:ext cx="636609" cy="625034"/>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636608" y="327074"/>
            <a:ext cx="9174142" cy="892552"/>
          </a:xfrm>
          <a:prstGeom prst="rect">
            <a:avLst/>
          </a:prstGeom>
          <a:noFill/>
        </p:spPr>
        <p:txBody>
          <a:bodyPr wrap="square" rtlCol="0">
            <a:spAutoFit/>
          </a:bodyPr>
          <a:lstStyle/>
          <a:p>
            <a:r>
              <a:rPr kumimoji="1" lang="ru-RU" sz="2600" b="1" dirty="0" smtClean="0">
                <a:solidFill>
                  <a:schemeClr val="tx1">
                    <a:lumMod val="50000"/>
                  </a:schemeClr>
                </a:solidFill>
                <a:latin typeface="Segoe UI" panose="020B0502040204020203" pitchFamily="34" charset="0"/>
                <a:ea typeface="Arial" charset="0"/>
                <a:cs typeface="Segoe UI" panose="020B0502040204020203" pitchFamily="34" charset="0"/>
              </a:rPr>
              <a:t> СВЕДЕНИЯ О САНИТАРНО-ЗАЩИТНОЙ ЗОНЕ (</a:t>
            </a:r>
            <a:r>
              <a:rPr kumimoji="1" lang="ru-RU" sz="2600" b="1" dirty="0" err="1" smtClean="0">
                <a:solidFill>
                  <a:schemeClr val="tx1">
                    <a:lumMod val="50000"/>
                  </a:schemeClr>
                </a:solidFill>
                <a:latin typeface="Segoe UI" panose="020B0502040204020203" pitchFamily="34" charset="0"/>
                <a:ea typeface="Arial" charset="0"/>
                <a:cs typeface="Segoe UI" panose="020B0502040204020203" pitchFamily="34" charset="0"/>
              </a:rPr>
              <a:t>СЗЗ</a:t>
            </a:r>
            <a:r>
              <a:rPr kumimoji="1" lang="ru-RU" sz="2600" b="1" dirty="0" smtClean="0">
                <a:solidFill>
                  <a:schemeClr val="tx1">
                    <a:lumMod val="50000"/>
                  </a:schemeClr>
                </a:solidFill>
                <a:latin typeface="Segoe UI" panose="020B0502040204020203" pitchFamily="34" charset="0"/>
                <a:ea typeface="Arial" charset="0"/>
                <a:cs typeface="Segoe UI" panose="020B0502040204020203" pitchFamily="34" charset="0"/>
              </a:rPr>
              <a:t>)</a:t>
            </a:r>
            <a:endParaRPr kumimoji="1" lang="ru-RU" sz="2600" b="1" dirty="0" smtClean="0">
              <a:solidFill>
                <a:srgbClr val="FFC000"/>
              </a:solidFill>
              <a:latin typeface="Segoe UI" panose="020B0502040204020203" pitchFamily="34" charset="0"/>
              <a:ea typeface="Arial" charset="0"/>
              <a:cs typeface="Segoe UI" panose="020B0502040204020203" pitchFamily="34" charset="0"/>
            </a:endParaRPr>
          </a:p>
          <a:p>
            <a:endParaRPr lang="ru-RU" sz="2600" b="1" dirty="0">
              <a:latin typeface="Segoe UI" panose="020B0502040204020203" pitchFamily="34" charset="0"/>
              <a:ea typeface="Segoe UI Emoji" panose="020B0502040204020203" pitchFamily="34" charset="0"/>
              <a:cs typeface="Segoe UI" panose="020B0502040204020203" pitchFamily="34" charset="0"/>
            </a:endParaRPr>
          </a:p>
        </p:txBody>
      </p:sp>
      <p:sp>
        <p:nvSpPr>
          <p:cNvPr id="14" name="TextBox 13"/>
          <p:cNvSpPr txBox="1"/>
          <p:nvPr/>
        </p:nvSpPr>
        <p:spPr>
          <a:xfrm>
            <a:off x="714375" y="785952"/>
            <a:ext cx="10678696" cy="2785378"/>
          </a:xfrm>
          <a:prstGeom prst="rect">
            <a:avLst/>
          </a:prstGeom>
          <a:noFill/>
          <a:ln>
            <a:noFill/>
          </a:ln>
        </p:spPr>
        <p:txBody>
          <a:bodyPr wrap="square" rtlCol="0">
            <a:spAutoFit/>
          </a:bodyPr>
          <a:lstStyle/>
          <a:p>
            <a:pPr indent="399600" algn="just">
              <a:spcBef>
                <a:spcPts val="200"/>
              </a:spcBef>
            </a:pPr>
            <a:r>
              <a:rPr lang="ru-RU" sz="1200" dirty="0">
                <a:latin typeface="Segoe UI" panose="020B0502040204020203" pitchFamily="34" charset="0"/>
                <a:ea typeface="Segoe UI Emoji" panose="020B0502040204020203" pitchFamily="34" charset="0"/>
                <a:cs typeface="Segoe UI" panose="020B0502040204020203" pitchFamily="34" charset="0"/>
              </a:rPr>
              <a:t>В соответствии с пунктом 2.1 СанПиН 2.2.1/2.1.1.1200-03 «Санитарно-защитные зоны и санитарная классификация предприятий, сооружений и иных объектов» по своему функциональному назначению санитарно-защитная зона является защитным барьером, обеспечивающим уровень безопасности населения при эксплуатации объекта в штатном режиме.</a:t>
            </a:r>
          </a:p>
          <a:p>
            <a:pPr indent="399600" algn="just">
              <a:spcBef>
                <a:spcPts val="200"/>
              </a:spcBef>
            </a:pPr>
            <a:r>
              <a:rPr lang="ru-RU" sz="1200" b="1" dirty="0">
                <a:latin typeface="Segoe UI" panose="020B0502040204020203" pitchFamily="34" charset="0"/>
                <a:ea typeface="Segoe UI Emoji" panose="020B0502040204020203" pitchFamily="34" charset="0"/>
                <a:cs typeface="Segoe UI" panose="020B0502040204020203" pitchFamily="34" charset="0"/>
              </a:rPr>
              <a:t>Критерием</a:t>
            </a:r>
            <a:r>
              <a:rPr lang="ru-RU" sz="1200" dirty="0">
                <a:latin typeface="Segoe UI" panose="020B0502040204020203" pitchFamily="34" charset="0"/>
                <a:ea typeface="Segoe UI Emoji" panose="020B0502040204020203" pitchFamily="34" charset="0"/>
                <a:cs typeface="Segoe UI" panose="020B0502040204020203" pitchFamily="34" charset="0"/>
              </a:rPr>
              <a:t> для определения размера санитарно-защитной зоны является </a:t>
            </a:r>
            <a:r>
              <a:rPr lang="ru-RU" sz="1200" b="1" dirty="0" err="1">
                <a:latin typeface="Segoe UI" panose="020B0502040204020203" pitchFamily="34" charset="0"/>
                <a:ea typeface="Segoe UI Emoji" panose="020B0502040204020203" pitchFamily="34" charset="0"/>
                <a:cs typeface="Segoe UI" panose="020B0502040204020203" pitchFamily="34" charset="0"/>
              </a:rPr>
              <a:t>непревышение</a:t>
            </a:r>
            <a:r>
              <a:rPr lang="ru-RU" sz="1200" b="1" dirty="0">
                <a:latin typeface="Segoe UI" panose="020B0502040204020203" pitchFamily="34" charset="0"/>
                <a:ea typeface="Segoe UI Emoji" panose="020B0502040204020203" pitchFamily="34" charset="0"/>
                <a:cs typeface="Segoe UI" panose="020B0502040204020203" pitchFamily="34" charset="0"/>
              </a:rPr>
              <a:t> на ее внешней границе и за ее пределами предельно-допустимых концентраций (ПДК) загрязняющих веществ для атмосферного воздуха населенных мест и предельно допустимых уровней (ПДУ) физического воздействия на атмосферный воздух. </a:t>
            </a:r>
          </a:p>
          <a:p>
            <a:pPr indent="399600" algn="just">
              <a:spcBef>
                <a:spcPts val="200"/>
              </a:spcBef>
            </a:pPr>
            <a:r>
              <a:rPr lang="ru-RU" sz="1200" dirty="0">
                <a:latin typeface="Segoe UI" panose="020B0502040204020203" pitchFamily="34" charset="0"/>
                <a:ea typeface="Segoe UI Emoji" panose="020B0502040204020203" pitchFamily="34" charset="0"/>
                <a:cs typeface="Segoe UI" panose="020B0502040204020203" pitchFamily="34" charset="0"/>
              </a:rPr>
              <a:t>В 2020 году были разработаны следующие проекты: «Проект санитарно-защитной зоны скважин № 811, 812 </a:t>
            </a:r>
            <a:r>
              <a:rPr lang="ru-RU" sz="1200" dirty="0" err="1">
                <a:latin typeface="Segoe UI" panose="020B0502040204020203" pitchFamily="34" charset="0"/>
                <a:ea typeface="Segoe UI Emoji" panose="020B0502040204020203" pitchFamily="34" charset="0"/>
                <a:cs typeface="Segoe UI" panose="020B0502040204020203" pitchFamily="34" charset="0"/>
              </a:rPr>
              <a:t>Сорочинско</a:t>
            </a:r>
            <a:r>
              <a:rPr lang="ru-RU" sz="1200" dirty="0">
                <a:latin typeface="Segoe UI" panose="020B0502040204020203" pitchFamily="34" charset="0"/>
                <a:ea typeface="Segoe UI Emoji" panose="020B0502040204020203" pitchFamily="34" charset="0"/>
                <a:cs typeface="Segoe UI" panose="020B0502040204020203" pitchFamily="34" charset="0"/>
              </a:rPr>
              <a:t>-Никольского месторождения». «Проект санитарно-защитной зоны узла приема очистного устройства от скважины № 811 </a:t>
            </a:r>
            <a:r>
              <a:rPr lang="ru-RU" sz="1200" dirty="0" err="1">
                <a:latin typeface="Segoe UI" panose="020B0502040204020203" pitchFamily="34" charset="0"/>
                <a:ea typeface="Segoe UI Emoji" panose="020B0502040204020203" pitchFamily="34" charset="0"/>
                <a:cs typeface="Segoe UI" panose="020B0502040204020203" pitchFamily="34" charset="0"/>
              </a:rPr>
              <a:t>Сорочинско</a:t>
            </a:r>
            <a:r>
              <a:rPr lang="ru-RU" sz="1200" dirty="0">
                <a:latin typeface="Segoe UI" panose="020B0502040204020203" pitchFamily="34" charset="0"/>
                <a:ea typeface="Segoe UI Emoji" panose="020B0502040204020203" pitchFamily="34" charset="0"/>
                <a:cs typeface="Segoe UI" panose="020B0502040204020203" pitchFamily="34" charset="0"/>
              </a:rPr>
              <a:t>-Никольского месторождения», «Проект санитарно-защитной зоны скважины №  7000 </a:t>
            </a:r>
            <a:r>
              <a:rPr lang="ru-RU" sz="1200" dirty="0" err="1">
                <a:latin typeface="Segoe UI" panose="020B0502040204020203" pitchFamily="34" charset="0"/>
                <a:ea typeface="Segoe UI Emoji" panose="020B0502040204020203" pitchFamily="34" charset="0"/>
                <a:cs typeface="Segoe UI" panose="020B0502040204020203" pitchFamily="34" charset="0"/>
              </a:rPr>
              <a:t>Сорочинско</a:t>
            </a:r>
            <a:r>
              <a:rPr lang="ru-RU" sz="1200" dirty="0">
                <a:latin typeface="Segoe UI" panose="020B0502040204020203" pitchFamily="34" charset="0"/>
                <a:ea typeface="Segoe UI Emoji" panose="020B0502040204020203" pitchFamily="34" charset="0"/>
                <a:cs typeface="Segoe UI" panose="020B0502040204020203" pitchFamily="34" charset="0"/>
              </a:rPr>
              <a:t>-Никольского месторождения».</a:t>
            </a:r>
          </a:p>
          <a:p>
            <a:pPr indent="399600" algn="just">
              <a:spcBef>
                <a:spcPts val="200"/>
              </a:spcBef>
            </a:pPr>
            <a:r>
              <a:rPr lang="ru-RU" sz="1200" dirty="0">
                <a:latin typeface="Segoe UI" panose="020B0502040204020203" pitchFamily="34" charset="0"/>
                <a:ea typeface="Segoe UI Emoji" panose="020B0502040204020203" pitchFamily="34" charset="0"/>
                <a:cs typeface="Segoe UI" panose="020B0502040204020203" pitchFamily="34" charset="0"/>
              </a:rPr>
              <a:t>В соответствии с СанПиН 2.2.1/2.1.1.1200-03 «Санитарно-защитные зоны и санитарная классификация предприятий, сооружений и иных объектов», проектируемые сооружения отнесены к </a:t>
            </a:r>
            <a:r>
              <a:rPr lang="ru-RU" sz="1200" dirty="0" err="1">
                <a:latin typeface="Segoe UI" panose="020B0502040204020203" pitchFamily="34" charset="0"/>
                <a:ea typeface="Segoe UI Emoji" panose="020B0502040204020203" pitchFamily="34" charset="0"/>
                <a:cs typeface="Segoe UI" panose="020B0502040204020203" pitchFamily="34" charset="0"/>
              </a:rPr>
              <a:t>III</a:t>
            </a:r>
            <a:r>
              <a:rPr lang="ru-RU" sz="1200" dirty="0">
                <a:latin typeface="Segoe UI" panose="020B0502040204020203" pitchFamily="34" charset="0"/>
                <a:ea typeface="Segoe UI Emoji" panose="020B0502040204020203" pitchFamily="34" charset="0"/>
                <a:cs typeface="Segoe UI" panose="020B0502040204020203" pitchFamily="34" charset="0"/>
              </a:rPr>
              <a:t> классу с ориентировочным размером </a:t>
            </a:r>
            <a:r>
              <a:rPr lang="ru-RU" sz="1200" dirty="0" err="1">
                <a:latin typeface="Segoe UI" panose="020B0502040204020203" pitchFamily="34" charset="0"/>
                <a:ea typeface="Segoe UI Emoji" panose="020B0502040204020203" pitchFamily="34" charset="0"/>
                <a:cs typeface="Segoe UI" panose="020B0502040204020203" pitchFamily="34" charset="0"/>
              </a:rPr>
              <a:t>СЗЗ</a:t>
            </a:r>
            <a:r>
              <a:rPr lang="ru-RU" sz="1200" dirty="0">
                <a:latin typeface="Segoe UI" panose="020B0502040204020203" pitchFamily="34" charset="0"/>
                <a:ea typeface="Segoe UI Emoji" panose="020B0502040204020203" pitchFamily="34" charset="0"/>
                <a:cs typeface="Segoe UI" panose="020B0502040204020203" pitchFamily="34" charset="0"/>
              </a:rPr>
              <a:t> – 300 метров (п. 7.1.3. «Промышленные объекты по добыче нефти при выбросе сероводорода до 0,5 т/сутки с малым содержанием летучих углеводородов»). Выбросы сероводорода при регламентированном режиме работы проектируемых сооружений в целом для проектируемого объекта 6662 «Сбор нефти и газа со скважин №№ 811, 812, 7000 и система </a:t>
            </a:r>
            <a:r>
              <a:rPr lang="ru-RU" sz="1200" dirty="0" err="1">
                <a:latin typeface="Segoe UI" panose="020B0502040204020203" pitchFamily="34" charset="0"/>
                <a:ea typeface="Segoe UI Emoji" panose="020B0502040204020203" pitchFamily="34" charset="0"/>
                <a:cs typeface="Segoe UI" panose="020B0502040204020203" pitchFamily="34" charset="0"/>
              </a:rPr>
              <a:t>заводнения</a:t>
            </a:r>
            <a:r>
              <a:rPr lang="ru-RU" sz="1200" dirty="0">
                <a:latin typeface="Segoe UI" panose="020B0502040204020203" pitchFamily="34" charset="0"/>
                <a:ea typeface="Segoe UI Emoji" panose="020B0502040204020203" pitchFamily="34" charset="0"/>
                <a:cs typeface="Segoe UI" panose="020B0502040204020203" pitchFamily="34" charset="0"/>
              </a:rPr>
              <a:t> скважины № 812 </a:t>
            </a:r>
            <a:r>
              <a:rPr lang="ru-RU" sz="1200" dirty="0" err="1">
                <a:latin typeface="Segoe UI" panose="020B0502040204020203" pitchFamily="34" charset="0"/>
                <a:ea typeface="Segoe UI Emoji" panose="020B0502040204020203" pitchFamily="34" charset="0"/>
                <a:cs typeface="Segoe UI" panose="020B0502040204020203" pitchFamily="34" charset="0"/>
              </a:rPr>
              <a:t>Сорочинско</a:t>
            </a:r>
            <a:r>
              <a:rPr lang="ru-RU" sz="1200" dirty="0">
                <a:latin typeface="Segoe UI" panose="020B0502040204020203" pitchFamily="34" charset="0"/>
                <a:ea typeface="Segoe UI Emoji" panose="020B0502040204020203" pitchFamily="34" charset="0"/>
                <a:cs typeface="Segoe UI" panose="020B0502040204020203" pitchFamily="34" charset="0"/>
              </a:rPr>
              <a:t>-Никольского месторождения» составят </a:t>
            </a:r>
            <a:r>
              <a:rPr lang="ru-RU" sz="1200" b="1" dirty="0" smtClean="0">
                <a:latin typeface="Segoe UI" panose="020B0502040204020203" pitchFamily="34" charset="0"/>
                <a:ea typeface="Segoe UI Emoji" panose="020B0502040204020203" pitchFamily="34" charset="0"/>
                <a:cs typeface="Segoe UI" panose="020B0502040204020203" pitchFamily="34" charset="0"/>
              </a:rPr>
              <a:t>0,001021 </a:t>
            </a:r>
            <a:r>
              <a:rPr lang="ru-RU" sz="1200" dirty="0" smtClean="0">
                <a:latin typeface="Segoe UI" panose="020B0502040204020203" pitchFamily="34" charset="0"/>
                <a:ea typeface="Segoe UI Emoji" panose="020B0502040204020203" pitchFamily="34" charset="0"/>
                <a:cs typeface="Segoe UI" panose="020B0502040204020203" pitchFamily="34" charset="0"/>
              </a:rPr>
              <a:t>т/год</a:t>
            </a:r>
            <a:r>
              <a:rPr lang="ru-RU" sz="1200" dirty="0">
                <a:latin typeface="Segoe UI" panose="020B0502040204020203" pitchFamily="34" charset="0"/>
                <a:ea typeface="Segoe UI Emoji" panose="020B0502040204020203" pitchFamily="34" charset="0"/>
                <a:cs typeface="Segoe UI" panose="020B0502040204020203" pitchFamily="34" charset="0"/>
              </a:rPr>
              <a:t>.</a:t>
            </a:r>
          </a:p>
        </p:txBody>
      </p:sp>
      <p:sp>
        <p:nvSpPr>
          <p:cNvPr id="25" name="TextBox 24"/>
          <p:cNvSpPr txBox="1"/>
          <p:nvPr/>
        </p:nvSpPr>
        <p:spPr>
          <a:xfrm>
            <a:off x="193109" y="6381994"/>
            <a:ext cx="250389" cy="338554"/>
          </a:xfrm>
          <a:prstGeom prst="rect">
            <a:avLst/>
          </a:prstGeom>
          <a:noFill/>
        </p:spPr>
        <p:txBody>
          <a:bodyPr>
            <a:spAutoFit/>
          </a:bodyPr>
          <a:lstStyle>
            <a:defPPr>
              <a:defRPr lang="ru-RU"/>
            </a:defPPr>
            <a:lvl1pPr algn="r">
              <a:defRPr sz="900" b="1">
                <a:solidFill>
                  <a:srgbClr val="000000"/>
                </a:solidFill>
                <a:latin typeface="Segoe UI" panose="020B0502040204020203" pitchFamily="34" charset="0"/>
                <a:ea typeface="Segoe UI" panose="020B0502040204020203" pitchFamily="34" charset="0"/>
                <a:cs typeface="Segoe UI" panose="020B0502040204020203" pitchFamily="34" charset="0"/>
              </a:defRPr>
            </a:lvl1pPr>
          </a:lstStyle>
          <a:p>
            <a:pPr algn="ctr"/>
            <a:fld id="{746B7974-3318-46E1-BDC6-0CF3D49E58C1}" type="slidenum">
              <a:rPr lang="ru-RU" sz="1600" b="0" smtClean="0">
                <a:solidFill>
                  <a:schemeClr val="bg1"/>
                </a:solidFill>
              </a:rPr>
              <a:t>9</a:t>
            </a:fld>
            <a:endParaRPr lang="ru-RU" sz="1600" b="0" dirty="0">
              <a:solidFill>
                <a:schemeClr val="bg1"/>
              </a:solidFill>
            </a:endParaRPr>
          </a:p>
        </p:txBody>
      </p:sp>
      <p:sp>
        <p:nvSpPr>
          <p:cNvPr id="26" name="Прямоугольник 25"/>
          <p:cNvSpPr/>
          <p:nvPr/>
        </p:nvSpPr>
        <p:spPr>
          <a:xfrm>
            <a:off x="630125" y="327074"/>
            <a:ext cx="1885315" cy="53051"/>
          </a:xfrm>
          <a:prstGeom prst="rect">
            <a:avLst/>
          </a:prstGeom>
          <a:solidFill>
            <a:srgbClr val="FED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476" y="334432"/>
            <a:ext cx="1011938" cy="335281"/>
          </a:xfrm>
          <a:prstGeom prst="rect">
            <a:avLst/>
          </a:prstGeom>
        </p:spPr>
      </p:pic>
      <p:sp>
        <p:nvSpPr>
          <p:cNvPr id="3" name="Прямоугольник 2"/>
          <p:cNvSpPr/>
          <p:nvPr/>
        </p:nvSpPr>
        <p:spPr>
          <a:xfrm>
            <a:off x="714375" y="3545682"/>
            <a:ext cx="10625722" cy="2585323"/>
          </a:xfrm>
          <a:prstGeom prst="rect">
            <a:avLst/>
          </a:prstGeom>
          <a:noFill/>
          <a:ln w="3810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spcBef>
                <a:spcPts val="600"/>
              </a:spcBef>
              <a:spcAft>
                <a:spcPts val="600"/>
              </a:spcAft>
              <a:buClr>
                <a:srgbClr val="FED104"/>
              </a:buClr>
              <a:buSzPct val="120000"/>
              <a:tabLst>
                <a:tab pos="265113" algn="l"/>
              </a:tabLst>
              <a:defRPr/>
            </a:pPr>
            <a:r>
              <a:rPr lang="ru-RU" sz="1200" b="1" dirty="0">
                <a:solidFill>
                  <a:schemeClr val="tx1"/>
                </a:solidFill>
                <a:latin typeface="Segoe UI" panose="020B0502040204020203" pitchFamily="34" charset="0"/>
                <a:cs typeface="Segoe UI" panose="020B0502040204020203" pitchFamily="34" charset="0"/>
              </a:rPr>
              <a:t>На основании проведенного расчета рассеивания загрязняющих веществ в атмосферном воздухе и его анализа, а так же на основании расчета акустического воздействия установлено, </a:t>
            </a:r>
            <a:r>
              <a:rPr lang="ru-RU" sz="1200" b="1" dirty="0" smtClean="0">
                <a:solidFill>
                  <a:schemeClr val="tx1"/>
                </a:solidFill>
                <a:latin typeface="Segoe UI" panose="020B0502040204020203" pitchFamily="34" charset="0"/>
                <a:cs typeface="Segoe UI" panose="020B0502040204020203" pitchFamily="34" charset="0"/>
              </a:rPr>
              <a:t>что:</a:t>
            </a:r>
          </a:p>
          <a:p>
            <a:pPr marL="285750" indent="-285750" algn="just">
              <a:spcBef>
                <a:spcPts val="600"/>
              </a:spcBef>
              <a:spcAft>
                <a:spcPts val="600"/>
              </a:spcAft>
              <a:buClr>
                <a:srgbClr val="FED104"/>
              </a:buClr>
              <a:buSzPct val="120000"/>
              <a:buFont typeface="Wingdings" panose="05000000000000000000" pitchFamily="2" charset="2"/>
              <a:buChar char="§"/>
              <a:tabLst>
                <a:tab pos="265113" algn="l"/>
              </a:tabLst>
              <a:defRPr/>
            </a:pPr>
            <a:r>
              <a:rPr lang="ru-RU" sz="1200" b="1" dirty="0">
                <a:solidFill>
                  <a:schemeClr val="tx1"/>
                </a:solidFill>
                <a:latin typeface="Segoe UI" panose="020B0502040204020203" pitchFamily="34" charset="0"/>
                <a:cs typeface="Segoe UI" panose="020B0502040204020203" pitchFamily="34" charset="0"/>
              </a:rPr>
              <a:t> площадки скважин №№ 811, 812 </a:t>
            </a:r>
            <a:r>
              <a:rPr lang="ru-RU" sz="1200" b="1" dirty="0" err="1">
                <a:solidFill>
                  <a:schemeClr val="tx1"/>
                </a:solidFill>
                <a:latin typeface="Segoe UI" panose="020B0502040204020203" pitchFamily="34" charset="0"/>
                <a:cs typeface="Segoe UI" panose="020B0502040204020203" pitchFamily="34" charset="0"/>
              </a:rPr>
              <a:t>Сорочинско</a:t>
            </a:r>
            <a:r>
              <a:rPr lang="ru-RU" sz="1200" b="1" dirty="0">
                <a:solidFill>
                  <a:schemeClr val="tx1"/>
                </a:solidFill>
                <a:latin typeface="Segoe UI" panose="020B0502040204020203" pitchFamily="34" charset="0"/>
                <a:cs typeface="Segoe UI" panose="020B0502040204020203" pitchFamily="34" charset="0"/>
              </a:rPr>
              <a:t>-Никольского месторождения, расположенные по адресу: Российская Федерация, Оренбургская область, Красногвардейский район, </a:t>
            </a:r>
            <a:r>
              <a:rPr lang="ru-RU" sz="1200" b="1" dirty="0" err="1">
                <a:solidFill>
                  <a:schemeClr val="tx1"/>
                </a:solidFill>
                <a:latin typeface="Segoe UI" panose="020B0502040204020203" pitchFamily="34" charset="0"/>
                <a:cs typeface="Segoe UI" panose="020B0502040204020203" pitchFamily="34" charset="0"/>
              </a:rPr>
              <a:t>Кинзельский</a:t>
            </a:r>
            <a:r>
              <a:rPr lang="ru-RU" sz="1200" b="1" dirty="0">
                <a:solidFill>
                  <a:schemeClr val="tx1"/>
                </a:solidFill>
                <a:latin typeface="Segoe UI" panose="020B0502040204020203" pitchFamily="34" charset="0"/>
                <a:cs typeface="Segoe UI" panose="020B0502040204020203" pitchFamily="34" charset="0"/>
              </a:rPr>
              <a:t> сельсовет - расположены в соответствии с требованиями санитарных норм по факторам химического и физического воздействия на окружающую среду.</a:t>
            </a:r>
          </a:p>
          <a:p>
            <a:pPr marL="285750" indent="-285750" algn="just">
              <a:spcBef>
                <a:spcPts val="600"/>
              </a:spcBef>
              <a:spcAft>
                <a:spcPts val="600"/>
              </a:spcAft>
              <a:buClr>
                <a:srgbClr val="FED104"/>
              </a:buClr>
              <a:buSzPct val="120000"/>
              <a:buFont typeface="Wingdings" panose="05000000000000000000" pitchFamily="2" charset="2"/>
              <a:buChar char="§"/>
              <a:tabLst>
                <a:tab pos="265113" algn="l"/>
              </a:tabLst>
              <a:defRPr/>
            </a:pPr>
            <a:r>
              <a:rPr lang="ru-RU" sz="1200" b="1" dirty="0">
                <a:solidFill>
                  <a:schemeClr val="tx1"/>
                </a:solidFill>
                <a:latin typeface="Segoe UI" panose="020B0502040204020203" pitchFamily="34" charset="0"/>
                <a:cs typeface="Segoe UI" panose="020B0502040204020203" pitchFamily="34" charset="0"/>
              </a:rPr>
              <a:t>узел приема очистного устройства от скважины № 811 </a:t>
            </a:r>
            <a:r>
              <a:rPr lang="ru-RU" sz="1200" b="1" dirty="0" err="1">
                <a:solidFill>
                  <a:schemeClr val="tx1"/>
                </a:solidFill>
                <a:latin typeface="Segoe UI" panose="020B0502040204020203" pitchFamily="34" charset="0"/>
                <a:cs typeface="Segoe UI" panose="020B0502040204020203" pitchFamily="34" charset="0"/>
              </a:rPr>
              <a:t>Сорочинско</a:t>
            </a:r>
            <a:r>
              <a:rPr lang="ru-RU" sz="1200" b="1" dirty="0">
                <a:solidFill>
                  <a:schemeClr val="tx1"/>
                </a:solidFill>
                <a:latin typeface="Segoe UI" panose="020B0502040204020203" pitchFamily="34" charset="0"/>
                <a:cs typeface="Segoe UI" panose="020B0502040204020203" pitchFamily="34" charset="0"/>
              </a:rPr>
              <a:t>-Никольского месторождения, расположенный по адресу: Российская Федерация, Оренбургская область, </a:t>
            </a:r>
            <a:r>
              <a:rPr lang="ru-RU" sz="1200" b="1" dirty="0" err="1">
                <a:solidFill>
                  <a:schemeClr val="tx1"/>
                </a:solidFill>
                <a:latin typeface="Segoe UI" panose="020B0502040204020203" pitchFamily="34" charset="0"/>
                <a:cs typeface="Segoe UI" panose="020B0502040204020203" pitchFamily="34" charset="0"/>
              </a:rPr>
              <a:t>Сорочинский</a:t>
            </a:r>
            <a:r>
              <a:rPr lang="ru-RU" sz="1200" b="1" dirty="0">
                <a:solidFill>
                  <a:schemeClr val="tx1"/>
                </a:solidFill>
                <a:latin typeface="Segoe UI" panose="020B0502040204020203" pitchFamily="34" charset="0"/>
                <a:cs typeface="Segoe UI" panose="020B0502040204020203" pitchFamily="34" charset="0"/>
              </a:rPr>
              <a:t> район - расположен в соответствии с требованиями санитарных норм по факторам химического и физического воздействия на окружающую среду.</a:t>
            </a:r>
          </a:p>
          <a:p>
            <a:pPr marL="285750" indent="-285750" algn="just">
              <a:spcBef>
                <a:spcPts val="600"/>
              </a:spcBef>
              <a:spcAft>
                <a:spcPts val="600"/>
              </a:spcAft>
              <a:buClr>
                <a:srgbClr val="FED104"/>
              </a:buClr>
              <a:buSzPct val="120000"/>
              <a:buFont typeface="Wingdings" panose="05000000000000000000" pitchFamily="2" charset="2"/>
              <a:buChar char="§"/>
              <a:tabLst>
                <a:tab pos="265113" algn="l"/>
              </a:tabLst>
              <a:defRPr/>
            </a:pPr>
            <a:r>
              <a:rPr lang="ru-RU" sz="1200" b="1" dirty="0">
                <a:solidFill>
                  <a:schemeClr val="tx1"/>
                </a:solidFill>
                <a:latin typeface="Segoe UI" panose="020B0502040204020203" pitchFamily="34" charset="0"/>
                <a:cs typeface="Segoe UI" panose="020B0502040204020203" pitchFamily="34" charset="0"/>
              </a:rPr>
              <a:t>площадка скважины № 7000 </a:t>
            </a:r>
            <a:r>
              <a:rPr lang="ru-RU" sz="1200" b="1" dirty="0" err="1">
                <a:solidFill>
                  <a:schemeClr val="tx1"/>
                </a:solidFill>
                <a:latin typeface="Segoe UI" panose="020B0502040204020203" pitchFamily="34" charset="0"/>
                <a:cs typeface="Segoe UI" panose="020B0502040204020203" pitchFamily="34" charset="0"/>
              </a:rPr>
              <a:t>Сорочинско</a:t>
            </a:r>
            <a:r>
              <a:rPr lang="ru-RU" sz="1200" b="1" dirty="0">
                <a:solidFill>
                  <a:schemeClr val="tx1"/>
                </a:solidFill>
                <a:latin typeface="Segoe UI" panose="020B0502040204020203" pitchFamily="34" charset="0"/>
                <a:cs typeface="Segoe UI" panose="020B0502040204020203" pitchFamily="34" charset="0"/>
              </a:rPr>
              <a:t>-Никольского месторождения, </a:t>
            </a:r>
            <a:r>
              <a:rPr lang="ru-RU" sz="1200" b="1" dirty="0" smtClean="0">
                <a:solidFill>
                  <a:schemeClr val="tx1"/>
                </a:solidFill>
                <a:latin typeface="Segoe UI" panose="020B0502040204020203" pitchFamily="34" charset="0"/>
                <a:cs typeface="Segoe UI" panose="020B0502040204020203" pitchFamily="34" charset="0"/>
              </a:rPr>
              <a:t>расположенная </a:t>
            </a:r>
            <a:r>
              <a:rPr lang="ru-RU" sz="1200" b="1" dirty="0">
                <a:solidFill>
                  <a:schemeClr val="tx1"/>
                </a:solidFill>
                <a:latin typeface="Segoe UI" panose="020B0502040204020203" pitchFamily="34" charset="0"/>
                <a:cs typeface="Segoe UI" panose="020B0502040204020203" pitchFamily="34" charset="0"/>
              </a:rPr>
              <a:t>по адресу: Российская Федерация, Оренбургская область, </a:t>
            </a:r>
            <a:r>
              <a:rPr lang="ru-RU" sz="1200" b="1" dirty="0" err="1">
                <a:solidFill>
                  <a:schemeClr val="tx1"/>
                </a:solidFill>
                <a:latin typeface="Segoe UI" panose="020B0502040204020203" pitchFamily="34" charset="0"/>
                <a:cs typeface="Segoe UI" panose="020B0502040204020203" pitchFamily="34" charset="0"/>
              </a:rPr>
              <a:t>Сорочинский</a:t>
            </a:r>
            <a:r>
              <a:rPr lang="ru-RU" sz="1200" b="1" dirty="0">
                <a:solidFill>
                  <a:schemeClr val="tx1"/>
                </a:solidFill>
                <a:latin typeface="Segoe UI" panose="020B0502040204020203" pitchFamily="34" charset="0"/>
                <a:cs typeface="Segoe UI" panose="020B0502040204020203" pitchFamily="34" charset="0"/>
              </a:rPr>
              <a:t> район - </a:t>
            </a:r>
            <a:r>
              <a:rPr lang="ru-RU" sz="1200" b="1" dirty="0" smtClean="0">
                <a:solidFill>
                  <a:schemeClr val="tx1"/>
                </a:solidFill>
                <a:latin typeface="Segoe UI" panose="020B0502040204020203" pitchFamily="34" charset="0"/>
                <a:cs typeface="Segoe UI" panose="020B0502040204020203" pitchFamily="34" charset="0"/>
              </a:rPr>
              <a:t>расположена </a:t>
            </a:r>
            <a:r>
              <a:rPr lang="ru-RU" sz="1200" b="1" dirty="0">
                <a:solidFill>
                  <a:schemeClr val="tx1"/>
                </a:solidFill>
                <a:latin typeface="Segoe UI" panose="020B0502040204020203" pitchFamily="34" charset="0"/>
                <a:cs typeface="Segoe UI" panose="020B0502040204020203" pitchFamily="34" charset="0"/>
              </a:rPr>
              <a:t>в соответствии с требованиями санитарных норм по факторам химического и физического воздействия на окружающую среду</a:t>
            </a:r>
            <a:r>
              <a:rPr lang="ru-RU" sz="1200" b="1" dirty="0" smtClean="0">
                <a:solidFill>
                  <a:schemeClr val="tx1"/>
                </a:solidFill>
                <a:latin typeface="Segoe UI" panose="020B0502040204020203" pitchFamily="34" charset="0"/>
                <a:cs typeface="Segoe UI" panose="020B0502040204020203" pitchFamily="34" charset="0"/>
              </a:rPr>
              <a:t>.</a:t>
            </a:r>
            <a:endParaRPr lang="ru-RU" sz="1200" b="1" dirty="0">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477432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tx1"/>
        </a:solidFill>
        <a:ln>
          <a:noFill/>
        </a:ln>
      </a:spPr>
      <a:bodyPr vert="horz" wrap="square" lIns="91440" tIns="45720" rIns="91440" bIns="45720" numCol="1" rtlCol="0" anchor="t" anchorCtr="0" compatLnSpc="1">
        <a:prstTxWarp prst="textNoShape">
          <a:avLst/>
        </a:prstTxWarp>
      </a:bodyPr>
      <a:lstStyle>
        <a:defPPr algn="ctr">
          <a:defRPr/>
        </a:defPPr>
      </a:lst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4154</TotalTime>
  <Words>3859</Words>
  <Application>Microsoft Office PowerPoint</Application>
  <PresentationFormat>Произвольный</PresentationFormat>
  <Paragraphs>285</Paragraphs>
  <Slides>30</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masseffect.33@mail.ru</dc:creator>
  <cp:lastModifiedBy>Белоусова Наталья Ивановна</cp:lastModifiedBy>
  <cp:revision>421</cp:revision>
  <dcterms:created xsi:type="dcterms:W3CDTF">2020-09-15T08:52:52Z</dcterms:created>
  <dcterms:modified xsi:type="dcterms:W3CDTF">2021-04-29T03:43:36Z</dcterms:modified>
</cp:coreProperties>
</file>