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5" r:id="rId1"/>
  </p:sldMasterIdLst>
  <p:sldIdLst>
    <p:sldId id="256" r:id="rId2"/>
    <p:sldId id="271" r:id="rId3"/>
    <p:sldId id="270" r:id="rId4"/>
    <p:sldId id="259" r:id="rId5"/>
    <p:sldId id="262" r:id="rId6"/>
    <p:sldId id="260" r:id="rId7"/>
    <p:sldId id="272" r:id="rId8"/>
    <p:sldId id="263" r:id="rId9"/>
    <p:sldId id="264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69" r:id="rId20"/>
    <p:sldId id="268" r:id="rId21"/>
  </p:sldIdLst>
  <p:sldSz cx="12192000" cy="6858000"/>
  <p:notesSz cx="67691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2" autoAdjust="0"/>
  </p:normalViewPr>
  <p:slideViewPr>
    <p:cSldViewPr>
      <p:cViewPr>
        <p:scale>
          <a:sx n="91" d="100"/>
          <a:sy n="91" d="100"/>
        </p:scale>
        <p:origin x="-102" y="-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4D89A0-4F73-4B83-98B6-CE58AC3E1309}" type="doc">
      <dgm:prSet loTypeId="urn:microsoft.com/office/officeart/2005/8/layout/radial4" loCatId="relationship" qsTypeId="urn:microsoft.com/office/officeart/2005/8/quickstyle/3d3" qsCatId="3D" csTypeId="urn:microsoft.com/office/officeart/2005/8/colors/colorful5" csCatId="colorful" phldr="1"/>
      <dgm:spPr/>
    </dgm:pt>
    <dgm:pt modelId="{DDD59296-7209-4207-A6A5-E99F4AF1543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Tahoma" pitchFamily="34" charset="0"/>
              <a:cs typeface="Arial" pitchFamily="34" charset="0"/>
            </a:rPr>
            <a:t>ГАУЗ «ООКНД»</a:t>
          </a:r>
        </a:p>
      </dgm:t>
    </dgm:pt>
    <dgm:pt modelId="{CA07414D-5DFF-4173-A8FC-D07FEFA618B0}" type="parTrans" cxnId="{C3F8937E-6223-4D9A-8905-F8A9C63C8380}">
      <dgm:prSet/>
      <dgm:spPr/>
      <dgm:t>
        <a:bodyPr/>
        <a:lstStyle/>
        <a:p>
          <a:endParaRPr lang="ru-RU"/>
        </a:p>
      </dgm:t>
    </dgm:pt>
    <dgm:pt modelId="{17F2C7B8-0CBB-4708-9F57-5146610E6D93}" type="sibTrans" cxnId="{C3F8937E-6223-4D9A-8905-F8A9C63C8380}">
      <dgm:prSet/>
      <dgm:spPr/>
      <dgm:t>
        <a:bodyPr/>
        <a:lstStyle/>
        <a:p>
          <a:endParaRPr lang="ru-RU"/>
        </a:p>
      </dgm:t>
    </dgm:pt>
    <dgm:pt modelId="{CEBCFAC1-678E-4846-B5CB-CC68B85ACB7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cap="none" normalizeH="0" baseline="0" dirty="0" smtClean="0">
              <a:ln/>
              <a:effectLst/>
              <a:latin typeface="Tahoma" pitchFamily="34" charset="0"/>
              <a:cs typeface="Arial" pitchFamily="34" charset="0"/>
            </a:rPr>
            <a:t>КДН и ЗП </a:t>
          </a:r>
        </a:p>
      </dgm:t>
    </dgm:pt>
    <dgm:pt modelId="{086E7E13-437E-459B-915C-83F31FCDC8F6}" type="parTrans" cxnId="{A99BA606-5988-45EE-8412-E93C907A15E4}">
      <dgm:prSet/>
      <dgm:spPr/>
      <dgm:t>
        <a:bodyPr/>
        <a:lstStyle/>
        <a:p>
          <a:endParaRPr lang="ru-RU"/>
        </a:p>
      </dgm:t>
    </dgm:pt>
    <dgm:pt modelId="{59ED2444-7D2A-45AD-95E4-15E800DF2046}" type="sibTrans" cxnId="{A99BA606-5988-45EE-8412-E93C907A15E4}">
      <dgm:prSet/>
      <dgm:spPr/>
      <dgm:t>
        <a:bodyPr/>
        <a:lstStyle/>
        <a:p>
          <a:endParaRPr lang="ru-RU"/>
        </a:p>
      </dgm:t>
    </dgm:pt>
    <dgm:pt modelId="{C6E37B68-6B62-431B-9B95-700277A4D63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/>
              <a:effectLst/>
              <a:latin typeface="Tahoma" pitchFamily="34" charset="0"/>
              <a:cs typeface="Arial" pitchFamily="34" charset="0"/>
            </a:rPr>
            <a:t>Образовательные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cap="none" normalizeH="0" baseline="0" dirty="0" smtClean="0">
              <a:ln/>
              <a:effectLst/>
              <a:latin typeface="Tahoma" pitchFamily="34" charset="0"/>
              <a:cs typeface="Arial" pitchFamily="34" charset="0"/>
            </a:rPr>
            <a:t>организации</a:t>
          </a:r>
        </a:p>
      </dgm:t>
    </dgm:pt>
    <dgm:pt modelId="{A22D89F7-63FC-4C07-A691-F8375B4A4008}" type="parTrans" cxnId="{7FB6D527-7C52-412E-A4DF-1F44C1EE4BAD}">
      <dgm:prSet/>
      <dgm:spPr/>
      <dgm:t>
        <a:bodyPr/>
        <a:lstStyle/>
        <a:p>
          <a:endParaRPr lang="ru-RU"/>
        </a:p>
      </dgm:t>
    </dgm:pt>
    <dgm:pt modelId="{D2C35A5B-36B5-4610-9C17-118E31DE8F1E}" type="sibTrans" cxnId="{7FB6D527-7C52-412E-A4DF-1F44C1EE4BAD}">
      <dgm:prSet/>
      <dgm:spPr/>
      <dgm:t>
        <a:bodyPr/>
        <a:lstStyle/>
        <a:p>
          <a:endParaRPr lang="ru-RU"/>
        </a:p>
      </dgm:t>
    </dgm:pt>
    <dgm:pt modelId="{54CDC758-D729-462D-9539-3CCF5F25CEA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cap="none" normalizeH="0" baseline="0" dirty="0" smtClean="0">
              <a:ln/>
              <a:effectLst/>
              <a:latin typeface="Tahoma" pitchFamily="34" charset="0"/>
              <a:cs typeface="Arial" pitchFamily="34" charset="0"/>
            </a:rPr>
            <a:t>УВД</a:t>
          </a:r>
        </a:p>
      </dgm:t>
    </dgm:pt>
    <dgm:pt modelId="{4F188A08-94B9-40CF-B02F-CE55AC15A88B}" type="parTrans" cxnId="{2A9CCA07-3791-4D42-8300-BD0E8DD2DD30}">
      <dgm:prSet/>
      <dgm:spPr/>
      <dgm:t>
        <a:bodyPr/>
        <a:lstStyle/>
        <a:p>
          <a:endParaRPr lang="ru-RU"/>
        </a:p>
      </dgm:t>
    </dgm:pt>
    <dgm:pt modelId="{7BB20821-140F-4668-832F-B825851C130B}" type="sibTrans" cxnId="{2A9CCA07-3791-4D42-8300-BD0E8DD2DD30}">
      <dgm:prSet/>
      <dgm:spPr/>
      <dgm:t>
        <a:bodyPr/>
        <a:lstStyle/>
        <a:p>
          <a:endParaRPr lang="ru-RU"/>
        </a:p>
      </dgm:t>
    </dgm:pt>
    <dgm:pt modelId="{76406301-35EF-4EB0-A1FB-D87384D52BC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cap="none" normalizeH="0" baseline="0" dirty="0" smtClean="0">
              <a:ln/>
              <a:effectLst/>
              <a:latin typeface="Tahoma" pitchFamily="34" charset="0"/>
              <a:cs typeface="Arial" pitchFamily="34" charset="0"/>
            </a:rPr>
            <a:t>Спортивные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cap="none" normalizeH="0" baseline="0" dirty="0" smtClean="0">
              <a:ln/>
              <a:effectLst/>
              <a:latin typeface="Tahoma" pitchFamily="34" charset="0"/>
              <a:cs typeface="Arial" pitchFamily="34" charset="0"/>
            </a:rPr>
            <a:t>комитеты</a:t>
          </a:r>
        </a:p>
      </dgm:t>
    </dgm:pt>
    <dgm:pt modelId="{D80CDFFF-33AB-428D-A0CC-16F4F057A6A5}" type="parTrans" cxnId="{B60FB9E4-4E33-43E5-A577-94D86D3142D7}">
      <dgm:prSet/>
      <dgm:spPr/>
      <dgm:t>
        <a:bodyPr/>
        <a:lstStyle/>
        <a:p>
          <a:endParaRPr lang="ru-RU"/>
        </a:p>
      </dgm:t>
    </dgm:pt>
    <dgm:pt modelId="{B2E0BBCE-9243-4C32-BDF5-FA574C7FB33E}" type="sibTrans" cxnId="{B60FB9E4-4E33-43E5-A577-94D86D3142D7}">
      <dgm:prSet/>
      <dgm:spPr/>
      <dgm:t>
        <a:bodyPr/>
        <a:lstStyle/>
        <a:p>
          <a:endParaRPr lang="ru-RU"/>
        </a:p>
      </dgm:t>
    </dgm:pt>
    <dgm:pt modelId="{473D8505-463C-4F3E-B152-D4EF2E64E5B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cap="none" normalizeH="0" baseline="0" dirty="0" smtClean="0">
              <a:ln/>
              <a:effectLst/>
              <a:latin typeface="Tahoma" pitchFamily="34" charset="0"/>
              <a:cs typeface="Arial" pitchFamily="34" charset="0"/>
            </a:rPr>
            <a:t>Отражение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cap="none" normalizeH="0" baseline="0" dirty="0" smtClean="0">
              <a:ln/>
              <a:effectLst/>
              <a:latin typeface="Tahoma" pitchFamily="34" charset="0"/>
              <a:cs typeface="Arial" pitchFamily="34" charset="0"/>
            </a:rPr>
            <a:t>в СМИ</a:t>
          </a:r>
        </a:p>
      </dgm:t>
    </dgm:pt>
    <dgm:pt modelId="{6D3E908E-C64C-4BBE-A06B-C43D05F7EBB5}" type="parTrans" cxnId="{F852A614-28D5-4C80-9D09-8F76E90F6ED1}">
      <dgm:prSet/>
      <dgm:spPr/>
      <dgm:t>
        <a:bodyPr/>
        <a:lstStyle/>
        <a:p>
          <a:endParaRPr lang="ru-RU"/>
        </a:p>
      </dgm:t>
    </dgm:pt>
    <dgm:pt modelId="{6D929BB4-58F8-4F59-869A-8C26D4E1BFE3}" type="sibTrans" cxnId="{F852A614-28D5-4C80-9D09-8F76E90F6ED1}">
      <dgm:prSet/>
      <dgm:spPr/>
      <dgm:t>
        <a:bodyPr/>
        <a:lstStyle/>
        <a:p>
          <a:endParaRPr lang="ru-RU"/>
        </a:p>
      </dgm:t>
    </dgm:pt>
    <dgm:pt modelId="{8F6C861B-DE3D-4C00-88A6-245C12FAE69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cap="none" normalizeH="0" baseline="0" dirty="0" smtClean="0">
              <a:ln/>
              <a:effectLst/>
              <a:latin typeface="Tahoma" pitchFamily="34" charset="0"/>
              <a:cs typeface="Arial" pitchFamily="34" charset="0"/>
            </a:rPr>
            <a:t>Волонтерские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cap="none" normalizeH="0" baseline="0" dirty="0" smtClean="0">
              <a:ln/>
              <a:effectLst/>
              <a:latin typeface="Tahoma" pitchFamily="34" charset="0"/>
              <a:cs typeface="Arial" pitchFamily="34" charset="0"/>
            </a:rPr>
            <a:t>организации</a:t>
          </a:r>
        </a:p>
      </dgm:t>
    </dgm:pt>
    <dgm:pt modelId="{186FB091-D56F-4702-850F-207D3FC6387D}" type="parTrans" cxnId="{1D5C9D40-9648-411F-8CC2-E89006E26BBD}">
      <dgm:prSet/>
      <dgm:spPr/>
      <dgm:t>
        <a:bodyPr/>
        <a:lstStyle/>
        <a:p>
          <a:endParaRPr lang="ru-RU"/>
        </a:p>
      </dgm:t>
    </dgm:pt>
    <dgm:pt modelId="{7BDCA13E-AAC7-48A4-B686-5D4EC2E1F019}" type="sibTrans" cxnId="{1D5C9D40-9648-411F-8CC2-E89006E26BBD}">
      <dgm:prSet/>
      <dgm:spPr/>
      <dgm:t>
        <a:bodyPr/>
        <a:lstStyle/>
        <a:p>
          <a:endParaRPr lang="ru-RU"/>
        </a:p>
      </dgm:t>
    </dgm:pt>
    <dgm:pt modelId="{722AECEF-7051-4BA2-B103-214DED64211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cap="none" normalizeH="0" baseline="0" dirty="0" smtClean="0">
              <a:ln/>
              <a:effectLst/>
              <a:latin typeface="Tahoma" pitchFamily="34" charset="0"/>
              <a:cs typeface="Arial" pitchFamily="34" charset="0"/>
            </a:rPr>
            <a:t>УФСИН</a:t>
          </a:r>
        </a:p>
      </dgm:t>
    </dgm:pt>
    <dgm:pt modelId="{249B0659-8639-4A42-86E2-6F72ED8314E7}" type="parTrans" cxnId="{5E5D6E9F-AEA4-4B1C-878B-4B418BC202EF}">
      <dgm:prSet/>
      <dgm:spPr/>
      <dgm:t>
        <a:bodyPr/>
        <a:lstStyle/>
        <a:p>
          <a:endParaRPr lang="ru-RU"/>
        </a:p>
      </dgm:t>
    </dgm:pt>
    <dgm:pt modelId="{C4967910-B30F-4E87-850A-E90ACF57D541}" type="sibTrans" cxnId="{5E5D6E9F-AEA4-4B1C-878B-4B418BC202EF}">
      <dgm:prSet/>
      <dgm:spPr/>
      <dgm:t>
        <a:bodyPr/>
        <a:lstStyle/>
        <a:p>
          <a:endParaRPr lang="ru-RU"/>
        </a:p>
      </dgm:t>
    </dgm:pt>
    <dgm:pt modelId="{A650DD09-54BE-4EC6-88F4-A161E0FFB45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Tahoma" pitchFamily="34" charset="0"/>
              <a:cs typeface="Arial" pitchFamily="34" charset="0"/>
            </a:rPr>
            <a:t>Медицинские организации</a:t>
          </a:r>
        </a:p>
      </dgm:t>
    </dgm:pt>
    <dgm:pt modelId="{D5F029EB-A17C-43AA-BCC7-88B819723636}" type="parTrans" cxnId="{75865A3E-CD46-4E77-B0D2-B974FE5F73FD}">
      <dgm:prSet/>
      <dgm:spPr/>
      <dgm:t>
        <a:bodyPr/>
        <a:lstStyle/>
        <a:p>
          <a:endParaRPr lang="ru-RU"/>
        </a:p>
      </dgm:t>
    </dgm:pt>
    <dgm:pt modelId="{3EA362B0-DA4C-4FE3-AA20-0EA49F20E0C4}" type="sibTrans" cxnId="{75865A3E-CD46-4E77-B0D2-B974FE5F73FD}">
      <dgm:prSet/>
      <dgm:spPr/>
      <dgm:t>
        <a:bodyPr/>
        <a:lstStyle/>
        <a:p>
          <a:endParaRPr lang="ru-RU"/>
        </a:p>
      </dgm:t>
    </dgm:pt>
    <dgm:pt modelId="{5D331A77-1EA7-43B7-AD91-9EB3E8037298}" type="pres">
      <dgm:prSet presAssocID="{894D89A0-4F73-4B83-98B6-CE58AC3E130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BB59C69-A327-4679-8A3B-FFE81D68A829}" type="pres">
      <dgm:prSet presAssocID="{DDD59296-7209-4207-A6A5-E99F4AF1543B}" presName="centerShape" presStyleLbl="node0" presStyleIdx="0" presStyleCnt="1"/>
      <dgm:spPr/>
      <dgm:t>
        <a:bodyPr/>
        <a:lstStyle/>
        <a:p>
          <a:endParaRPr lang="ru-RU"/>
        </a:p>
      </dgm:t>
    </dgm:pt>
    <dgm:pt modelId="{2FC81147-9A03-4FFC-B1ED-641CA66B2B04}" type="pres">
      <dgm:prSet presAssocID="{086E7E13-437E-459B-915C-83F31FCDC8F6}" presName="parTrans" presStyleLbl="bgSibTrans2D1" presStyleIdx="0" presStyleCnt="8"/>
      <dgm:spPr/>
      <dgm:t>
        <a:bodyPr/>
        <a:lstStyle/>
        <a:p>
          <a:endParaRPr lang="ru-RU"/>
        </a:p>
      </dgm:t>
    </dgm:pt>
    <dgm:pt modelId="{38197A10-2B7C-4829-894D-A48C84D62BE5}" type="pres">
      <dgm:prSet presAssocID="{CEBCFAC1-678E-4846-B5CB-CC68B85ACB7B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DE18E4-021F-4D5F-94FF-B9D4C6C142AC}" type="pres">
      <dgm:prSet presAssocID="{A22D89F7-63FC-4C07-A691-F8375B4A4008}" presName="parTrans" presStyleLbl="bgSibTrans2D1" presStyleIdx="1" presStyleCnt="8"/>
      <dgm:spPr/>
      <dgm:t>
        <a:bodyPr/>
        <a:lstStyle/>
        <a:p>
          <a:endParaRPr lang="ru-RU"/>
        </a:p>
      </dgm:t>
    </dgm:pt>
    <dgm:pt modelId="{A3A226AB-49F3-4044-A522-21C4D3FC7664}" type="pres">
      <dgm:prSet presAssocID="{C6E37B68-6B62-431B-9B95-700277A4D632}" presName="node" presStyleLbl="node1" presStyleIdx="1" presStyleCnt="8" custScaleX="1544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E8176A-CB6F-4B71-8D11-B11E222B5646}" type="pres">
      <dgm:prSet presAssocID="{4F188A08-94B9-40CF-B02F-CE55AC15A88B}" presName="parTrans" presStyleLbl="bgSibTrans2D1" presStyleIdx="2" presStyleCnt="8"/>
      <dgm:spPr/>
      <dgm:t>
        <a:bodyPr/>
        <a:lstStyle/>
        <a:p>
          <a:endParaRPr lang="ru-RU"/>
        </a:p>
      </dgm:t>
    </dgm:pt>
    <dgm:pt modelId="{F788ECC2-6861-4ECA-A809-D6A67D18CB53}" type="pres">
      <dgm:prSet presAssocID="{54CDC758-D729-462D-9539-3CCF5F25CEAD}" presName="node" presStyleLbl="node1" presStyleIdx="2" presStyleCnt="8" custRadScaleRad="106348" custRadScaleInc="-11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356AD-DEFA-481E-9878-B484D86D90C5}" type="pres">
      <dgm:prSet presAssocID="{D80CDFFF-33AB-428D-A0CC-16F4F057A6A5}" presName="parTrans" presStyleLbl="bgSibTrans2D1" presStyleIdx="3" presStyleCnt="8"/>
      <dgm:spPr/>
      <dgm:t>
        <a:bodyPr/>
        <a:lstStyle/>
        <a:p>
          <a:endParaRPr lang="ru-RU"/>
        </a:p>
      </dgm:t>
    </dgm:pt>
    <dgm:pt modelId="{232F4FCD-FED2-41CD-A846-292DB2EEFFB8}" type="pres">
      <dgm:prSet presAssocID="{76406301-35EF-4EB0-A1FB-D87384D52BCD}" presName="node" presStyleLbl="node1" presStyleIdx="3" presStyleCnt="8" custScaleX="1256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A6FFB4-CB77-46F9-B63E-D5C519CD9844}" type="pres">
      <dgm:prSet presAssocID="{6D3E908E-C64C-4BBE-A06B-C43D05F7EBB5}" presName="parTrans" presStyleLbl="bgSibTrans2D1" presStyleIdx="4" presStyleCnt="8"/>
      <dgm:spPr/>
      <dgm:t>
        <a:bodyPr/>
        <a:lstStyle/>
        <a:p>
          <a:endParaRPr lang="ru-RU"/>
        </a:p>
      </dgm:t>
    </dgm:pt>
    <dgm:pt modelId="{726C7B63-0B5C-463C-BAE9-3AEDE913B612}" type="pres">
      <dgm:prSet presAssocID="{473D8505-463C-4F3E-B152-D4EF2E64E5B0}" presName="node" presStyleLbl="node1" presStyleIdx="4" presStyleCnt="8" custScaleX="128888" custRadScaleRad="100507" custRadScaleInc="55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CA4A0C-99B0-42D4-AAE0-192236538598}" type="pres">
      <dgm:prSet presAssocID="{186FB091-D56F-4702-850F-207D3FC6387D}" presName="parTrans" presStyleLbl="bgSibTrans2D1" presStyleIdx="5" presStyleCnt="8"/>
      <dgm:spPr/>
      <dgm:t>
        <a:bodyPr/>
        <a:lstStyle/>
        <a:p>
          <a:endParaRPr lang="ru-RU"/>
        </a:p>
      </dgm:t>
    </dgm:pt>
    <dgm:pt modelId="{2F28E887-3A54-40CD-BCBF-577C05D2CF15}" type="pres">
      <dgm:prSet presAssocID="{8F6C861B-DE3D-4C00-88A6-245C12FAE69A}" presName="node" presStyleLbl="node1" presStyleIdx="5" presStyleCnt="8" custScaleX="150441" custRadScaleRad="109221" custRadScaleInc="30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AF80E5-615C-42D1-A635-EC7D0517F403}" type="pres">
      <dgm:prSet presAssocID="{249B0659-8639-4A42-86E2-6F72ED8314E7}" presName="parTrans" presStyleLbl="bgSibTrans2D1" presStyleIdx="6" presStyleCnt="8"/>
      <dgm:spPr/>
      <dgm:t>
        <a:bodyPr/>
        <a:lstStyle/>
        <a:p>
          <a:endParaRPr lang="ru-RU"/>
        </a:p>
      </dgm:t>
    </dgm:pt>
    <dgm:pt modelId="{4F676652-5CA7-4959-817E-EA8234C6D085}" type="pres">
      <dgm:prSet presAssocID="{722AECEF-7051-4BA2-B103-214DED642115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2462C2-FFDE-4F26-B448-74136CCDAA4D}" type="pres">
      <dgm:prSet presAssocID="{D5F029EB-A17C-43AA-BCC7-88B819723636}" presName="parTrans" presStyleLbl="bgSibTrans2D1" presStyleIdx="7" presStyleCnt="8"/>
      <dgm:spPr/>
      <dgm:t>
        <a:bodyPr/>
        <a:lstStyle/>
        <a:p>
          <a:endParaRPr lang="ru-RU"/>
        </a:p>
      </dgm:t>
    </dgm:pt>
    <dgm:pt modelId="{E4AC7CAD-8F22-4DB3-B69D-8928AEC6AA54}" type="pres">
      <dgm:prSet presAssocID="{A650DD09-54BE-4EC6-88F4-A161E0FFB459}" presName="node" presStyleLbl="node1" presStyleIdx="7" presStyleCnt="8" custScaleX="139075" custRadScaleRad="92221" custRadScaleInc="21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DB6A6E-0D96-4DA3-8D16-0CD5210B3CA0}" type="presOf" srcId="{186FB091-D56F-4702-850F-207D3FC6387D}" destId="{D8CA4A0C-99B0-42D4-AAE0-192236538598}" srcOrd="0" destOrd="0" presId="urn:microsoft.com/office/officeart/2005/8/layout/radial4"/>
    <dgm:cxn modelId="{50DAF12B-3E6B-45C0-BA4E-AD62B9C832A8}" type="presOf" srcId="{54CDC758-D729-462D-9539-3CCF5F25CEAD}" destId="{F788ECC2-6861-4ECA-A809-D6A67D18CB53}" srcOrd="0" destOrd="0" presId="urn:microsoft.com/office/officeart/2005/8/layout/radial4"/>
    <dgm:cxn modelId="{A99BA606-5988-45EE-8412-E93C907A15E4}" srcId="{DDD59296-7209-4207-A6A5-E99F4AF1543B}" destId="{CEBCFAC1-678E-4846-B5CB-CC68B85ACB7B}" srcOrd="0" destOrd="0" parTransId="{086E7E13-437E-459B-915C-83F31FCDC8F6}" sibTransId="{59ED2444-7D2A-45AD-95E4-15E800DF2046}"/>
    <dgm:cxn modelId="{3A282DCE-324E-4020-8153-6AE02C7402BB}" type="presOf" srcId="{249B0659-8639-4A42-86E2-6F72ED8314E7}" destId="{3BAF80E5-615C-42D1-A635-EC7D0517F403}" srcOrd="0" destOrd="0" presId="urn:microsoft.com/office/officeart/2005/8/layout/radial4"/>
    <dgm:cxn modelId="{DA523B8E-7572-4477-A789-8671908FC60C}" type="presOf" srcId="{DDD59296-7209-4207-A6A5-E99F4AF1543B}" destId="{EBB59C69-A327-4679-8A3B-FFE81D68A829}" srcOrd="0" destOrd="0" presId="urn:microsoft.com/office/officeart/2005/8/layout/radial4"/>
    <dgm:cxn modelId="{4004A5D1-2226-463B-A8F4-7A974C3CEF23}" type="presOf" srcId="{8F6C861B-DE3D-4C00-88A6-245C12FAE69A}" destId="{2F28E887-3A54-40CD-BCBF-577C05D2CF15}" srcOrd="0" destOrd="0" presId="urn:microsoft.com/office/officeart/2005/8/layout/radial4"/>
    <dgm:cxn modelId="{2A9CCA07-3791-4D42-8300-BD0E8DD2DD30}" srcId="{DDD59296-7209-4207-A6A5-E99F4AF1543B}" destId="{54CDC758-D729-462D-9539-3CCF5F25CEAD}" srcOrd="2" destOrd="0" parTransId="{4F188A08-94B9-40CF-B02F-CE55AC15A88B}" sibTransId="{7BB20821-140F-4668-832F-B825851C130B}"/>
    <dgm:cxn modelId="{FCEDC8A7-2120-4088-BE20-D282325BCD9A}" type="presOf" srcId="{A650DD09-54BE-4EC6-88F4-A161E0FFB459}" destId="{E4AC7CAD-8F22-4DB3-B69D-8928AEC6AA54}" srcOrd="0" destOrd="0" presId="urn:microsoft.com/office/officeart/2005/8/layout/radial4"/>
    <dgm:cxn modelId="{DB0EB1BF-9C3D-49A8-A231-20DAC057C426}" type="presOf" srcId="{6D3E908E-C64C-4BBE-A06B-C43D05F7EBB5}" destId="{93A6FFB4-CB77-46F9-B63E-D5C519CD9844}" srcOrd="0" destOrd="0" presId="urn:microsoft.com/office/officeart/2005/8/layout/radial4"/>
    <dgm:cxn modelId="{B60FB9E4-4E33-43E5-A577-94D86D3142D7}" srcId="{DDD59296-7209-4207-A6A5-E99F4AF1543B}" destId="{76406301-35EF-4EB0-A1FB-D87384D52BCD}" srcOrd="3" destOrd="0" parTransId="{D80CDFFF-33AB-428D-A0CC-16F4F057A6A5}" sibTransId="{B2E0BBCE-9243-4C32-BDF5-FA574C7FB33E}"/>
    <dgm:cxn modelId="{1D5C9D40-9648-411F-8CC2-E89006E26BBD}" srcId="{DDD59296-7209-4207-A6A5-E99F4AF1543B}" destId="{8F6C861B-DE3D-4C00-88A6-245C12FAE69A}" srcOrd="5" destOrd="0" parTransId="{186FB091-D56F-4702-850F-207D3FC6387D}" sibTransId="{7BDCA13E-AAC7-48A4-B686-5D4EC2E1F019}"/>
    <dgm:cxn modelId="{5E5D6E9F-AEA4-4B1C-878B-4B418BC202EF}" srcId="{DDD59296-7209-4207-A6A5-E99F4AF1543B}" destId="{722AECEF-7051-4BA2-B103-214DED642115}" srcOrd="6" destOrd="0" parTransId="{249B0659-8639-4A42-86E2-6F72ED8314E7}" sibTransId="{C4967910-B30F-4E87-850A-E90ACF57D541}"/>
    <dgm:cxn modelId="{C3F8937E-6223-4D9A-8905-F8A9C63C8380}" srcId="{894D89A0-4F73-4B83-98B6-CE58AC3E1309}" destId="{DDD59296-7209-4207-A6A5-E99F4AF1543B}" srcOrd="0" destOrd="0" parTransId="{CA07414D-5DFF-4173-A8FC-D07FEFA618B0}" sibTransId="{17F2C7B8-0CBB-4708-9F57-5146610E6D93}"/>
    <dgm:cxn modelId="{EF461F2D-06EC-41C2-BC59-8C88404C309E}" type="presOf" srcId="{4F188A08-94B9-40CF-B02F-CE55AC15A88B}" destId="{97E8176A-CB6F-4B71-8D11-B11E222B5646}" srcOrd="0" destOrd="0" presId="urn:microsoft.com/office/officeart/2005/8/layout/radial4"/>
    <dgm:cxn modelId="{75865A3E-CD46-4E77-B0D2-B974FE5F73FD}" srcId="{DDD59296-7209-4207-A6A5-E99F4AF1543B}" destId="{A650DD09-54BE-4EC6-88F4-A161E0FFB459}" srcOrd="7" destOrd="0" parTransId="{D5F029EB-A17C-43AA-BCC7-88B819723636}" sibTransId="{3EA362B0-DA4C-4FE3-AA20-0EA49F20E0C4}"/>
    <dgm:cxn modelId="{DAFEC21B-1F17-4F4F-90B7-7802164FD449}" type="presOf" srcId="{722AECEF-7051-4BA2-B103-214DED642115}" destId="{4F676652-5CA7-4959-817E-EA8234C6D085}" srcOrd="0" destOrd="0" presId="urn:microsoft.com/office/officeart/2005/8/layout/radial4"/>
    <dgm:cxn modelId="{161A86B1-3679-4533-B71B-0BDB335EFBF9}" type="presOf" srcId="{76406301-35EF-4EB0-A1FB-D87384D52BCD}" destId="{232F4FCD-FED2-41CD-A846-292DB2EEFFB8}" srcOrd="0" destOrd="0" presId="urn:microsoft.com/office/officeart/2005/8/layout/radial4"/>
    <dgm:cxn modelId="{2ED45DCB-A89D-4080-AD25-1CBC0DBB7709}" type="presOf" srcId="{CEBCFAC1-678E-4846-B5CB-CC68B85ACB7B}" destId="{38197A10-2B7C-4829-894D-A48C84D62BE5}" srcOrd="0" destOrd="0" presId="urn:microsoft.com/office/officeart/2005/8/layout/radial4"/>
    <dgm:cxn modelId="{B47B3B81-D712-426A-9145-B6DCD031E940}" type="presOf" srcId="{086E7E13-437E-459B-915C-83F31FCDC8F6}" destId="{2FC81147-9A03-4FFC-B1ED-641CA66B2B04}" srcOrd="0" destOrd="0" presId="urn:microsoft.com/office/officeart/2005/8/layout/radial4"/>
    <dgm:cxn modelId="{A25C127B-DCC6-4742-A061-E241EA1BCAAD}" type="presOf" srcId="{C6E37B68-6B62-431B-9B95-700277A4D632}" destId="{A3A226AB-49F3-4044-A522-21C4D3FC7664}" srcOrd="0" destOrd="0" presId="urn:microsoft.com/office/officeart/2005/8/layout/radial4"/>
    <dgm:cxn modelId="{C496E534-4C6F-49F8-B8B1-88C28B1AB85B}" type="presOf" srcId="{473D8505-463C-4F3E-B152-D4EF2E64E5B0}" destId="{726C7B63-0B5C-463C-BAE9-3AEDE913B612}" srcOrd="0" destOrd="0" presId="urn:microsoft.com/office/officeart/2005/8/layout/radial4"/>
    <dgm:cxn modelId="{D34E9000-66EA-4CBC-AD5F-0BF27704930C}" type="presOf" srcId="{D80CDFFF-33AB-428D-A0CC-16F4F057A6A5}" destId="{EB9356AD-DEFA-481E-9878-B484D86D90C5}" srcOrd="0" destOrd="0" presId="urn:microsoft.com/office/officeart/2005/8/layout/radial4"/>
    <dgm:cxn modelId="{F852A614-28D5-4C80-9D09-8F76E90F6ED1}" srcId="{DDD59296-7209-4207-A6A5-E99F4AF1543B}" destId="{473D8505-463C-4F3E-B152-D4EF2E64E5B0}" srcOrd="4" destOrd="0" parTransId="{6D3E908E-C64C-4BBE-A06B-C43D05F7EBB5}" sibTransId="{6D929BB4-58F8-4F59-869A-8C26D4E1BFE3}"/>
    <dgm:cxn modelId="{5436BE89-94F3-4E35-B108-04331401451B}" type="presOf" srcId="{D5F029EB-A17C-43AA-BCC7-88B819723636}" destId="{282462C2-FFDE-4F26-B448-74136CCDAA4D}" srcOrd="0" destOrd="0" presId="urn:microsoft.com/office/officeart/2005/8/layout/radial4"/>
    <dgm:cxn modelId="{799562AD-9C54-480F-A6D6-016DA17261E8}" type="presOf" srcId="{A22D89F7-63FC-4C07-A691-F8375B4A4008}" destId="{2ADE18E4-021F-4D5F-94FF-B9D4C6C142AC}" srcOrd="0" destOrd="0" presId="urn:microsoft.com/office/officeart/2005/8/layout/radial4"/>
    <dgm:cxn modelId="{7FB6D527-7C52-412E-A4DF-1F44C1EE4BAD}" srcId="{DDD59296-7209-4207-A6A5-E99F4AF1543B}" destId="{C6E37B68-6B62-431B-9B95-700277A4D632}" srcOrd="1" destOrd="0" parTransId="{A22D89F7-63FC-4C07-A691-F8375B4A4008}" sibTransId="{D2C35A5B-36B5-4610-9C17-118E31DE8F1E}"/>
    <dgm:cxn modelId="{3A8FF7D3-B6BC-4290-A041-4E78BCBEB363}" type="presOf" srcId="{894D89A0-4F73-4B83-98B6-CE58AC3E1309}" destId="{5D331A77-1EA7-43B7-AD91-9EB3E8037298}" srcOrd="0" destOrd="0" presId="urn:microsoft.com/office/officeart/2005/8/layout/radial4"/>
    <dgm:cxn modelId="{9FAB00B0-7FAF-42FB-B923-079FF0026EE7}" type="presParOf" srcId="{5D331A77-1EA7-43B7-AD91-9EB3E8037298}" destId="{EBB59C69-A327-4679-8A3B-FFE81D68A829}" srcOrd="0" destOrd="0" presId="urn:microsoft.com/office/officeart/2005/8/layout/radial4"/>
    <dgm:cxn modelId="{3D657D62-CC4C-4B40-8E89-809743FE2609}" type="presParOf" srcId="{5D331A77-1EA7-43B7-AD91-9EB3E8037298}" destId="{2FC81147-9A03-4FFC-B1ED-641CA66B2B04}" srcOrd="1" destOrd="0" presId="urn:microsoft.com/office/officeart/2005/8/layout/radial4"/>
    <dgm:cxn modelId="{DFCE1955-F5D1-41CD-8DCF-3BC0C1137FDB}" type="presParOf" srcId="{5D331A77-1EA7-43B7-AD91-9EB3E8037298}" destId="{38197A10-2B7C-4829-894D-A48C84D62BE5}" srcOrd="2" destOrd="0" presId="urn:microsoft.com/office/officeart/2005/8/layout/radial4"/>
    <dgm:cxn modelId="{4A500DFA-6F18-4B09-88DA-FCE3F4CFED09}" type="presParOf" srcId="{5D331A77-1EA7-43B7-AD91-9EB3E8037298}" destId="{2ADE18E4-021F-4D5F-94FF-B9D4C6C142AC}" srcOrd="3" destOrd="0" presId="urn:microsoft.com/office/officeart/2005/8/layout/radial4"/>
    <dgm:cxn modelId="{0858EEE6-B6FE-4BD2-B25B-0A0CFF35728D}" type="presParOf" srcId="{5D331A77-1EA7-43B7-AD91-9EB3E8037298}" destId="{A3A226AB-49F3-4044-A522-21C4D3FC7664}" srcOrd="4" destOrd="0" presId="urn:microsoft.com/office/officeart/2005/8/layout/radial4"/>
    <dgm:cxn modelId="{9A6FE1A2-95FB-4F39-B567-8DE558304AD2}" type="presParOf" srcId="{5D331A77-1EA7-43B7-AD91-9EB3E8037298}" destId="{97E8176A-CB6F-4B71-8D11-B11E222B5646}" srcOrd="5" destOrd="0" presId="urn:microsoft.com/office/officeart/2005/8/layout/radial4"/>
    <dgm:cxn modelId="{F50DFC8C-8028-406B-AF82-9EA53BD7E9E4}" type="presParOf" srcId="{5D331A77-1EA7-43B7-AD91-9EB3E8037298}" destId="{F788ECC2-6861-4ECA-A809-D6A67D18CB53}" srcOrd="6" destOrd="0" presId="urn:microsoft.com/office/officeart/2005/8/layout/radial4"/>
    <dgm:cxn modelId="{784C055A-0D80-4078-8AD7-1BEDA967C52E}" type="presParOf" srcId="{5D331A77-1EA7-43B7-AD91-9EB3E8037298}" destId="{EB9356AD-DEFA-481E-9878-B484D86D90C5}" srcOrd="7" destOrd="0" presId="urn:microsoft.com/office/officeart/2005/8/layout/radial4"/>
    <dgm:cxn modelId="{DFB32ACD-AF76-44A3-A1D7-6C692053B122}" type="presParOf" srcId="{5D331A77-1EA7-43B7-AD91-9EB3E8037298}" destId="{232F4FCD-FED2-41CD-A846-292DB2EEFFB8}" srcOrd="8" destOrd="0" presId="urn:microsoft.com/office/officeart/2005/8/layout/radial4"/>
    <dgm:cxn modelId="{CB4CFEE4-9C38-4B63-A2D6-865EEEE54823}" type="presParOf" srcId="{5D331A77-1EA7-43B7-AD91-9EB3E8037298}" destId="{93A6FFB4-CB77-46F9-B63E-D5C519CD9844}" srcOrd="9" destOrd="0" presId="urn:microsoft.com/office/officeart/2005/8/layout/radial4"/>
    <dgm:cxn modelId="{9234D1A6-4765-43D4-B048-3614069C9729}" type="presParOf" srcId="{5D331A77-1EA7-43B7-AD91-9EB3E8037298}" destId="{726C7B63-0B5C-463C-BAE9-3AEDE913B612}" srcOrd="10" destOrd="0" presId="urn:microsoft.com/office/officeart/2005/8/layout/radial4"/>
    <dgm:cxn modelId="{1C13EF63-D23C-4D9C-84E5-09D278C215A4}" type="presParOf" srcId="{5D331A77-1EA7-43B7-AD91-9EB3E8037298}" destId="{D8CA4A0C-99B0-42D4-AAE0-192236538598}" srcOrd="11" destOrd="0" presId="urn:microsoft.com/office/officeart/2005/8/layout/radial4"/>
    <dgm:cxn modelId="{4C617A6D-7304-4B1F-84FD-6131D5D0CC1A}" type="presParOf" srcId="{5D331A77-1EA7-43B7-AD91-9EB3E8037298}" destId="{2F28E887-3A54-40CD-BCBF-577C05D2CF15}" srcOrd="12" destOrd="0" presId="urn:microsoft.com/office/officeart/2005/8/layout/radial4"/>
    <dgm:cxn modelId="{CEFEABB2-9DEA-46F8-B6D3-5FFAB9552FE8}" type="presParOf" srcId="{5D331A77-1EA7-43B7-AD91-9EB3E8037298}" destId="{3BAF80E5-615C-42D1-A635-EC7D0517F403}" srcOrd="13" destOrd="0" presId="urn:microsoft.com/office/officeart/2005/8/layout/radial4"/>
    <dgm:cxn modelId="{18FFA08D-180C-4367-A66A-5F52E89D5162}" type="presParOf" srcId="{5D331A77-1EA7-43B7-AD91-9EB3E8037298}" destId="{4F676652-5CA7-4959-817E-EA8234C6D085}" srcOrd="14" destOrd="0" presId="urn:microsoft.com/office/officeart/2005/8/layout/radial4"/>
    <dgm:cxn modelId="{AA1303FF-1DB0-4E6D-A57E-B5D68F8C09DD}" type="presParOf" srcId="{5D331A77-1EA7-43B7-AD91-9EB3E8037298}" destId="{282462C2-FFDE-4F26-B448-74136CCDAA4D}" srcOrd="15" destOrd="0" presId="urn:microsoft.com/office/officeart/2005/8/layout/radial4"/>
    <dgm:cxn modelId="{16749074-A263-423C-9006-7D6BF3F9DCB9}" type="presParOf" srcId="{5D331A77-1EA7-43B7-AD91-9EB3E8037298}" destId="{E4AC7CAD-8F22-4DB3-B69D-8928AEC6AA54}" srcOrd="1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B59C69-A327-4679-8A3B-FFE81D68A829}">
      <dsp:nvSpPr>
        <dsp:cNvPr id="0" name=""/>
        <dsp:cNvSpPr/>
      </dsp:nvSpPr>
      <dsp:spPr>
        <a:xfrm>
          <a:off x="3231972" y="3346016"/>
          <a:ext cx="1912387" cy="191238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/>
              <a:effectLst/>
              <a:latin typeface="Tahoma" pitchFamily="34" charset="0"/>
              <a:cs typeface="Arial" pitchFamily="34" charset="0"/>
            </a:rPr>
            <a:t>ГАУЗ «ООКНД»</a:t>
          </a:r>
        </a:p>
      </dsp:txBody>
      <dsp:txXfrm>
        <a:off x="3512035" y="3626079"/>
        <a:ext cx="1352261" cy="1352261"/>
      </dsp:txXfrm>
    </dsp:sp>
    <dsp:sp modelId="{2FC81147-9A03-4FFC-B1ED-641CA66B2B04}">
      <dsp:nvSpPr>
        <dsp:cNvPr id="0" name=""/>
        <dsp:cNvSpPr/>
      </dsp:nvSpPr>
      <dsp:spPr>
        <a:xfrm rot="10800000">
          <a:off x="543760" y="4029694"/>
          <a:ext cx="2540360" cy="54503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197A10-2B7C-4829-894D-A48C84D62BE5}">
      <dsp:nvSpPr>
        <dsp:cNvPr id="0" name=""/>
        <dsp:cNvSpPr/>
      </dsp:nvSpPr>
      <dsp:spPr>
        <a:xfrm>
          <a:off x="-125574" y="3766741"/>
          <a:ext cx="1338671" cy="10709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normalizeH="0" baseline="0" dirty="0" smtClean="0">
              <a:ln/>
              <a:effectLst/>
              <a:latin typeface="Tahoma" pitchFamily="34" charset="0"/>
              <a:cs typeface="Arial" pitchFamily="34" charset="0"/>
            </a:rPr>
            <a:t>КДН и ЗП </a:t>
          </a:r>
        </a:p>
      </dsp:txBody>
      <dsp:txXfrm>
        <a:off x="-94207" y="3798108"/>
        <a:ext cx="1275937" cy="1008202"/>
      </dsp:txXfrm>
    </dsp:sp>
    <dsp:sp modelId="{2ADE18E4-021F-4D5F-94FF-B9D4C6C142AC}">
      <dsp:nvSpPr>
        <dsp:cNvPr id="0" name=""/>
        <dsp:cNvSpPr/>
      </dsp:nvSpPr>
      <dsp:spPr>
        <a:xfrm rot="12342857">
          <a:off x="778883" y="2999556"/>
          <a:ext cx="2540360" cy="54503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240662"/>
            <a:satOff val="-1135"/>
            <a:lumOff val="28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A226AB-49F3-4044-A522-21C4D3FC7664}">
      <dsp:nvSpPr>
        <dsp:cNvPr id="0" name=""/>
        <dsp:cNvSpPr/>
      </dsp:nvSpPr>
      <dsp:spPr>
        <a:xfrm>
          <a:off x="-129038" y="2185492"/>
          <a:ext cx="2067416" cy="1070936"/>
        </a:xfrm>
        <a:prstGeom prst="roundRect">
          <a:avLst>
            <a:gd name="adj" fmla="val 10000"/>
          </a:avLst>
        </a:prstGeom>
        <a:solidFill>
          <a:schemeClr val="accent5">
            <a:hueOff val="-240662"/>
            <a:satOff val="-1135"/>
            <a:lumOff val="28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/>
              <a:effectLst/>
              <a:latin typeface="Tahoma" pitchFamily="34" charset="0"/>
              <a:cs typeface="Arial" pitchFamily="34" charset="0"/>
            </a:rPr>
            <a:t>Образовательные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normalizeH="0" baseline="0" dirty="0" smtClean="0">
              <a:ln/>
              <a:effectLst/>
              <a:latin typeface="Tahoma" pitchFamily="34" charset="0"/>
              <a:cs typeface="Arial" pitchFamily="34" charset="0"/>
            </a:rPr>
            <a:t>организации</a:t>
          </a:r>
        </a:p>
      </dsp:txBody>
      <dsp:txXfrm>
        <a:off x="-97671" y="2216859"/>
        <a:ext cx="2004682" cy="1008202"/>
      </dsp:txXfrm>
    </dsp:sp>
    <dsp:sp modelId="{97E8176A-CB6F-4B71-8D11-B11E222B5646}">
      <dsp:nvSpPr>
        <dsp:cNvPr id="0" name=""/>
        <dsp:cNvSpPr/>
      </dsp:nvSpPr>
      <dsp:spPr>
        <a:xfrm rot="13869892">
          <a:off x="1243315" y="2085223"/>
          <a:ext cx="2758982" cy="54503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481323"/>
            <a:satOff val="-2270"/>
            <a:lumOff val="56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88ECC2-6861-4ECA-A809-D6A67D18CB53}">
      <dsp:nvSpPr>
        <dsp:cNvPr id="0" name=""/>
        <dsp:cNvSpPr/>
      </dsp:nvSpPr>
      <dsp:spPr>
        <a:xfrm>
          <a:off x="1088418" y="747709"/>
          <a:ext cx="1338671" cy="1070936"/>
        </a:xfrm>
        <a:prstGeom prst="roundRect">
          <a:avLst>
            <a:gd name="adj" fmla="val 10000"/>
          </a:avLst>
        </a:prstGeom>
        <a:solidFill>
          <a:schemeClr val="accent5">
            <a:hueOff val="-481323"/>
            <a:satOff val="-2270"/>
            <a:lumOff val="56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kern="1200" cap="none" normalizeH="0" baseline="0" dirty="0" smtClean="0">
              <a:ln/>
              <a:effectLst/>
              <a:latin typeface="Tahoma" pitchFamily="34" charset="0"/>
              <a:cs typeface="Arial" pitchFamily="34" charset="0"/>
            </a:rPr>
            <a:t>УВД</a:t>
          </a:r>
        </a:p>
      </dsp:txBody>
      <dsp:txXfrm>
        <a:off x="1119785" y="779076"/>
        <a:ext cx="1275937" cy="1008202"/>
      </dsp:txXfrm>
    </dsp:sp>
    <dsp:sp modelId="{EB9356AD-DEFA-481E-9878-B484D86D90C5}">
      <dsp:nvSpPr>
        <dsp:cNvPr id="0" name=""/>
        <dsp:cNvSpPr/>
      </dsp:nvSpPr>
      <dsp:spPr>
        <a:xfrm rot="15428571">
          <a:off x="2389671" y="1714995"/>
          <a:ext cx="2540360" cy="54503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721985"/>
            <a:satOff val="-3405"/>
            <a:lumOff val="84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2F4FCD-FED2-41CD-A846-292DB2EEFFB8}">
      <dsp:nvSpPr>
        <dsp:cNvPr id="0" name=""/>
        <dsp:cNvSpPr/>
      </dsp:nvSpPr>
      <dsp:spPr>
        <a:xfrm>
          <a:off x="2536229" y="213708"/>
          <a:ext cx="1681959" cy="1070936"/>
        </a:xfrm>
        <a:prstGeom prst="roundRect">
          <a:avLst>
            <a:gd name="adj" fmla="val 10000"/>
          </a:avLst>
        </a:prstGeom>
        <a:solidFill>
          <a:schemeClr val="accent5">
            <a:hueOff val="-721985"/>
            <a:satOff val="-3405"/>
            <a:lumOff val="84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normalizeH="0" baseline="0" dirty="0" smtClean="0">
              <a:ln/>
              <a:effectLst/>
              <a:latin typeface="Tahoma" pitchFamily="34" charset="0"/>
              <a:cs typeface="Arial" pitchFamily="34" charset="0"/>
            </a:rPr>
            <a:t>Спортивные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normalizeH="0" baseline="0" dirty="0" smtClean="0">
              <a:ln/>
              <a:effectLst/>
              <a:latin typeface="Tahoma" pitchFamily="34" charset="0"/>
              <a:cs typeface="Arial" pitchFamily="34" charset="0"/>
            </a:rPr>
            <a:t>комитеты</a:t>
          </a:r>
        </a:p>
      </dsp:txBody>
      <dsp:txXfrm>
        <a:off x="2567596" y="245075"/>
        <a:ext cx="1619225" cy="1008202"/>
      </dsp:txXfrm>
    </dsp:sp>
    <dsp:sp modelId="{93A6FFB4-CB77-46F9-B63E-D5C519CD9844}">
      <dsp:nvSpPr>
        <dsp:cNvPr id="0" name=""/>
        <dsp:cNvSpPr/>
      </dsp:nvSpPr>
      <dsp:spPr>
        <a:xfrm rot="17046394">
          <a:off x="3490292" y="1717613"/>
          <a:ext cx="2557820" cy="54503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962646"/>
            <a:satOff val="-4539"/>
            <a:lumOff val="112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6C7B63-0B5C-463C-BAE9-3AEDE913B612}">
      <dsp:nvSpPr>
        <dsp:cNvPr id="0" name=""/>
        <dsp:cNvSpPr/>
      </dsp:nvSpPr>
      <dsp:spPr>
        <a:xfrm>
          <a:off x="4218213" y="214316"/>
          <a:ext cx="1725386" cy="1070936"/>
        </a:xfrm>
        <a:prstGeom prst="roundRect">
          <a:avLst>
            <a:gd name="adj" fmla="val 10000"/>
          </a:avLst>
        </a:prstGeom>
        <a:solidFill>
          <a:schemeClr val="accent5">
            <a:hueOff val="-962646"/>
            <a:satOff val="-4539"/>
            <a:lumOff val="112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normalizeH="0" baseline="0" dirty="0" smtClean="0">
              <a:ln/>
              <a:effectLst/>
              <a:latin typeface="Tahoma" pitchFamily="34" charset="0"/>
              <a:cs typeface="Arial" pitchFamily="34" charset="0"/>
            </a:rPr>
            <a:t>Отражение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normalizeH="0" baseline="0" dirty="0" smtClean="0">
              <a:ln/>
              <a:effectLst/>
              <a:latin typeface="Tahoma" pitchFamily="34" charset="0"/>
              <a:cs typeface="Arial" pitchFamily="34" charset="0"/>
            </a:rPr>
            <a:t>в СМИ</a:t>
          </a:r>
        </a:p>
      </dsp:txBody>
      <dsp:txXfrm>
        <a:off x="4249580" y="245683"/>
        <a:ext cx="1662652" cy="1008202"/>
      </dsp:txXfrm>
    </dsp:sp>
    <dsp:sp modelId="{D8CA4A0C-99B0-42D4-AAE0-192236538598}">
      <dsp:nvSpPr>
        <dsp:cNvPr id="0" name=""/>
        <dsp:cNvSpPr/>
      </dsp:nvSpPr>
      <dsp:spPr>
        <a:xfrm rot="18929411">
          <a:off x="4578748" y="2241018"/>
          <a:ext cx="2857927" cy="54503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1203308"/>
            <a:satOff val="-5674"/>
            <a:lumOff val="140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28E887-3A54-40CD-BCBF-577C05D2CF15}">
      <dsp:nvSpPr>
        <dsp:cNvPr id="0" name=""/>
        <dsp:cNvSpPr/>
      </dsp:nvSpPr>
      <dsp:spPr>
        <a:xfrm>
          <a:off x="6019794" y="976316"/>
          <a:ext cx="2013910" cy="1070936"/>
        </a:xfrm>
        <a:prstGeom prst="roundRect">
          <a:avLst>
            <a:gd name="adj" fmla="val 10000"/>
          </a:avLst>
        </a:prstGeom>
        <a:solidFill>
          <a:schemeClr val="accent5">
            <a:hueOff val="-1203308"/>
            <a:satOff val="-5674"/>
            <a:lumOff val="140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normalizeH="0" baseline="0" dirty="0" smtClean="0">
              <a:ln/>
              <a:effectLst/>
              <a:latin typeface="Tahoma" pitchFamily="34" charset="0"/>
              <a:cs typeface="Arial" pitchFamily="34" charset="0"/>
            </a:rPr>
            <a:t>Волонтерские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normalizeH="0" baseline="0" dirty="0" smtClean="0">
              <a:ln/>
              <a:effectLst/>
              <a:latin typeface="Tahoma" pitchFamily="34" charset="0"/>
              <a:cs typeface="Arial" pitchFamily="34" charset="0"/>
            </a:rPr>
            <a:t>организации</a:t>
          </a:r>
        </a:p>
      </dsp:txBody>
      <dsp:txXfrm>
        <a:off x="6051161" y="1007683"/>
        <a:ext cx="1951176" cy="1008202"/>
      </dsp:txXfrm>
    </dsp:sp>
    <dsp:sp modelId="{3BAF80E5-615C-42D1-A635-EC7D0517F403}">
      <dsp:nvSpPr>
        <dsp:cNvPr id="0" name=""/>
        <dsp:cNvSpPr/>
      </dsp:nvSpPr>
      <dsp:spPr>
        <a:xfrm rot="20057143">
          <a:off x="5057089" y="2999556"/>
          <a:ext cx="2540360" cy="54503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1443969"/>
            <a:satOff val="-6809"/>
            <a:lumOff val="168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676652-5CA7-4959-817E-EA8234C6D085}">
      <dsp:nvSpPr>
        <dsp:cNvPr id="0" name=""/>
        <dsp:cNvSpPr/>
      </dsp:nvSpPr>
      <dsp:spPr>
        <a:xfrm>
          <a:off x="6802326" y="2185492"/>
          <a:ext cx="1338671" cy="1070936"/>
        </a:xfrm>
        <a:prstGeom prst="roundRect">
          <a:avLst>
            <a:gd name="adj" fmla="val 10000"/>
          </a:avLst>
        </a:prstGeom>
        <a:solidFill>
          <a:schemeClr val="accent5">
            <a:hueOff val="-1443969"/>
            <a:satOff val="-6809"/>
            <a:lumOff val="168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normalizeH="0" baseline="0" dirty="0" smtClean="0">
              <a:ln/>
              <a:effectLst/>
              <a:latin typeface="Tahoma" pitchFamily="34" charset="0"/>
              <a:cs typeface="Arial" pitchFamily="34" charset="0"/>
            </a:rPr>
            <a:t>УФСИН</a:t>
          </a:r>
        </a:p>
      </dsp:txBody>
      <dsp:txXfrm>
        <a:off x="6833693" y="2216859"/>
        <a:ext cx="1275937" cy="1008202"/>
      </dsp:txXfrm>
    </dsp:sp>
    <dsp:sp modelId="{282462C2-FFDE-4F26-B448-74136CCDAA4D}">
      <dsp:nvSpPr>
        <dsp:cNvPr id="0" name=""/>
        <dsp:cNvSpPr/>
      </dsp:nvSpPr>
      <dsp:spPr>
        <a:xfrm rot="29632">
          <a:off x="5276536" y="4048870"/>
          <a:ext cx="2272454" cy="54503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1684631"/>
            <a:satOff val="-7944"/>
            <a:lumOff val="196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AC7CAD-8F22-4DB3-B69D-8928AEC6AA54}">
      <dsp:nvSpPr>
        <dsp:cNvPr id="0" name=""/>
        <dsp:cNvSpPr/>
      </dsp:nvSpPr>
      <dsp:spPr>
        <a:xfrm>
          <a:off x="6618070" y="3795711"/>
          <a:ext cx="1861756" cy="1070936"/>
        </a:xfrm>
        <a:prstGeom prst="roundRect">
          <a:avLst>
            <a:gd name="adj" fmla="val 10000"/>
          </a:avLst>
        </a:prstGeom>
        <a:solidFill>
          <a:schemeClr val="accent5">
            <a:hueOff val="-1684631"/>
            <a:satOff val="-7944"/>
            <a:lumOff val="196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900" b="1" i="0" u="none" strike="noStrike" kern="1200" cap="none" normalizeH="0" baseline="0" dirty="0" smtClean="0">
              <a:ln/>
              <a:effectLst/>
              <a:latin typeface="Tahoma" pitchFamily="34" charset="0"/>
              <a:cs typeface="Arial" pitchFamily="34" charset="0"/>
            </a:rPr>
            <a:t>Медицинские организации</a:t>
          </a:r>
        </a:p>
      </dsp:txBody>
      <dsp:txXfrm>
        <a:off x="6649437" y="3827078"/>
        <a:ext cx="1799022" cy="10082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6942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9479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5203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6587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9969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367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22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7867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311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17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934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0852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rko56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9800" y="214290"/>
            <a:ext cx="7772400" cy="3714776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ГАУЗ «Оренбургский областной клинический наркологический диспансер»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4000" b="1" u="sng" dirty="0"/>
              <a:t>«Организация </a:t>
            </a:r>
            <a:r>
              <a:rPr lang="ru-RU" sz="4000" b="1" u="sng" dirty="0" err="1"/>
              <a:t>наркопрофилактики</a:t>
            </a:r>
            <a:r>
              <a:rPr lang="ru-RU" sz="4000" b="1" u="sng" dirty="0"/>
              <a:t> с несовершеннолетними и семьями в рамках межведомственного взаимодействия»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67608" y="4500570"/>
            <a:ext cx="7386044" cy="1592726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ru-RU" sz="4400" b="1" dirty="0">
                <a:solidFill>
                  <a:schemeClr val="tx1"/>
                </a:solidFill>
              </a:rPr>
              <a:t>Главный внештатный специалист детский нарколог МЗ Оренбургской области</a:t>
            </a:r>
          </a:p>
          <a:p>
            <a:pPr algn="r"/>
            <a:r>
              <a:rPr lang="ru-RU" sz="4400" b="1" dirty="0">
                <a:solidFill>
                  <a:schemeClr val="tx1"/>
                </a:solidFill>
              </a:rPr>
              <a:t>Заведующая </a:t>
            </a:r>
            <a:r>
              <a:rPr lang="ru-RU" sz="4400" b="1" dirty="0" err="1">
                <a:solidFill>
                  <a:schemeClr val="tx1"/>
                </a:solidFill>
              </a:rPr>
              <a:t>диспансерно</a:t>
            </a:r>
            <a:r>
              <a:rPr lang="ru-RU" sz="4400" b="1" dirty="0">
                <a:solidFill>
                  <a:schemeClr val="tx1"/>
                </a:solidFill>
              </a:rPr>
              <a:t>-поликлиническим отделением </a:t>
            </a:r>
          </a:p>
          <a:p>
            <a:pPr algn="r"/>
            <a:r>
              <a:rPr lang="ru-RU" sz="4400" b="1" dirty="0">
                <a:solidFill>
                  <a:schemeClr val="tx1"/>
                </a:solidFill>
              </a:rPr>
              <a:t>(для детей и подростков) ГАУЗ «ООКНД»</a:t>
            </a:r>
          </a:p>
          <a:p>
            <a:pPr algn="r"/>
            <a:r>
              <a:rPr lang="ru-RU" sz="6700" b="1" u="sng" dirty="0" err="1">
                <a:solidFill>
                  <a:schemeClr val="tx1"/>
                </a:solidFill>
              </a:rPr>
              <a:t>Балдина</a:t>
            </a:r>
            <a:r>
              <a:rPr lang="ru-RU" sz="6700" b="1" u="sng" dirty="0">
                <a:solidFill>
                  <a:schemeClr val="tx1"/>
                </a:solidFill>
              </a:rPr>
              <a:t> Элина </a:t>
            </a:r>
            <a:r>
              <a:rPr lang="ru-RU" sz="6700" b="1" u="sng" dirty="0" smtClean="0">
                <a:solidFill>
                  <a:schemeClr val="tx1"/>
                </a:solidFill>
              </a:rPr>
              <a:t>Петровна</a:t>
            </a:r>
          </a:p>
          <a:p>
            <a:pPr lvl="0" algn="r">
              <a:buClr>
                <a:srgbClr val="B71E42"/>
              </a:buClr>
            </a:pPr>
            <a:r>
              <a:rPr lang="ru-RU" sz="2400" b="1" dirty="0">
                <a:solidFill>
                  <a:prstClr val="black"/>
                </a:solidFill>
              </a:rPr>
              <a:t>г. Оренбург </a:t>
            </a:r>
            <a:r>
              <a:rPr lang="ru-RU" sz="2400" b="1" dirty="0" smtClean="0">
                <a:solidFill>
                  <a:prstClr val="black"/>
                </a:solidFill>
              </a:rPr>
              <a:t> 18.09.2020 </a:t>
            </a:r>
            <a:r>
              <a:rPr lang="ru-RU" sz="2400" b="1" dirty="0">
                <a:solidFill>
                  <a:prstClr val="black"/>
                </a:solidFill>
              </a:rPr>
              <a:t>г.</a:t>
            </a:r>
          </a:p>
          <a:p>
            <a:pPr algn="r"/>
            <a:endParaRPr lang="ru-RU" sz="6700" b="1" u="sng" dirty="0">
              <a:solidFill>
                <a:schemeClr val="tx1"/>
              </a:solidFill>
            </a:endParaRPr>
          </a:p>
          <a:p>
            <a:endParaRPr lang="ru-RU" sz="2400" b="1" dirty="0">
              <a:solidFill>
                <a:schemeClr val="tx1"/>
              </a:solidFill>
            </a:endParaRPr>
          </a:p>
          <a:p>
            <a:endParaRPr lang="ru-RU" sz="2400" b="1" dirty="0">
              <a:solidFill>
                <a:schemeClr val="tx1"/>
              </a:solidFill>
            </a:endParaRPr>
          </a:p>
          <a:p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4294967295"/>
          </p:nvPr>
        </p:nvSpPr>
        <p:spPr>
          <a:xfrm>
            <a:off x="0" y="908050"/>
            <a:ext cx="11856640" cy="521811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  <a:defRPr/>
            </a:pPr>
            <a:r>
              <a:rPr lang="ru-RU" sz="28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Стационарное отделение медицинской реабилитации для детей и подростков</a:t>
            </a:r>
          </a:p>
          <a:p>
            <a:pPr>
              <a:defRPr/>
            </a:pPr>
            <a:r>
              <a:rPr lang="ru-RU" sz="18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Основные функции и задачи: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ru-RU" sz="18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Плановая госпитализация несовершеннолетних с наркологической патологией и </a:t>
            </a:r>
            <a:r>
              <a:rPr lang="ru-RU" sz="18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аддиктивным</a:t>
            </a:r>
            <a:r>
              <a:rPr lang="ru-RU" sz="18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поведением с целью реабилитации.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ru-RU" sz="18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Проведение комплексных лечебно-реабилитационных мероприятий с использованием всех видов терапии в рамках реабилитационной программы (</a:t>
            </a:r>
            <a:r>
              <a:rPr lang="ru-RU" sz="18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психофармакотерапия</a:t>
            </a:r>
            <a:r>
              <a:rPr lang="ru-RU" sz="18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, психотерапия, трудотерапия, терапия занятостью, ЛФК, ИРТ и т.п.).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ru-RU" sz="18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Информационная и психотерапевтическая работа с родственниками пациентов, организация семейной психотерапии.</a:t>
            </a:r>
            <a:endParaRPr lang="ru-RU" sz="18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8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Показания к направлению:</a:t>
            </a:r>
          </a:p>
          <a:p>
            <a:pPr>
              <a:buFontTx/>
              <a:buNone/>
              <a:defRPr/>
            </a:pPr>
            <a:r>
              <a:rPr lang="ru-RU" sz="18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1. Наличие у детей и подростков от 10 до 18 лет  зависимости от ПАВ, </a:t>
            </a:r>
          </a:p>
          <a:p>
            <a:pPr>
              <a:buFontTx/>
              <a:buNone/>
              <a:defRPr/>
            </a:pPr>
            <a:r>
              <a:rPr lang="ru-RU" sz="18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8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донозологических</a:t>
            </a:r>
            <a:r>
              <a:rPr lang="ru-RU" sz="18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форм употребления ПАВ.</a:t>
            </a:r>
          </a:p>
          <a:p>
            <a:pPr>
              <a:buFontTx/>
              <a:buNone/>
              <a:defRPr/>
            </a:pPr>
            <a:r>
              <a:rPr lang="ru-RU" sz="18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2. Признаки группы риска (трудная жизненная ситуация, связанная со злоупотреблением ПАВ родителями ребенка, </a:t>
            </a:r>
            <a:r>
              <a:rPr lang="ru-RU" sz="18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девиантное</a:t>
            </a:r>
            <a:r>
              <a:rPr lang="ru-RU" sz="18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поведение).</a:t>
            </a:r>
          </a:p>
          <a:p>
            <a:pPr>
              <a:defRPr/>
            </a:pPr>
            <a:endParaRPr lang="ru-RU" sz="1800" b="1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90000"/>
              </a:lnSpc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11568608" cy="34607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400" b="1" dirty="0"/>
              <a:t>Стационарное отделение медицинской реабилитации для детей и </a:t>
            </a:r>
            <a:r>
              <a:rPr lang="ru-RU" sz="2400" b="1" dirty="0" smtClean="0"/>
              <a:t>подростков </a:t>
            </a:r>
            <a:r>
              <a:rPr lang="ru-RU" sz="2400" b="1" dirty="0"/>
              <a:t>(15 коек)</a:t>
            </a:r>
          </a:p>
        </p:txBody>
      </p:sp>
    </p:spTree>
    <p:extLst>
      <p:ext uri="{BB962C8B-B14F-4D97-AF65-F5344CB8AC3E}">
        <p14:creationId xmlns:p14="http://schemas.microsoft.com/office/powerpoint/2010/main" val="4283807822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2133601" y="1"/>
            <a:ext cx="6348413" cy="62071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altLang="ru-RU" dirty="0" smtClean="0">
                <a:solidFill>
                  <a:schemeClr val="bg1"/>
                </a:solidFill>
              </a:rPr>
              <a:t>Направления: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>
          <a:xfrm>
            <a:off x="2133601" y="620714"/>
            <a:ext cx="8283575" cy="5616575"/>
          </a:xfrm>
        </p:spPr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endParaRPr lang="ru-RU" alt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897496"/>
              </p:ext>
            </p:extLst>
          </p:nvPr>
        </p:nvGraphicFramePr>
        <p:xfrm>
          <a:off x="191344" y="404663"/>
          <a:ext cx="11737304" cy="5695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43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571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114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343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222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(171)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(171)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мес. 2020 (92)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2227"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479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ГАУЗ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«ООКНД»</a:t>
                      </a:r>
                    </a:p>
                    <a:p>
                      <a:pPr algn="ctr"/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Оренбург 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 (44%)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(43 %)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55 (59,8 %)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1313">
                <a:tc>
                  <a:txBody>
                    <a:bodyPr/>
                    <a:lstStyle/>
                    <a:p>
                      <a:pPr algn="l"/>
                      <a:r>
                        <a:rPr lang="ru-RU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Районные</a:t>
                      </a:r>
                      <a:r>
                        <a:rPr lang="ru-RU" sz="14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наркологи</a:t>
                      </a:r>
                      <a:endParaRPr lang="ru-RU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(24%)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 (27,5 %)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10 (10,9 %)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1313">
                <a:tc>
                  <a:txBody>
                    <a:bodyPr/>
                    <a:lstStyle/>
                    <a:p>
                      <a:r>
                        <a:rPr lang="ru-RU" sz="14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Акбулакский</a:t>
                      </a:r>
                      <a:endParaRPr lang="ru-RU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1313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Александровский</a:t>
                      </a:r>
                      <a:endParaRPr lang="ru-RU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1313">
                <a:tc>
                  <a:txBody>
                    <a:bodyPr/>
                    <a:lstStyle/>
                    <a:p>
                      <a:r>
                        <a:rPr lang="ru-RU" sz="14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Беляевский</a:t>
                      </a:r>
                      <a:endParaRPr lang="ru-RU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r>
                        <a:rPr lang="ru-RU" sz="14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Илекский</a:t>
                      </a:r>
                      <a:endParaRPr lang="ru-RU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1313">
                <a:tc>
                  <a:txBody>
                    <a:bodyPr/>
                    <a:lstStyle/>
                    <a:p>
                      <a:r>
                        <a:rPr lang="ru-RU" sz="14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Новосергеевский</a:t>
                      </a:r>
                      <a:endParaRPr lang="ru-RU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Переволоцкий</a:t>
                      </a:r>
                      <a:endParaRPr lang="ru-RU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r>
                        <a:rPr lang="ru-RU" sz="1400" b="1" i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Пономаревский</a:t>
                      </a: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Октябрьский</a:t>
                      </a:r>
                      <a:endParaRPr lang="ru-RU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Оренбургский</a:t>
                      </a:r>
                      <a:endParaRPr lang="ru-RU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0" i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0" i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r>
                        <a:rPr lang="ru-RU" sz="14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Сакмарский</a:t>
                      </a:r>
                      <a:endParaRPr lang="ru-RU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r>
                        <a:rPr lang="ru-RU" sz="14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Соль-Илецкий</a:t>
                      </a:r>
                      <a:r>
                        <a:rPr lang="ru-RU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 о.</a:t>
                      </a:r>
                      <a:endParaRPr lang="ru-RU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Тюльганский</a:t>
                      </a:r>
                      <a:endParaRPr lang="ru-RU" sz="14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r>
                        <a:rPr lang="ru-RU" sz="14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Шарлыкский</a:t>
                      </a:r>
                      <a:endParaRPr lang="ru-RU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261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91728"/>
              </p:ext>
            </p:extLst>
          </p:nvPr>
        </p:nvGraphicFramePr>
        <p:xfrm>
          <a:off x="191344" y="116631"/>
          <a:ext cx="11737304" cy="5458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43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956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729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343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99993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мес. 2020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4180">
                <a:tc>
                  <a:txBody>
                    <a:bodyPr/>
                    <a:lstStyle/>
                    <a:p>
                      <a:r>
                        <a:rPr lang="ru-RU" sz="1600" b="1" i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Филиал</a:t>
                      </a:r>
                      <a:r>
                        <a:rPr lang="ru-RU" sz="1600" b="1" i="0" u="non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«ОНД»</a:t>
                      </a:r>
                    </a:p>
                    <a:p>
                      <a:pPr algn="l"/>
                      <a:r>
                        <a:rPr lang="ru-RU" sz="1600" b="1" i="0" u="non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Орск </a:t>
                      </a:r>
                      <a:endParaRPr lang="ru-RU" sz="1600" b="1" i="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11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1872">
                <a:tc>
                  <a:txBody>
                    <a:bodyPr/>
                    <a:lstStyle/>
                    <a:p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Адамовский район </a:t>
                      </a:r>
                      <a:endParaRPr lang="ru-RU" sz="16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1872">
                <a:tc>
                  <a:txBody>
                    <a:bodyPr/>
                    <a:lstStyle/>
                    <a:p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Домбаровский</a:t>
                      </a:r>
                      <a:r>
                        <a:rPr lang="ru-RU" sz="160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1872">
                <a:tc>
                  <a:txBody>
                    <a:bodyPr/>
                    <a:lstStyle/>
                    <a:p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Новоорский</a:t>
                      </a:r>
                      <a:r>
                        <a:rPr lang="ru-RU" sz="160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1872">
                <a:tc>
                  <a:txBody>
                    <a:bodyPr/>
                    <a:lstStyle/>
                    <a:p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Светлинский</a:t>
                      </a:r>
                      <a:r>
                        <a:rPr lang="ru-RU" sz="160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1872">
                <a:tc>
                  <a:txBody>
                    <a:bodyPr/>
                    <a:lstStyle/>
                    <a:p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Ясный</a:t>
                      </a:r>
                      <a:endParaRPr lang="ru-RU" sz="16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4180">
                <a:tc>
                  <a:txBody>
                    <a:bodyPr/>
                    <a:lstStyle/>
                    <a:p>
                      <a:r>
                        <a:rPr lang="ru-RU" sz="1600" b="1" i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Филиал</a:t>
                      </a:r>
                      <a:r>
                        <a:rPr lang="ru-RU" sz="1600" b="1" i="0" u="non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«ННД»</a:t>
                      </a:r>
                      <a:endParaRPr lang="ru-RU" sz="1600" b="1" i="0" u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Новотроицк </a:t>
                      </a:r>
                      <a:endParaRPr lang="ru-RU" sz="16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1 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1872">
                <a:tc>
                  <a:txBody>
                    <a:bodyPr/>
                    <a:lstStyle/>
                    <a:p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Гай</a:t>
                      </a:r>
                      <a:endParaRPr lang="ru-RU" sz="16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1872">
                <a:tc>
                  <a:txBody>
                    <a:bodyPr/>
                    <a:lstStyle/>
                    <a:p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Медногорск</a:t>
                      </a:r>
                      <a:endParaRPr lang="ru-RU" sz="16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51872">
                <a:tc>
                  <a:txBody>
                    <a:bodyPr/>
                    <a:lstStyle/>
                    <a:p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Кваркенский</a:t>
                      </a:r>
                      <a:r>
                        <a:rPr lang="ru-RU" sz="160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0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51872">
                <a:tc>
                  <a:txBody>
                    <a:bodyPr/>
                    <a:lstStyle/>
                    <a:p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Кувандык</a:t>
                      </a:r>
                      <a:endParaRPr lang="ru-RU" sz="16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633388">
                <a:tc>
                  <a:txBody>
                    <a:bodyPr/>
                    <a:lstStyle/>
                    <a:p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Саракташский район</a:t>
                      </a:r>
                      <a:endParaRPr lang="ru-RU" sz="16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802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4268723"/>
              </p:ext>
            </p:extLst>
          </p:nvPr>
        </p:nvGraphicFramePr>
        <p:xfrm>
          <a:off x="191344" y="38748"/>
          <a:ext cx="11809312" cy="6199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53509">
                <a:tc>
                  <a:txBody>
                    <a:bodyPr/>
                    <a:lstStyle/>
                    <a:p>
                      <a:r>
                        <a:rPr lang="ru-RU" sz="1800" b="1" i="0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Филиал</a:t>
                      </a:r>
                      <a:r>
                        <a:rPr lang="ru-RU" sz="1800" b="1" i="0" u="non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800" b="1" i="0" u="none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БузНД</a:t>
                      </a:r>
                      <a:r>
                        <a:rPr lang="ru-RU" sz="1800" b="1" i="0" u="non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800" b="1" i="0" u="none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Бузулук</a:t>
                      </a:r>
                      <a:r>
                        <a:rPr lang="ru-RU" sz="1800" b="1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i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1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1294">
                <a:tc>
                  <a:txBody>
                    <a:bodyPr/>
                    <a:lstStyle/>
                    <a:p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Грачевский район</a:t>
                      </a:r>
                      <a:endParaRPr lang="ru-RU" sz="16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1294">
                <a:tc>
                  <a:txBody>
                    <a:bodyPr/>
                    <a:lstStyle/>
                    <a:p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Бузулукский район</a:t>
                      </a:r>
                      <a:endParaRPr lang="ru-RU" sz="16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4778">
                <a:tc>
                  <a:txBody>
                    <a:bodyPr/>
                    <a:lstStyle/>
                    <a:p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Красногвардейский район</a:t>
                      </a:r>
                      <a:endParaRPr lang="ru-RU" sz="16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1261">
                <a:tc>
                  <a:txBody>
                    <a:bodyPr/>
                    <a:lstStyle/>
                    <a:p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Курманаевский район</a:t>
                      </a:r>
                      <a:endParaRPr lang="ru-RU" sz="16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1294">
                <a:tc>
                  <a:txBody>
                    <a:bodyPr/>
                    <a:lstStyle/>
                    <a:p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Первомайский</a:t>
                      </a:r>
                      <a:r>
                        <a:rPr lang="ru-RU" sz="160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1294">
                <a:tc>
                  <a:txBody>
                    <a:bodyPr/>
                    <a:lstStyle/>
                    <a:p>
                      <a:r>
                        <a:rPr lang="ru-RU" sz="1600" i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Сорочинский</a:t>
                      </a:r>
                      <a:r>
                        <a:rPr lang="ru-RU" sz="160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 о.</a:t>
                      </a:r>
                      <a:endParaRPr lang="ru-RU" sz="16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1294">
                <a:tc>
                  <a:txBody>
                    <a:bodyPr/>
                    <a:lstStyle/>
                    <a:p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Ташлинский</a:t>
                      </a:r>
                      <a:r>
                        <a:rPr lang="ru-RU" sz="160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0  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1294">
                <a:tc>
                  <a:txBody>
                    <a:bodyPr/>
                    <a:lstStyle/>
                    <a:p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Тоцкий</a:t>
                      </a:r>
                      <a:r>
                        <a:rPr lang="ru-RU" sz="160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44778">
                <a:tc>
                  <a:txBody>
                    <a:bodyPr/>
                    <a:lstStyle/>
                    <a:p>
                      <a:r>
                        <a:rPr lang="ru-RU" sz="1600" b="1" i="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Филиал</a:t>
                      </a:r>
                      <a:r>
                        <a:rPr lang="ru-RU" sz="1600" b="1" i="0" u="non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600" b="1" i="0" u="none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БугНД</a:t>
                      </a:r>
                      <a:r>
                        <a:rPr lang="ru-RU" sz="1600" b="1" i="0" u="non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600" b="1" i="0" u="non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Бугуруслан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5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1294">
                <a:tc>
                  <a:txBody>
                    <a:bodyPr/>
                    <a:lstStyle/>
                    <a:p>
                      <a:r>
                        <a:rPr lang="ru-RU" sz="1600" i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Абдулинский</a:t>
                      </a:r>
                      <a:r>
                        <a:rPr lang="ru-RU" sz="16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 о.</a:t>
                      </a:r>
                      <a:endParaRPr lang="ru-RU" sz="16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7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129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Асекеевский район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4126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Бугурусланский район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11294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Матвеевский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1129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Северный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0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588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Снюсы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336" y="548680"/>
            <a:ext cx="11881320" cy="5577485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Осенью 2019 года сразу в нескольких регионах России были зафиксированы случаи отравления среди школьников никотиновыми смесями (Новосибирск, Алтай, Екатеринбург, Волгоград). Оренбургская область не осталась исключением</a:t>
            </a:r>
          </a:p>
          <a:p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 медицинской помощью в связи с подозрением на употребление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снюсов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(острой интоксикацией/острым отравлением) в 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2019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году обращались несовершеннолетние г. Бугуруслан (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человека госпитализированы), г. Оренбурга (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ребенка госпитализированы в ГБУЗ «ГКБ №6 г. Оренбурга»), Оренбургского района (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от госпитализации отказался). С начала 2020 года по настоящее время случаи отравления/интоксикации не регистрировались.</a:t>
            </a:r>
          </a:p>
          <a:p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ходе исследования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снюсов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установлено, что в их составе содержатся и другие опасные вещества, такие как </a:t>
            </a:r>
            <a:r>
              <a:rPr lang="ru-RU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ртуть, кадмий, свинец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мышьяк,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которые способны оказывать токсическое воздействие на организм</a:t>
            </a:r>
          </a:p>
          <a:p>
            <a:r>
              <a:rPr lang="ru-RU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18.12.2019 года Губернатором Оренбургской области был подписан Закон Оренбургской области № 2036 «О запрете оборота на территории Оренбургской области </a:t>
            </a:r>
            <a:r>
              <a:rPr lang="ru-RU" sz="1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бестабачной</a:t>
            </a:r>
            <a:r>
              <a:rPr lang="ru-RU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никотинсодержащей</a:t>
            </a:r>
            <a:r>
              <a:rPr lang="ru-RU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продукции, предназначенной для потребления никотина способами, отличными от курения табака»,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который был принят Постановлением Законодательного Собрания Оренбургской области. Закон вступил в силу с 1 февраля 2020года.</a:t>
            </a:r>
            <a:endParaRPr lang="ru-RU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865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Сниффинг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344" y="836712"/>
            <a:ext cx="11809312" cy="5289453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</a:pPr>
            <a:r>
              <a:rPr lang="ru-RU" sz="1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Сниффинг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это одна из разновидностей токсикомании, вдыхание паров химических веществ, с целью получения одурманивающего состояния организма, поведенческое расстройство. </a:t>
            </a:r>
          </a:p>
          <a:p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(«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снифф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- вдыхать)</a:t>
            </a:r>
          </a:p>
          <a:p>
            <a:pPr algn="just">
              <a:lnSpc>
                <a:spcPct val="107000"/>
              </a:lnSpc>
            </a:pP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Вещества, используемые подростками для </a:t>
            </a:r>
            <a:r>
              <a:rPr lang="ru-RU" sz="1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сниффинга</a:t>
            </a: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Зажигалки</a:t>
            </a:r>
          </a:p>
          <a:p>
            <a:pPr lvl="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Баллончики для заправки газом</a:t>
            </a:r>
          </a:p>
          <a:p>
            <a:pPr lvl="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Туристические горелки</a:t>
            </a:r>
          </a:p>
          <a:p>
            <a:pPr algn="just">
              <a:lnSpc>
                <a:spcPct val="107000"/>
              </a:lnSpc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состав газа таких баллончиков входит бутан, изобутан и пропан.</a:t>
            </a:r>
          </a:p>
          <a:p>
            <a:pPr algn="just">
              <a:lnSpc>
                <a:spcPct val="107000"/>
              </a:lnSpc>
            </a:pP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Причины употребления: 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Любопытство, психологическая скука, плохая компания, «на слабо», давление сверстников, эмоциональные срывы, желание демонстрировать свои поступки, жизненная пассивность, возможность уйти от проблем, обиды и непонимание взрослых, вседозволенность, бесконтрольность поступков, дефицит внимания со стороны родителей, игнорирование в коллективе, у детей как правило нет глубинных мотивов для употребления, что нельзя сказать о подростках (завуалированность серьезных проблем).</a:t>
            </a:r>
          </a:p>
          <a:p>
            <a:pPr marL="0" indent="0" algn="just">
              <a:lnSpc>
                <a:spcPct val="107000"/>
              </a:lnSpc>
              <a:buNone/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13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Сниффинг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352" y="764704"/>
            <a:ext cx="11737304" cy="5361461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</a:pP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Места вдыхания: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Заброшенные стройки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Гаражи 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Подъезды 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Характеризуется доступностью для несовершеннолетних в торговых сетях.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Возрастной диапазон варьируется от 8 до 17 лет, увлечение как правило носит групповой характер.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Сначала употребление токсических веществ кажется безвредным, постепенно перерастает в привычку, становится зависимостью, быстро вызывает личностные изменения, сказывается на физическом и психическом здоровье человека.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мнению врачей психиатров – наркологов, вдыхание подобных веществ является пусковым механизмом для перехода на употребление других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психоактивных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веществ.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571770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Сниффинг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344" y="836711"/>
            <a:ext cx="11665296" cy="528945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7000"/>
              </a:lnSpc>
            </a:pP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Признаки употребления: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Верхняя часть тела, голова обычно горячие на ощупь (прилив крови), лицо отёчное; 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Раздражение слизистых верхних дыхательных путей (нос – красный);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фоне общего покраснения лица - серый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носогубный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треугольник;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Расширенные зрачки;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 газа ребенок, как правило, ведет себя как пьяный, но запах алкоголя не чувствуется;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Дрожащие руки;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Неуверенная походка;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Нарушенная координация движений;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Рассеянное внимание;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Головная боль;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Нестерпимая жажда; 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Тошнота, рвота;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Охриплость голоса; 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Грубые расстройства поведения: агрессия, обман и тому подобное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809024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Сниффинг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328" y="908719"/>
            <a:ext cx="12025336" cy="5217445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</a:pP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Тактика поведения при обнаружении: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tabLst>
                <a:tab pos="457200" algn="l"/>
              </a:tabLst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состояние требует срочного оказания медицинской помощи вызвать скорую помощь.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tabLst>
                <a:tab pos="457200" algn="l"/>
              </a:tabLst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Проанализировать факты.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tabLst>
                <a:tab pos="457200" algn="l"/>
              </a:tabLst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умалчивать о проблеме, а действовать!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tabLst>
                <a:tab pos="457200" algn="l"/>
              </a:tabLst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Нельзя угрожать и давить на подростка!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tabLst>
                <a:tab pos="457200" algn="l"/>
              </a:tabLst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Вызвать на откровенный разговор и выяснить мотивы употребления если это возможно.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tabLst>
                <a:tab pos="457200" algn="l"/>
              </a:tabLst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Обратиться к детскому психиатру - наркологу для консультации. 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Возникновение заболевания проще предупредить, чем лечить. 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высказывание актуально и в отношении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сниффинга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Его профилактика - одна из первостепенных задач современного общества, ответственность за решение которой возложена на плечи родителей и педагогов.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Основой профилактики подростковой токсикомании является строгий контроль времяпрепровождения ребенка. При появлении малейших, но обоснованных подозрений - обращение в наркологический диспансер. Чем раньше проблема будет выявлена, тем больше вероятность полного выздоровления.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261487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3352" y="116633"/>
            <a:ext cx="1173730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Контакты: </a:t>
            </a:r>
          </a:p>
          <a:p>
            <a:r>
              <a:rPr lang="ru-RU" sz="2800" b="1" dirty="0"/>
              <a:t>8(3532)57-26-26  телефон доверия</a:t>
            </a:r>
          </a:p>
          <a:p>
            <a:endParaRPr lang="ru-RU" sz="2800" b="1" dirty="0"/>
          </a:p>
          <a:p>
            <a:r>
              <a:rPr lang="ru-RU" sz="2800" b="1" dirty="0"/>
              <a:t>8(3532)57-24-30 кабинет профилактики</a:t>
            </a:r>
          </a:p>
          <a:p>
            <a:endParaRPr lang="ru-RU" sz="2800" b="1" dirty="0"/>
          </a:p>
          <a:p>
            <a:r>
              <a:rPr lang="ru-RU" sz="2800" b="1" dirty="0"/>
              <a:t>8(3532)36-85-10  </a:t>
            </a:r>
            <a:r>
              <a:rPr lang="ru-RU" sz="2800" b="1" dirty="0" err="1"/>
              <a:t>диспансерно</a:t>
            </a:r>
            <a:r>
              <a:rPr lang="ru-RU" sz="2800" b="1" dirty="0"/>
              <a:t>-поликлиническое отделение </a:t>
            </a:r>
            <a:endParaRPr lang="ru-RU" sz="2800" b="1" dirty="0" smtClean="0"/>
          </a:p>
          <a:p>
            <a:r>
              <a:rPr lang="ru-RU" sz="2800" b="1" dirty="0" smtClean="0"/>
              <a:t>(</a:t>
            </a:r>
            <a:r>
              <a:rPr lang="ru-RU" sz="2800" b="1" dirty="0"/>
              <a:t>для детей и подростков)</a:t>
            </a:r>
          </a:p>
          <a:p>
            <a:endParaRPr lang="ru-RU" sz="2800" b="1" dirty="0"/>
          </a:p>
          <a:p>
            <a:r>
              <a:rPr lang="ru-RU" sz="2800" b="1" dirty="0"/>
              <a:t>8(3532)40-46-56 стационарное отделение медицинской реабилитации для детей и подростков</a:t>
            </a:r>
          </a:p>
          <a:p>
            <a:r>
              <a:rPr lang="en-US" sz="2800" b="1" dirty="0">
                <a:solidFill>
                  <a:srgbClr val="FF0000"/>
                </a:solidFill>
                <a:hlinkClick r:id="rId2"/>
              </a:rPr>
              <a:t>www.narko56.ru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/>
              <a:t> официальный сайт ГАУЗ «ООКНД»</a:t>
            </a:r>
          </a:p>
          <a:p>
            <a:endParaRPr lang="ru-RU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1"/>
          <p:cNvSpPr>
            <a:spLocks noChangeArrowheads="1"/>
          </p:cNvSpPr>
          <p:nvPr/>
        </p:nvSpPr>
        <p:spPr bwMode="auto">
          <a:xfrm>
            <a:off x="1774826" y="0"/>
            <a:ext cx="866457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7000"/>
              </a:lnSpc>
            </a:pPr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Наркологическая помощь в Оренбургской области  для  несовершеннолетних   представлена: </a:t>
            </a:r>
            <a:endParaRPr lang="ru-RU" altLang="ru-RU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19288" y="1484313"/>
            <a:ext cx="8137152" cy="2529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defRPr/>
            </a:pP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Наркологическая помощь несовершеннолетним в Оренбургской области представлена:   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диспансерно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-поликлинические отделения         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(гг. Оренбург, Бугуруслан, Бузулук, Новотроицк, Орск)</a:t>
            </a:r>
          </a:p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кабинеты амбулаторного приема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районных врачей психиатров-наркологов</a:t>
            </a:r>
          </a:p>
          <a:p>
            <a:pPr marL="257175" indent="-257175" algn="just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стационарное отделение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медицинской реабилитации для для детей и подростков </a:t>
            </a:r>
          </a:p>
          <a:p>
            <a:pPr marL="257175" indent="-257175" algn="just">
              <a:lnSpc>
                <a:spcPct val="107000"/>
              </a:lnSpc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(на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коек)</a:t>
            </a:r>
            <a:endParaRPr lang="ru-RU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22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1" name="Picture 5" descr="http://900igr.net/datas/meditsina/Ogranichenija-vrachej/0013-013-Spasibo-za-vnimani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2595564" y="0"/>
            <a:ext cx="7862887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800" b="1">
                <a:solidFill>
                  <a:schemeClr val="bg1"/>
                </a:solidFill>
              </a:rPr>
              <a:t>Межведомственное взаимодействие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905000" y="928688"/>
          <a:ext cx="8634412" cy="547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7198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Участие в заседаниях КДН и ЗП за 8 месяцев  2020 г. (276)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Проконсультировано несовершеннолетних </a:t>
            </a:r>
            <a:r>
              <a:rPr lang="ru-RU" b="1" dirty="0" smtClean="0"/>
              <a:t>1355</a:t>
            </a:r>
            <a:r>
              <a:rPr lang="ru-RU" dirty="0" smtClean="0"/>
              <a:t>, из них приглашено на прием:</a:t>
            </a:r>
          </a:p>
          <a:p>
            <a:pPr>
              <a:buFontTx/>
              <a:buChar char="-"/>
            </a:pPr>
            <a:r>
              <a:rPr lang="ru-RU" b="1" dirty="0" smtClean="0"/>
              <a:t>285</a:t>
            </a:r>
            <a:r>
              <a:rPr lang="ru-RU" dirty="0" smtClean="0"/>
              <a:t> в связи  с употреблением алкоголя, </a:t>
            </a:r>
          </a:p>
          <a:p>
            <a:pPr>
              <a:buFontTx/>
              <a:buChar char="-"/>
            </a:pPr>
            <a:r>
              <a:rPr lang="ru-RU" b="1" dirty="0" smtClean="0"/>
              <a:t>3</a:t>
            </a:r>
            <a:r>
              <a:rPr lang="ru-RU" dirty="0" smtClean="0"/>
              <a:t> в связи с употреблением наркотических веществ, </a:t>
            </a:r>
          </a:p>
          <a:p>
            <a:pPr>
              <a:buFontTx/>
              <a:buChar char="-"/>
            </a:pPr>
            <a:r>
              <a:rPr lang="ru-RU" b="1" dirty="0" smtClean="0"/>
              <a:t>38</a:t>
            </a:r>
            <a:r>
              <a:rPr lang="ru-RU" dirty="0" smtClean="0"/>
              <a:t> в связи с употреблением токсических веществ, табака</a:t>
            </a:r>
          </a:p>
          <a:p>
            <a:pPr>
              <a:buFontTx/>
              <a:buChar char="-"/>
            </a:pPr>
            <a:r>
              <a:rPr lang="ru-RU" b="1" dirty="0" smtClean="0"/>
              <a:t>Явилось на прием 158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Проконсультировано родителей </a:t>
            </a:r>
            <a:r>
              <a:rPr lang="ru-RU" b="1" dirty="0" smtClean="0"/>
              <a:t>452</a:t>
            </a:r>
            <a:r>
              <a:rPr lang="ru-RU" dirty="0" smtClean="0"/>
              <a:t>, из них приглашено на прием:</a:t>
            </a:r>
          </a:p>
          <a:p>
            <a:pPr>
              <a:buFontTx/>
              <a:buChar char="-"/>
            </a:pPr>
            <a:r>
              <a:rPr lang="ru-RU" b="1" dirty="0" smtClean="0"/>
              <a:t>451</a:t>
            </a:r>
            <a:r>
              <a:rPr lang="ru-RU" dirty="0" smtClean="0"/>
              <a:t> в связи  с употреблением алкоголя,</a:t>
            </a:r>
          </a:p>
          <a:p>
            <a:pPr>
              <a:buFontTx/>
              <a:buChar char="-"/>
            </a:pPr>
            <a:r>
              <a:rPr lang="ru-RU" b="1" dirty="0" smtClean="0"/>
              <a:t>1</a:t>
            </a:r>
            <a:r>
              <a:rPr lang="ru-RU" dirty="0" smtClean="0"/>
              <a:t> в связи с употреблением наркотических веществ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Межведомственные рейды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Совместно с КДН и ЗП специалисты ГАУЗ «ООКНД» принимают участие в </a:t>
            </a:r>
            <a:r>
              <a:rPr lang="ru-RU" u="sng" dirty="0" smtClean="0"/>
              <a:t>межведомственных рейдах </a:t>
            </a:r>
            <a:r>
              <a:rPr lang="ru-RU" dirty="0" smtClean="0"/>
              <a:t>с целью выявления несовершеннолетних группы риска, а также семей, где родители злоупотребляют ПАВ. В рамках рейдов проводятся профилактические беседы с дальнейшим приглашением на прием к врачу психиатру-наркологу. За 8 месяцев 2020 года специалисты ГАУЗ «ООКНД» приняли участие в  118 рейдах (посетили 837 семей).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Образовательные организации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dirty="0" smtClean="0"/>
              <a:t>Между ООКНД и образовательными организациями подписаны договора о совместной деятельности по организации профилактической работы;</a:t>
            </a:r>
          </a:p>
          <a:p>
            <a:pPr>
              <a:defRPr/>
            </a:pPr>
            <a:r>
              <a:rPr lang="ru-RU" dirty="0" smtClean="0"/>
              <a:t>Согласованы и утверждены планы совместных мероприятий (ежегодно);</a:t>
            </a:r>
          </a:p>
          <a:p>
            <a:pPr>
              <a:defRPr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23393" y="548681"/>
            <a:ext cx="10873208" cy="11947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28674" name="TextBox 2"/>
          <p:cNvSpPr txBox="1">
            <a:spLocks noChangeArrowheads="1"/>
          </p:cNvSpPr>
          <p:nvPr/>
        </p:nvSpPr>
        <p:spPr bwMode="auto">
          <a:xfrm>
            <a:off x="1127448" y="764704"/>
            <a:ext cx="99371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Сведения о результатах проведения профилактических медицинских осмотров (ПМО) в </a:t>
            </a:r>
            <a:r>
              <a:rPr lang="ru-RU" b="1" dirty="0" smtClean="0">
                <a:solidFill>
                  <a:srgbClr val="002060"/>
                </a:solidFill>
              </a:rPr>
              <a:t>2019 г., </a:t>
            </a:r>
            <a:r>
              <a:rPr lang="ru-RU" b="1" dirty="0">
                <a:solidFill>
                  <a:srgbClr val="002060"/>
                </a:solidFill>
              </a:rPr>
              <a:t>8 месяцев 2020 г.</a:t>
            </a:r>
          </a:p>
        </p:txBody>
      </p:sp>
      <p:graphicFrame>
        <p:nvGraphicFramePr>
          <p:cNvPr id="28705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080831"/>
              </p:ext>
            </p:extLst>
          </p:nvPr>
        </p:nvGraphicFramePr>
        <p:xfrm>
          <a:off x="407368" y="2165837"/>
          <a:ext cx="11305256" cy="3137498"/>
        </p:xfrm>
        <a:graphic>
          <a:graphicData uri="http://schemas.openxmlformats.org/drawingml/2006/table">
            <a:tbl>
              <a:tblPr/>
              <a:tblGrid>
                <a:gridCol w="37677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677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7698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2019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 мес. 2020 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29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Количество обучающихся, подлежащих  проведению ПМО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10566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1199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123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Количество обучающихся, осмотренных/охват %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9376 – 88,7 %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Выявлен 1 положительный результат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1029 – 85,8 %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Количество отказов от ПМО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8702" name="Подзаголовок 10"/>
          <p:cNvSpPr>
            <a:spLocks noGrp="1"/>
          </p:cNvSpPr>
          <p:nvPr>
            <p:ph type="subTitle" idx="4294967295"/>
          </p:nvPr>
        </p:nvSpPr>
        <p:spPr>
          <a:xfrm>
            <a:off x="0" y="5410200"/>
            <a:ext cx="7392988" cy="4762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500" b="1" dirty="0">
                <a:solidFill>
                  <a:srgbClr val="FF0000"/>
                </a:solidFill>
              </a:rPr>
              <a:t>С учетом эпидемиологической обстановкой проведение ПМО планируется в 3-4 квартале 2020 г. </a:t>
            </a:r>
          </a:p>
        </p:txBody>
      </p:sp>
    </p:spTree>
    <p:extLst>
      <p:ext uri="{BB962C8B-B14F-4D97-AF65-F5344CB8AC3E}">
        <p14:creationId xmlns:p14="http://schemas.microsoft.com/office/powerpoint/2010/main" val="368408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274638"/>
            <a:ext cx="9875440" cy="796908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Подразделения по делам несовершеннолетних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3352" y="1124744"/>
            <a:ext cx="11737304" cy="500142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 соответствии с приказом МВД России от 15 октября 2013 г. № 845 «Об утверждении Инструкции по организации деятельности подразделений по делам несовершеннолетних органов внутренних дел Российской Федерации», инспектора по делам несовершеннолетних в течение </a:t>
            </a:r>
            <a:r>
              <a:rPr lang="ru-RU" b="1" dirty="0" smtClean="0"/>
              <a:t>10 суток </a:t>
            </a:r>
            <a:r>
              <a:rPr lang="ru-RU" u="sng" dirty="0" smtClean="0"/>
              <a:t>информируют медицинские организации</a:t>
            </a:r>
            <a:r>
              <a:rPr lang="ru-RU" dirty="0" smtClean="0"/>
              <a:t> о поставленных на профилактический учет несовершеннолетних, употребляющих алкогольную и (или) спиртосодержащую продукцию, наркотические средства или психотропные и одурманивающие вещества без назначения врача</a:t>
            </a:r>
          </a:p>
          <a:p>
            <a:r>
              <a:rPr lang="ru-RU" dirty="0" smtClean="0"/>
              <a:t>Ежеквартально организована сверка списков несовершеннолетних, состоящих на учете в отделе по делам несовершеннолетних УМВД</a:t>
            </a:r>
          </a:p>
          <a:p>
            <a:r>
              <a:rPr lang="ru-RU" dirty="0" smtClean="0"/>
              <a:t>Ежемесячно на базе ПДН организованы приемы врачей психиатров-наркологов</a:t>
            </a:r>
          </a:p>
          <a:p>
            <a:r>
              <a:rPr lang="ru-RU" dirty="0" smtClean="0"/>
              <a:t>Согласно Приказа Министерства здравоохранения и социального развития РФ от 17 мая 2012 г. № 565н «Об утверждении Порядка информирования медицинскими организациями органов внутренних дел о поступлении пациентов, в отношении которых имеются достаточные основания полагать, что вред их здоровью причинен в результате противоправных действий», информационного письма Министерства здравоохранения Оренбургской области от 09.08.2013г. №  3955/10, </a:t>
            </a:r>
            <a:r>
              <a:rPr lang="ru-RU" u="sng" dirty="0" smtClean="0"/>
              <a:t>медицинские организации информируют </a:t>
            </a:r>
            <a:r>
              <a:rPr lang="ru-RU" dirty="0" smtClean="0"/>
              <a:t>органы УМВД о поступлении несовершеннолетних с признаками интоксикации </a:t>
            </a:r>
            <a:r>
              <a:rPr lang="ru-RU" dirty="0" err="1" smtClean="0"/>
              <a:t>психоактивными</a:t>
            </a:r>
            <a:r>
              <a:rPr lang="ru-RU" dirty="0" smtClean="0"/>
              <a:t> веществами.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3552" y="332656"/>
            <a:ext cx="8229600" cy="796908"/>
          </a:xfrm>
        </p:spPr>
        <p:txBody>
          <a:bodyPr>
            <a:normAutofit/>
          </a:bodyPr>
          <a:lstStyle/>
          <a:p>
            <a:r>
              <a:rPr lang="ru-RU" b="1" dirty="0" smtClean="0"/>
              <a:t>Медицинские организации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3352" y="1214423"/>
            <a:ext cx="11377264" cy="491174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На базе ГАУЗ «ООКНД» с июля 2017 г. организован круглосуточный сбор информации </a:t>
            </a:r>
            <a:r>
              <a:rPr lang="ru-RU" b="1" u="sng" dirty="0" smtClean="0"/>
              <a:t>(Единый оператор) </a:t>
            </a:r>
            <a:r>
              <a:rPr lang="ru-RU" dirty="0" smtClean="0"/>
              <a:t>о несовершеннолетних, доставленных в медицинские организации области с клиникой алкогольного, наркотического или токсического отравления </a:t>
            </a:r>
            <a:r>
              <a:rPr lang="ru-RU" u="sng" dirty="0" smtClean="0"/>
              <a:t>(Распоряжение Министерства здравоохранения Оренбургской области № 1413 от 28.06.2017г.)  </a:t>
            </a:r>
            <a:r>
              <a:rPr lang="ru-RU" dirty="0" smtClean="0"/>
              <a:t>В соответствии с этим обеспечивается консультация госпитализированных несовершеннолетних врачом психиатром-наркологом. При наличии показаний, дети и подростки с законными представителями направляются на прием к врачу наркологу для проведения профилактических, диагностических и лечебно-реабилитационных мероприятий. </a:t>
            </a:r>
          </a:p>
          <a:p>
            <a:r>
              <a:rPr lang="ru-RU" dirty="0"/>
              <a:t>За 8 месяцев 2020 г. проконсультировано 22 несовершеннолетних, из них с острым отравлением алкоголем – 19; с судорожным синдромом, алкогольным опьянением? – 1; с острым медикаментозным отравлением – 2. Явилось на прием к врачу психиатру-наркологу 13.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803</TotalTime>
  <Words>1573</Words>
  <Application>Microsoft Office PowerPoint</Application>
  <PresentationFormat>Произвольный</PresentationFormat>
  <Paragraphs>318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Gallery</vt:lpstr>
      <vt:lpstr>ГАУЗ «Оренбургский областной клинический наркологический диспансер» «Организация наркопрофилактики с несовершеннолетними и семьями в рамках межведомственного взаимодействия»</vt:lpstr>
      <vt:lpstr>Презентация PowerPoint</vt:lpstr>
      <vt:lpstr>Межведомственное взаимодействие</vt:lpstr>
      <vt:lpstr>Участие в заседаниях КДН и ЗП за 8 месяцев  2020 г. (276) </vt:lpstr>
      <vt:lpstr>Межведомственные рейды</vt:lpstr>
      <vt:lpstr>Образовательные организации</vt:lpstr>
      <vt:lpstr>Презентация PowerPoint</vt:lpstr>
      <vt:lpstr>Подразделения по делам несовершеннолетних</vt:lpstr>
      <vt:lpstr>Медицинские организации</vt:lpstr>
      <vt:lpstr>Стационарное отделение медицинской реабилитации для детей и подростков (15 коек)</vt:lpstr>
      <vt:lpstr>Направления:</vt:lpstr>
      <vt:lpstr>Презентация PowerPoint</vt:lpstr>
      <vt:lpstr>Презентация PowerPoint</vt:lpstr>
      <vt:lpstr>Снюсы</vt:lpstr>
      <vt:lpstr>Сниффинг </vt:lpstr>
      <vt:lpstr>Сниффинг </vt:lpstr>
      <vt:lpstr>Сниффинг </vt:lpstr>
      <vt:lpstr>Сниффинг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ГАУЗ «Оренбургский областной клинический наркологический диспансер» «Межведомственное взаимодействие по организации профилактической работы с несовершеннолетними и семьями в сфере употребления психоактивных веществ»</dc:title>
  <dc:creator>User</dc:creator>
  <cp:lastModifiedBy>User</cp:lastModifiedBy>
  <cp:revision>52</cp:revision>
  <dcterms:created xsi:type="dcterms:W3CDTF">2017-10-10T06:39:59Z</dcterms:created>
  <dcterms:modified xsi:type="dcterms:W3CDTF">2020-09-29T06:37:44Z</dcterms:modified>
</cp:coreProperties>
</file>